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1" r:id="rId1"/>
    <p:sldMasterId id="2147483713" r:id="rId2"/>
  </p:sldMasterIdLst>
  <p:notesMasterIdLst>
    <p:notesMasterId r:id="rId87"/>
  </p:notesMasterIdLst>
  <p:handoutMasterIdLst>
    <p:handoutMasterId r:id="rId88"/>
  </p:handoutMasterIdLst>
  <p:sldIdLst>
    <p:sldId id="623" r:id="rId3"/>
    <p:sldId id="656" r:id="rId4"/>
    <p:sldId id="658" r:id="rId5"/>
    <p:sldId id="727" r:id="rId6"/>
    <p:sldId id="728" r:id="rId7"/>
    <p:sldId id="729" r:id="rId8"/>
    <p:sldId id="660" r:id="rId9"/>
    <p:sldId id="755" r:id="rId10"/>
    <p:sldId id="662" r:id="rId11"/>
    <p:sldId id="756" r:id="rId12"/>
    <p:sldId id="663" r:id="rId13"/>
    <p:sldId id="757" r:id="rId14"/>
    <p:sldId id="732" r:id="rId15"/>
    <p:sldId id="758" r:id="rId16"/>
    <p:sldId id="759" r:id="rId17"/>
    <p:sldId id="664" r:id="rId18"/>
    <p:sldId id="760" r:id="rId19"/>
    <p:sldId id="668" r:id="rId20"/>
    <p:sldId id="754" r:id="rId21"/>
    <p:sldId id="670" r:id="rId22"/>
    <p:sldId id="721" r:id="rId23"/>
    <p:sldId id="767" r:id="rId24"/>
    <p:sldId id="750" r:id="rId25"/>
    <p:sldId id="751" r:id="rId26"/>
    <p:sldId id="761" r:id="rId27"/>
    <p:sldId id="724" r:id="rId28"/>
    <p:sldId id="725" r:id="rId29"/>
    <p:sldId id="752" r:id="rId30"/>
    <p:sldId id="768" r:id="rId31"/>
    <p:sldId id="726" r:id="rId32"/>
    <p:sldId id="753" r:id="rId33"/>
    <p:sldId id="628" r:id="rId34"/>
    <p:sldId id="720" r:id="rId35"/>
    <p:sldId id="730" r:id="rId36"/>
    <p:sldId id="655" r:id="rId37"/>
    <p:sldId id="598" r:id="rId38"/>
    <p:sldId id="671" r:id="rId39"/>
    <p:sldId id="733" r:id="rId40"/>
    <p:sldId id="672" r:id="rId41"/>
    <p:sldId id="762" r:id="rId42"/>
    <p:sldId id="763" r:id="rId43"/>
    <p:sldId id="735" r:id="rId44"/>
    <p:sldId id="764" r:id="rId45"/>
    <p:sldId id="765" r:id="rId46"/>
    <p:sldId id="766" r:id="rId47"/>
    <p:sldId id="734" r:id="rId48"/>
    <p:sldId id="736" r:id="rId49"/>
    <p:sldId id="777" r:id="rId50"/>
    <p:sldId id="776" r:id="rId51"/>
    <p:sldId id="737" r:id="rId52"/>
    <p:sldId id="657" r:id="rId53"/>
    <p:sldId id="748" r:id="rId54"/>
    <p:sldId id="749" r:id="rId55"/>
    <p:sldId id="646" r:id="rId56"/>
    <p:sldId id="647" r:id="rId57"/>
    <p:sldId id="689" r:id="rId58"/>
    <p:sldId id="769" r:id="rId59"/>
    <p:sldId id="693" r:id="rId60"/>
    <p:sldId id="770" r:id="rId61"/>
    <p:sldId id="771" r:id="rId62"/>
    <p:sldId id="772" r:id="rId63"/>
    <p:sldId id="739" r:id="rId64"/>
    <p:sldId id="778" r:id="rId65"/>
    <p:sldId id="779" r:id="rId66"/>
    <p:sldId id="780" r:id="rId67"/>
    <p:sldId id="781" r:id="rId68"/>
    <p:sldId id="782" r:id="rId69"/>
    <p:sldId id="783" r:id="rId70"/>
    <p:sldId id="784" r:id="rId71"/>
    <p:sldId id="700" r:id="rId72"/>
    <p:sldId id="785" r:id="rId73"/>
    <p:sldId id="775" r:id="rId74"/>
    <p:sldId id="740" r:id="rId75"/>
    <p:sldId id="702" r:id="rId76"/>
    <p:sldId id="743" r:id="rId77"/>
    <p:sldId id="741" r:id="rId78"/>
    <p:sldId id="774" r:id="rId79"/>
    <p:sldId id="712" r:id="rId80"/>
    <p:sldId id="744" r:id="rId81"/>
    <p:sldId id="745" r:id="rId82"/>
    <p:sldId id="648" r:id="rId83"/>
    <p:sldId id="746" r:id="rId84"/>
    <p:sldId id="747" r:id="rId85"/>
    <p:sldId id="773" r:id="rId86"/>
  </p:sldIdLst>
  <p:sldSz cx="9144000" cy="6858000" type="screen4x3"/>
  <p:notesSz cx="6896100" cy="9182100"/>
  <p:defaultTextStyle>
    <a:defPPr>
      <a:defRPr lang="en-US"/>
    </a:defPPr>
    <a:lvl1pPr algn="l" rtl="0" fontAlgn="base">
      <a:lnSpc>
        <a:spcPct val="90000"/>
      </a:lnSpc>
      <a:spcBef>
        <a:spcPct val="20000"/>
      </a:spcBef>
      <a:spcAft>
        <a:spcPct val="0"/>
      </a:spcAft>
      <a:buClr>
        <a:schemeClr val="hlink"/>
      </a:buClr>
      <a:buSzPct val="110000"/>
      <a:buFont typeface="Wingdings" pitchFamily="2" charset="2"/>
      <a:defRPr kern="1200">
        <a:solidFill>
          <a:schemeClr val="tx1"/>
        </a:solidFill>
        <a:latin typeface="Tahoma" pitchFamily="34" charset="0"/>
        <a:ea typeface="Arial Unicode MS" pitchFamily="34" charset="-128"/>
        <a:cs typeface="Arial Unicode MS" pitchFamily="34" charset="-128"/>
      </a:defRPr>
    </a:lvl1pPr>
    <a:lvl2pPr marL="457200" algn="l" rtl="0" fontAlgn="base">
      <a:lnSpc>
        <a:spcPct val="90000"/>
      </a:lnSpc>
      <a:spcBef>
        <a:spcPct val="20000"/>
      </a:spcBef>
      <a:spcAft>
        <a:spcPct val="0"/>
      </a:spcAft>
      <a:buClr>
        <a:schemeClr val="hlink"/>
      </a:buClr>
      <a:buSzPct val="110000"/>
      <a:buFont typeface="Wingdings" pitchFamily="2" charset="2"/>
      <a:defRPr kern="1200">
        <a:solidFill>
          <a:schemeClr val="tx1"/>
        </a:solidFill>
        <a:latin typeface="Tahoma" pitchFamily="34" charset="0"/>
        <a:ea typeface="Arial Unicode MS" pitchFamily="34" charset="-128"/>
        <a:cs typeface="Arial Unicode MS" pitchFamily="34" charset="-128"/>
      </a:defRPr>
    </a:lvl2pPr>
    <a:lvl3pPr marL="914400" algn="l" rtl="0" fontAlgn="base">
      <a:lnSpc>
        <a:spcPct val="90000"/>
      </a:lnSpc>
      <a:spcBef>
        <a:spcPct val="20000"/>
      </a:spcBef>
      <a:spcAft>
        <a:spcPct val="0"/>
      </a:spcAft>
      <a:buClr>
        <a:schemeClr val="hlink"/>
      </a:buClr>
      <a:buSzPct val="110000"/>
      <a:buFont typeface="Wingdings" pitchFamily="2" charset="2"/>
      <a:defRPr kern="1200">
        <a:solidFill>
          <a:schemeClr val="tx1"/>
        </a:solidFill>
        <a:latin typeface="Tahoma" pitchFamily="34" charset="0"/>
        <a:ea typeface="Arial Unicode MS" pitchFamily="34" charset="-128"/>
        <a:cs typeface="Arial Unicode MS" pitchFamily="34" charset="-128"/>
      </a:defRPr>
    </a:lvl3pPr>
    <a:lvl4pPr marL="1371600" algn="l" rtl="0" fontAlgn="base">
      <a:lnSpc>
        <a:spcPct val="90000"/>
      </a:lnSpc>
      <a:spcBef>
        <a:spcPct val="20000"/>
      </a:spcBef>
      <a:spcAft>
        <a:spcPct val="0"/>
      </a:spcAft>
      <a:buClr>
        <a:schemeClr val="hlink"/>
      </a:buClr>
      <a:buSzPct val="110000"/>
      <a:buFont typeface="Wingdings" pitchFamily="2" charset="2"/>
      <a:defRPr kern="1200">
        <a:solidFill>
          <a:schemeClr val="tx1"/>
        </a:solidFill>
        <a:latin typeface="Tahoma" pitchFamily="34" charset="0"/>
        <a:ea typeface="Arial Unicode MS" pitchFamily="34" charset="-128"/>
        <a:cs typeface="Arial Unicode MS" pitchFamily="34" charset="-128"/>
      </a:defRPr>
    </a:lvl4pPr>
    <a:lvl5pPr marL="1828800" algn="l" rtl="0" fontAlgn="base">
      <a:lnSpc>
        <a:spcPct val="90000"/>
      </a:lnSpc>
      <a:spcBef>
        <a:spcPct val="20000"/>
      </a:spcBef>
      <a:spcAft>
        <a:spcPct val="0"/>
      </a:spcAft>
      <a:buClr>
        <a:schemeClr val="hlink"/>
      </a:buClr>
      <a:buSzPct val="110000"/>
      <a:buFont typeface="Wingdings" pitchFamily="2" charset="2"/>
      <a:defRPr kern="1200">
        <a:solidFill>
          <a:schemeClr val="tx1"/>
        </a:solidFill>
        <a:latin typeface="Tahoma" pitchFamily="34" charset="0"/>
        <a:ea typeface="Arial Unicode MS" pitchFamily="34" charset="-128"/>
        <a:cs typeface="Arial Unicode MS" pitchFamily="34" charset="-128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Tahoma" pitchFamily="34" charset="0"/>
        <a:ea typeface="Arial Unicode MS" pitchFamily="34" charset="-128"/>
        <a:cs typeface="Arial Unicode MS" pitchFamily="34" charset="-128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Tahoma" pitchFamily="34" charset="0"/>
        <a:ea typeface="Arial Unicode MS" pitchFamily="34" charset="-128"/>
        <a:cs typeface="Arial Unicode MS" pitchFamily="34" charset="-128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Tahoma" pitchFamily="34" charset="0"/>
        <a:ea typeface="Arial Unicode MS" pitchFamily="34" charset="-128"/>
        <a:cs typeface="Arial Unicode MS" pitchFamily="34" charset="-128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Tahoma" pitchFamily="34" charset="0"/>
        <a:ea typeface="Arial Unicode MS" pitchFamily="34" charset="-128"/>
        <a:cs typeface="Arial Unicode MS" pitchFamily="34" charset="-128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66"/>
    <a:srgbClr val="007E00"/>
    <a:srgbClr val="BCB800"/>
    <a:srgbClr val="EAE400"/>
    <a:srgbClr val="F4EE00"/>
    <a:srgbClr val="000000"/>
    <a:srgbClr val="009900"/>
    <a:srgbClr val="003399"/>
    <a:srgbClr val="0000FF"/>
    <a:srgbClr val="3366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840" autoAdjust="0"/>
    <p:restoredTop sz="88568" autoAdjust="0"/>
  </p:normalViewPr>
  <p:slideViewPr>
    <p:cSldViewPr snapToGrid="0" snapToObjects="1">
      <p:cViewPr varScale="1">
        <p:scale>
          <a:sx n="75" d="100"/>
          <a:sy n="75" d="100"/>
        </p:scale>
        <p:origin x="-1522" y="-72"/>
      </p:cViewPr>
      <p:guideLst>
        <p:guide orient="horz" pos="2160"/>
        <p:guide pos="2880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90" d="100"/>
        <a:sy n="90" d="100"/>
      </p:scale>
      <p:origin x="0" y="0"/>
    </p:cViewPr>
  </p:sorterViewPr>
  <p:notesViewPr>
    <p:cSldViewPr snapToGrid="0" snapToObjects="1">
      <p:cViewPr varScale="1">
        <p:scale>
          <a:sx n="81" d="100"/>
          <a:sy n="81" d="100"/>
        </p:scale>
        <p:origin x="-2304" y="-96"/>
      </p:cViewPr>
      <p:guideLst>
        <p:guide orient="horz" pos="2892"/>
        <p:guide pos="2172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76" Type="http://schemas.openxmlformats.org/officeDocument/2006/relationships/slide" Target="slides/slide74.xml"/><Relationship Id="rId84" Type="http://schemas.openxmlformats.org/officeDocument/2006/relationships/slide" Target="slides/slide82.xml"/><Relationship Id="rId89" Type="http://schemas.openxmlformats.org/officeDocument/2006/relationships/presProps" Target="presProp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87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90" Type="http://schemas.openxmlformats.org/officeDocument/2006/relationships/viewProps" Target="viewProp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handoutMaster" Target="handoutMasters/handoutMaster1.xml"/><Relationship Id="rId9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87675" cy="458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870" tIns="45935" rIns="91870" bIns="45935" numCol="1" anchor="t" anchorCtr="0" compatLnSpc="1">
            <a:prstTxWarp prst="textNoShape">
              <a:avLst/>
            </a:prstTxWarp>
          </a:bodyPr>
          <a:lstStyle>
            <a:lvl1pPr defTabSz="919163"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776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08425" y="0"/>
            <a:ext cx="2987675" cy="458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870" tIns="45935" rIns="91870" bIns="45935" numCol="1" anchor="t" anchorCtr="0" compatLnSpc="1">
            <a:prstTxWarp prst="textNoShape">
              <a:avLst/>
            </a:prstTxWarp>
          </a:bodyPr>
          <a:lstStyle>
            <a:lvl1pPr algn="r" defTabSz="919163"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776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723313"/>
            <a:ext cx="2987675" cy="458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870" tIns="45935" rIns="91870" bIns="45935" numCol="1" anchor="b" anchorCtr="0" compatLnSpc="1">
            <a:prstTxWarp prst="textNoShape">
              <a:avLst/>
            </a:prstTxWarp>
          </a:bodyPr>
          <a:lstStyle>
            <a:lvl1pPr defTabSz="919163"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776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08425" y="8723313"/>
            <a:ext cx="2987675" cy="458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870" tIns="45935" rIns="91870" bIns="45935" numCol="1" anchor="b" anchorCtr="0" compatLnSpc="1">
            <a:prstTxWarp prst="textNoShape">
              <a:avLst/>
            </a:prstTxWarp>
          </a:bodyPr>
          <a:lstStyle>
            <a:lvl1pPr algn="r" defTabSz="919163"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fld id="{D0C191F0-7265-4FC6-B8D3-F88E44CD586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47388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87675" cy="458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870" tIns="45935" rIns="91870" bIns="45935" numCol="1" anchor="t" anchorCtr="0" compatLnSpc="1">
            <a:prstTxWarp prst="textNoShape">
              <a:avLst/>
            </a:prstTxWarp>
          </a:bodyPr>
          <a:lstStyle>
            <a:lvl1pPr defTabSz="919163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789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08425" y="0"/>
            <a:ext cx="2987675" cy="458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870" tIns="45935" rIns="91870" bIns="45935" numCol="1" anchor="t" anchorCtr="0" compatLnSpc="1">
            <a:prstTxWarp prst="textNoShape">
              <a:avLst/>
            </a:prstTxWarp>
          </a:bodyPr>
          <a:lstStyle>
            <a:lvl1pPr algn="r" defTabSz="919163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31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52525" y="688975"/>
            <a:ext cx="4591050" cy="34432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789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9163" y="4360863"/>
            <a:ext cx="5057775" cy="4132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870" tIns="45935" rIns="91870" bIns="4593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3789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723313"/>
            <a:ext cx="2987675" cy="458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870" tIns="45935" rIns="91870" bIns="45935" numCol="1" anchor="b" anchorCtr="0" compatLnSpc="1">
            <a:prstTxWarp prst="textNoShape">
              <a:avLst/>
            </a:prstTxWarp>
          </a:bodyPr>
          <a:lstStyle>
            <a:lvl1pPr defTabSz="919163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789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08425" y="8723313"/>
            <a:ext cx="2987675" cy="458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870" tIns="45935" rIns="91870" bIns="45935" numCol="1" anchor="b" anchorCtr="0" compatLnSpc="1">
            <a:prstTxWarp prst="textNoShape">
              <a:avLst/>
            </a:prstTxWarp>
          </a:bodyPr>
          <a:lstStyle>
            <a:lvl1pPr algn="r" defTabSz="919163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fld id="{ACA8CBC4-257C-4E7D-B9E1-4DC597EC1CB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34999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BCBBE42-7098-478C-AB27-BFE8BD4916CD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1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34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41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10ACD5-688F-4AE4-BDD1-1C1E98EA3132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10ACD5-688F-4AE4-BDD1-1C1E98EA3132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10ACD5-688F-4AE4-BDD1-1C1E98EA3132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http://www.flickr.com/photos/13742462@N00/8186466394/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10ACD5-688F-4AE4-BDD1-1C1E98EA3132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10ACD5-688F-4AE4-BDD1-1C1E98EA3132}" type="slidenum">
              <a:rPr lang="en-US" smtClean="0"/>
              <a:pPr/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10ACD5-688F-4AE4-BDD1-1C1E98EA3132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10ACD5-688F-4AE4-BDD1-1C1E98EA3132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10ACD5-688F-4AE4-BDD1-1C1E98EA3132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10ACD5-688F-4AE4-BDD1-1C1E98EA3132}" type="slidenum">
              <a:rPr lang="en-US" smtClean="0"/>
              <a:pPr/>
              <a:t>18</a:t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10ACD5-688F-4AE4-BDD1-1C1E98EA3132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AB5B14-4E25-4518-8B20-31335AFB88A8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43721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10ACD5-688F-4AE4-BDD1-1C1E98EA3132}" type="slidenum">
              <a:rPr lang="en-US" smtClean="0"/>
              <a:pPr/>
              <a:t>20</a:t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10ACD5-688F-4AE4-BDD1-1C1E98EA3132}" type="slidenum">
              <a:rPr lang="en-US" smtClean="0"/>
              <a:pPr/>
              <a:t>21</a:t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10ACD5-688F-4AE4-BDD1-1C1E98EA3132}" type="slidenum">
              <a:rPr lang="en-US" smtClean="0"/>
              <a:pPr/>
              <a:t>22</a:t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10ACD5-688F-4AE4-BDD1-1C1E98EA3132}" type="slidenum">
              <a:rPr lang="en-US" smtClean="0"/>
              <a:pPr/>
              <a:t>23</a:t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10ACD5-688F-4AE4-BDD1-1C1E98EA3132}" type="slidenum">
              <a:rPr lang="en-US" smtClean="0"/>
              <a:pPr/>
              <a:t>24</a:t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10ACD5-688F-4AE4-BDD1-1C1E98EA3132}" type="slidenum">
              <a:rPr lang="en-US" smtClean="0"/>
              <a:pPr/>
              <a:t>25</a:t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10ACD5-688F-4AE4-BDD1-1C1E98EA3132}" type="slidenum">
              <a:rPr lang="en-US" smtClean="0"/>
              <a:pPr/>
              <a:t>26</a:t>
            </a:fld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10ACD5-688F-4AE4-BDD1-1C1E98EA3132}" type="slidenum">
              <a:rPr lang="en-US" smtClean="0"/>
              <a:pPr/>
              <a:t>27</a:t>
            </a:fld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10ACD5-688F-4AE4-BDD1-1C1E98EA3132}" type="slidenum">
              <a:rPr lang="en-US" smtClean="0"/>
              <a:pPr/>
              <a:t>28</a:t>
            </a:fld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10ACD5-688F-4AE4-BDD1-1C1E98EA3132}" type="slidenum">
              <a:rPr lang="en-US" smtClean="0"/>
              <a:pPr/>
              <a:t>29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10ACD5-688F-4AE4-BDD1-1C1E98EA3132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49546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10ACD5-688F-4AE4-BDD1-1C1E98EA3132}" type="slidenum">
              <a:rPr lang="en-US" smtClean="0"/>
              <a:pPr/>
              <a:t>30</a:t>
            </a:fld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10ACD5-688F-4AE4-BDD1-1C1E98EA3132}" type="slidenum">
              <a:rPr lang="en-US" smtClean="0"/>
              <a:pPr/>
              <a:t>31</a:t>
            </a:fld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E7D1361-538B-4699-98AA-A77046EBCF20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32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10ACD5-688F-4AE4-BDD1-1C1E98EA3132}" type="slidenum">
              <a:rPr lang="en-US" smtClean="0"/>
              <a:pPr/>
              <a:t>33</a:t>
            </a:fld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http://www.flickr.com/photos/lwallenstein/3869245383/in/photostream/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10ACD5-688F-4AE4-BDD1-1C1E98EA3132}" type="slidenum">
              <a:rPr lang="en-US" smtClean="0"/>
              <a:pPr/>
              <a:t>34</a:t>
            </a:fld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BCBBE42-7098-478C-AB27-BFE8BD4916CD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35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34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41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AB5B14-4E25-4518-8B20-31335AFB88A8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43721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CA43CC-E01F-4E84-A048-7D92FA9FA68D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33679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CA43CC-E01F-4E84-A048-7D92FA9FA68D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33679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CA43CC-E01F-4E84-A048-7D92FA9FA68D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3367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10ACD5-688F-4AE4-BDD1-1C1E98EA3132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49546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CA43CC-E01F-4E84-A048-7D92FA9FA68D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33679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CA43CC-E01F-4E84-A048-7D92FA9FA68D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33679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CA43CC-E01F-4E84-A048-7D92FA9FA68D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33679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CA43CC-E01F-4E84-A048-7D92FA9FA68D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33679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CA43CC-E01F-4E84-A048-7D92FA9FA68D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33679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CA43CC-E01F-4E84-A048-7D92FA9FA68D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33679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CA43CC-E01F-4E84-A048-7D92FA9FA68D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33679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CA43CC-E01F-4E84-A048-7D92FA9FA68D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33679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CA43CC-E01F-4E84-A048-7D92FA9FA68D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33679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CA43CC-E01F-4E84-A048-7D92FA9FA68D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3367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10ACD5-688F-4AE4-BDD1-1C1E98EA3132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49546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CA43CC-E01F-4E84-A048-7D92FA9FA68D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251028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E7D1361-538B-4699-98AA-A77046EBCF20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51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E7D1361-538B-4699-98AA-A77046EBCF20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52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E7D1361-538B-4699-98AA-A77046EBCF20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53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BCBBE42-7098-478C-AB27-BFE8BD4916CD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54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34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41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AB5B14-4E25-4518-8B20-31335AFB88A8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43721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CC138B4-C65D-5A49-9C61-755D09297289}" type="slidenum">
              <a:rPr lang="en-US"/>
              <a:pPr/>
              <a:t>56</a:t>
            </a:fld>
            <a:endParaRPr lang="en-US"/>
          </a:p>
        </p:txBody>
      </p:sp>
      <p:sp>
        <p:nvSpPr>
          <p:cNvPr id="35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dirty="0" smtClean="0"/>
              <a:t>http://www.flickr.com/photos/36291048@N06/3389124067/</a:t>
            </a:r>
            <a:endParaRPr lang="en-US" dirty="0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CC138B4-C65D-5A49-9C61-755D09297289}" type="slidenum">
              <a:rPr lang="en-US"/>
              <a:pPr/>
              <a:t>57</a:t>
            </a:fld>
            <a:endParaRPr lang="en-US"/>
          </a:p>
        </p:txBody>
      </p:sp>
      <p:sp>
        <p:nvSpPr>
          <p:cNvPr id="35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dirty="0" smtClean="0"/>
              <a:t>http://www.flickr.com/photos/36291048@N06/3389124067,</a:t>
            </a:r>
            <a:r>
              <a:rPr lang="en-US" baseline="0" dirty="0" smtClean="0"/>
              <a:t> http://www.flickr.com/photos/61132483@N00/120759362/</a:t>
            </a:r>
            <a:endParaRPr lang="en-US" dirty="0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639070-3C8A-8A4F-A9CC-DFD6150A9BA5}" type="slidenum">
              <a:rPr lang="en-US" smtClean="0"/>
              <a:pPr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56221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639070-3C8A-8A4F-A9CC-DFD6150A9BA5}" type="slidenum">
              <a:rPr lang="en-US" smtClean="0"/>
              <a:pPr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5622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10ACD5-688F-4AE4-BDD1-1C1E98EA3132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49546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639070-3C8A-8A4F-A9CC-DFD6150A9BA5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56221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639070-3C8A-8A4F-A9CC-DFD6150A9BA5}" type="slidenum">
              <a:rPr lang="en-US" smtClean="0"/>
              <a:pPr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56221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639070-3C8A-8A4F-A9CC-DFD6150A9BA5}" type="slidenum">
              <a:rPr lang="en-US" smtClean="0"/>
              <a:pPr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562219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639070-3C8A-8A4F-A9CC-DFD6150A9BA5}" type="slidenum">
              <a:rPr lang="en-US" smtClean="0"/>
              <a:pPr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56221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639070-3C8A-8A4F-A9CC-DFD6150A9BA5}" type="slidenum">
              <a:rPr lang="en-US" smtClean="0"/>
              <a:pPr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562219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639070-3C8A-8A4F-A9CC-DFD6150A9BA5}" type="slidenum">
              <a:rPr lang="en-US" smtClean="0"/>
              <a:pPr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562219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639070-3C8A-8A4F-A9CC-DFD6150A9BA5}" type="slidenum">
              <a:rPr lang="en-US" smtClean="0"/>
              <a:pPr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562219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639070-3C8A-8A4F-A9CC-DFD6150A9BA5}" type="slidenum">
              <a:rPr lang="en-US" smtClean="0"/>
              <a:pPr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562219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639070-3C8A-8A4F-A9CC-DFD6150A9BA5}" type="slidenum">
              <a:rPr lang="en-US" smtClean="0"/>
              <a:pPr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562219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639070-3C8A-8A4F-A9CC-DFD6150A9BA5}" type="slidenum">
              <a:rPr lang="en-US" smtClean="0"/>
              <a:pPr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5622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10ACD5-688F-4AE4-BDD1-1C1E98EA3132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8B99F69-0B6C-7C44-AC3C-47E36F9FC6BD}" type="slidenum">
              <a:rPr lang="en-US"/>
              <a:pPr/>
              <a:t>70</a:t>
            </a:fld>
            <a:endParaRPr lang="en-US"/>
          </a:p>
        </p:txBody>
      </p:sp>
      <p:sp>
        <p:nvSpPr>
          <p:cNvPr id="46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8B99F69-0B6C-7C44-AC3C-47E36F9FC6BD}" type="slidenum">
              <a:rPr lang="en-US"/>
              <a:pPr/>
              <a:t>71</a:t>
            </a:fld>
            <a:endParaRPr lang="en-US"/>
          </a:p>
        </p:txBody>
      </p:sp>
      <p:sp>
        <p:nvSpPr>
          <p:cNvPr id="46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8B99F69-0B6C-7C44-AC3C-47E36F9FC6BD}" type="slidenum">
              <a:rPr lang="en-US"/>
              <a:pPr/>
              <a:t>72</a:t>
            </a:fld>
            <a:endParaRPr lang="en-US"/>
          </a:p>
        </p:txBody>
      </p:sp>
      <p:sp>
        <p:nvSpPr>
          <p:cNvPr id="46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8B99F69-0B6C-7C44-AC3C-47E36F9FC6BD}" type="slidenum">
              <a:rPr lang="en-US"/>
              <a:pPr/>
              <a:t>73</a:t>
            </a:fld>
            <a:endParaRPr lang="en-US"/>
          </a:p>
        </p:txBody>
      </p:sp>
      <p:sp>
        <p:nvSpPr>
          <p:cNvPr id="46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639070-3C8A-8A4F-A9CC-DFD6150A9BA5}" type="slidenum">
              <a:rPr lang="en-US" smtClean="0"/>
              <a:pPr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56610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639070-3C8A-8A4F-A9CC-DFD6150A9BA5}" type="slidenum">
              <a:rPr lang="en-US" smtClean="0"/>
              <a:pPr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56610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639070-3C8A-8A4F-A9CC-DFD6150A9BA5}" type="slidenum">
              <a:rPr lang="en-US" smtClean="0"/>
              <a:pPr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817872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639070-3C8A-8A4F-A9CC-DFD6150A9BA5}" type="slidenum">
              <a:rPr lang="en-US" smtClean="0"/>
              <a:pPr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817872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639070-3C8A-8A4F-A9CC-DFD6150A9BA5}" type="slidenum">
              <a:rPr lang="en-US" smtClean="0"/>
              <a:pPr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22452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639070-3C8A-8A4F-A9CC-DFD6150A9BA5}" type="slidenum">
              <a:rPr lang="en-US" smtClean="0"/>
              <a:pPr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224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10ACD5-688F-4AE4-BDD1-1C1E98EA3132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E7D1361-538B-4699-98AA-A77046EBCF20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80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E7D1361-538B-4699-98AA-A77046EBCF20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81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E7D1361-538B-4699-98AA-A77046EBCF20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82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E7D1361-538B-4699-98AA-A77046EBCF20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83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E7D1361-538B-4699-98AA-A77046EBCF20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84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10ACD5-688F-4AE4-BDD1-1C1E98EA3132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457200" y="6061075"/>
            <a:ext cx="7772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0"/>
              </a:spcBef>
              <a:defRPr/>
            </a:pPr>
            <a:endParaRPr lang="zh-CN" altLang="en-US" sz="2400">
              <a:latin typeface="Times New Roman" pitchFamily="18" charset="0"/>
              <a:ea typeface="宋体" pitchFamily="1" charset="-122"/>
              <a:cs typeface="+mn-cs"/>
            </a:endParaRPr>
          </a:p>
        </p:txBody>
      </p:sp>
      <p:sp>
        <p:nvSpPr>
          <p:cNvPr id="137421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28600"/>
            <a:ext cx="7772400" cy="175260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CN" smtClean="0"/>
              <a:t>Click to edit Master title style</a:t>
            </a:r>
            <a:endParaRPr lang="en-US" altLang="zh-CN"/>
          </a:p>
        </p:txBody>
      </p:sp>
      <p:sp>
        <p:nvSpPr>
          <p:cNvPr id="137421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21336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 altLang="zh-CN" smtClean="0"/>
              <a:t>Click to edit Master subtitle style</a:t>
            </a:r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533400"/>
            <a:ext cx="2209800" cy="5638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400" y="533400"/>
            <a:ext cx="6477000" cy="5638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533400"/>
            <a:ext cx="8839200" cy="381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52400" y="990600"/>
            <a:ext cx="4343400" cy="5181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90600"/>
            <a:ext cx="4343400" cy="5181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 preserve="1">
  <p:cSld name="Title,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533400"/>
            <a:ext cx="8839200" cy="381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" y="990600"/>
            <a:ext cx="4343400" cy="5181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48200" y="990600"/>
            <a:ext cx="4343400" cy="5181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533400"/>
            <a:ext cx="8839200" cy="381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52400" y="990600"/>
            <a:ext cx="4343400" cy="5181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990600"/>
            <a:ext cx="43434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657600"/>
            <a:ext cx="43434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Tx" preserve="1">
  <p:cSld name="Title, 2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533400"/>
            <a:ext cx="8839200" cy="381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52400" y="990600"/>
            <a:ext cx="43434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152400" y="3657600"/>
            <a:ext cx="43434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3"/>
          </p:nvPr>
        </p:nvSpPr>
        <p:spPr>
          <a:xfrm>
            <a:off x="4648200" y="990600"/>
            <a:ext cx="4343400" cy="5181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533400"/>
            <a:ext cx="8839200" cy="381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" y="990600"/>
            <a:ext cx="4343400" cy="5181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990600"/>
            <a:ext cx="43434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657600"/>
            <a:ext cx="43434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152400" y="533400"/>
            <a:ext cx="8839200" cy="381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52400" y="990600"/>
            <a:ext cx="43434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990600"/>
            <a:ext cx="43434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152400" y="3657600"/>
            <a:ext cx="43434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8200" y="3657600"/>
            <a:ext cx="43434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preserve="1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533400"/>
            <a:ext cx="8839200" cy="381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52400" y="990600"/>
            <a:ext cx="88392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400" y="3657600"/>
            <a:ext cx="88392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152400" y="533400"/>
            <a:ext cx="8839200" cy="5638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8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69863" indent="-169863">
              <a:defRPr/>
            </a:lvl1pPr>
            <a:lvl2pPr marL="457200" indent="-287338">
              <a:defRPr/>
            </a:lvl2pPr>
            <a:lvl3pPr marL="341313" indent="-171450">
              <a:defRPr/>
            </a:lvl3pPr>
            <a:lvl4pPr marL="627063" indent="-223838">
              <a:defRPr/>
            </a:lvl4pPr>
            <a:lvl5pPr marL="860425" indent="-233363"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533400"/>
            <a:ext cx="8839200" cy="381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" y="990600"/>
            <a:ext cx="88392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2400" y="3657600"/>
            <a:ext cx="88392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0" y="0"/>
            <a:ext cx="5867400" cy="6858000"/>
            <a:chOff x="0" y="0"/>
            <a:chExt cx="3696" cy="4320"/>
          </a:xfrm>
        </p:grpSpPr>
        <p:sp>
          <p:nvSpPr>
            <p:cNvPr id="5" name="Rectangle 3"/>
            <p:cNvSpPr>
              <a:spLocks noChangeArrowheads="1"/>
            </p:cNvSpPr>
            <p:nvPr/>
          </p:nvSpPr>
          <p:spPr bwMode="auto">
            <a:xfrm>
              <a:off x="0" y="0"/>
              <a:ext cx="2880" cy="4320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spcBef>
                  <a:spcPct val="0"/>
                </a:spcBef>
                <a:defRPr/>
              </a:pPr>
              <a:endParaRPr kumimoji="1" lang="zh-CN" altLang="en-US" sz="2400">
                <a:latin typeface="Times New Roman" pitchFamily="18" charset="0"/>
                <a:ea typeface="宋体" pitchFamily="1" charset="-122"/>
                <a:cs typeface="+mn-cs"/>
              </a:endParaRPr>
            </a:p>
          </p:txBody>
        </p:sp>
        <p:sp>
          <p:nvSpPr>
            <p:cNvPr id="6" name="AutoShape 4"/>
            <p:cNvSpPr>
              <a:spLocks noChangeArrowheads="1"/>
            </p:cNvSpPr>
            <p:nvPr/>
          </p:nvSpPr>
          <p:spPr bwMode="white">
            <a:xfrm>
              <a:off x="432" y="624"/>
              <a:ext cx="3264" cy="12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spcBef>
                  <a:spcPct val="0"/>
                </a:spcBef>
                <a:defRPr/>
              </a:pPr>
              <a:endParaRPr kumimoji="1" lang="zh-CN" altLang="en-US" sz="2400">
                <a:latin typeface="Times New Roman" pitchFamily="18" charset="0"/>
                <a:ea typeface="宋体" pitchFamily="1" charset="-122"/>
                <a:cs typeface="+mn-cs"/>
              </a:endParaRPr>
            </a:p>
          </p:txBody>
        </p:sp>
      </p:grpSp>
      <p:grpSp>
        <p:nvGrpSpPr>
          <p:cNvPr id="7" name="Group 5"/>
          <p:cNvGrpSpPr>
            <a:grpSpLocks/>
          </p:cNvGrpSpPr>
          <p:nvPr/>
        </p:nvGrpSpPr>
        <p:grpSpPr bwMode="auto">
          <a:xfrm>
            <a:off x="3632200" y="4889500"/>
            <a:ext cx="4876800" cy="319088"/>
            <a:chOff x="2288" y="3080"/>
            <a:chExt cx="3072" cy="201"/>
          </a:xfrm>
        </p:grpSpPr>
        <p:sp>
          <p:nvSpPr>
            <p:cNvPr id="8" name="AutoShape 6"/>
            <p:cNvSpPr>
              <a:spLocks noChangeArrowheads="1"/>
            </p:cNvSpPr>
            <p:nvPr/>
          </p:nvSpPr>
          <p:spPr bwMode="auto">
            <a:xfrm flipH="1">
              <a:off x="2288" y="3080"/>
              <a:ext cx="2914" cy="200"/>
            </a:xfrm>
            <a:prstGeom prst="roundRect">
              <a:avLst>
                <a:gd name="adj" fmla="val 0"/>
              </a:avLst>
            </a:prstGeom>
            <a:solidFill>
              <a:schemeClr val="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+mn-ea"/>
                <a:cs typeface="+mn-cs"/>
              </a:endParaRPr>
            </a:p>
          </p:txBody>
        </p:sp>
        <p:sp>
          <p:nvSpPr>
            <p:cNvPr id="9" name="AutoShape 7"/>
            <p:cNvSpPr>
              <a:spLocks noChangeArrowheads="1"/>
            </p:cNvSpPr>
            <p:nvPr/>
          </p:nvSpPr>
          <p:spPr bwMode="auto">
            <a:xfrm>
              <a:off x="5196" y="3080"/>
              <a:ext cx="164" cy="201"/>
            </a:xfrm>
            <a:prstGeom prst="flowChartDelay">
              <a:avLst/>
            </a:prstGeom>
            <a:solidFill>
              <a:schemeClr val="hlink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+mn-ea"/>
                <a:cs typeface="+mn-cs"/>
              </a:endParaRPr>
            </a:p>
          </p:txBody>
        </p:sp>
      </p:grpSp>
      <p:pic>
        <p:nvPicPr>
          <p:cNvPr id="10" name="Picture 13" descr="BBN_2c_secondary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29200" y="5289550"/>
            <a:ext cx="3886200" cy="885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14" descr="doc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" y="5214938"/>
            <a:ext cx="3657600" cy="1033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77288" name="Rectangle 8"/>
          <p:cNvSpPr>
            <a:spLocks noGrp="1" noChangeArrowheads="1"/>
          </p:cNvSpPr>
          <p:nvPr>
            <p:ph type="subTitle" idx="1"/>
          </p:nvPr>
        </p:nvSpPr>
        <p:spPr>
          <a:xfrm>
            <a:off x="4673600" y="2927350"/>
            <a:ext cx="4013200" cy="1822450"/>
          </a:xfrm>
        </p:spPr>
        <p:txBody>
          <a:bodyPr anchor="b"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zh-CN" smtClean="0"/>
              <a:t>Click to edit Master subtitle style</a:t>
            </a:r>
            <a:endParaRPr lang="en-US" altLang="zh-CN"/>
          </a:p>
        </p:txBody>
      </p:sp>
      <p:sp>
        <p:nvSpPr>
          <p:cNvPr id="1377292" name="AutoShape 12"/>
          <p:cNvSpPr>
            <a:spLocks noGrp="1" noChangeArrowheads="1"/>
          </p:cNvSpPr>
          <p:nvPr>
            <p:ph type="ctrTitle" sz="quarter"/>
          </p:nvPr>
        </p:nvSpPr>
        <p:spPr>
          <a:xfrm>
            <a:off x="685800" y="990600"/>
            <a:ext cx="8229600" cy="1905000"/>
          </a:xfrm>
          <a:prstGeom prst="roundRect">
            <a:avLst>
              <a:gd name="adj" fmla="val 50000"/>
            </a:avLst>
          </a:prstGeom>
        </p:spPr>
        <p:txBody>
          <a:bodyPr anchor="ctr"/>
          <a:lstStyle>
            <a:lvl1pPr>
              <a:defRPr/>
            </a:lvl1pPr>
          </a:lstStyle>
          <a:p>
            <a:r>
              <a:rPr lang="en-US" altLang="zh-CN" smtClean="0"/>
              <a:t>Click to edit Master title style</a:t>
            </a:r>
            <a:endParaRPr lang="en-US" altLang="zh-CN"/>
          </a:p>
        </p:txBody>
      </p:sp>
      <p:sp>
        <p:nvSpPr>
          <p:cNvPr id="12" name="Rectangle 9"/>
          <p:cNvSpPr>
            <a:spLocks noGrp="1" noChangeArrowheads="1"/>
          </p:cNvSpPr>
          <p:nvPr>
            <p:ph type="dt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1DCC0F98-AEBD-4F95-A7B2-159FA160810A}" type="datetime1">
              <a:rPr lang="en-US" altLang="zh-CN"/>
              <a:pPr>
                <a:defRPr/>
              </a:pPr>
              <a:t>2/17/2013</a:t>
            </a:fld>
            <a:endParaRPr lang="en-US" altLang="zh-CN"/>
          </a:p>
        </p:txBody>
      </p:sp>
      <p:sp>
        <p:nvSpPr>
          <p:cNvPr id="13" name="Rectangle 10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5791200" y="6248400"/>
            <a:ext cx="2897188" cy="47466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1400" i="0">
                <a:ea typeface="宋体" pitchFamily="1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4" name="Rectangle 11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6200" y="6248400"/>
            <a:ext cx="587375" cy="488950"/>
          </a:xfrm>
        </p:spPr>
        <p:txBody>
          <a:bodyPr anchorCtr="0"/>
          <a:lstStyle>
            <a:lvl1pPr>
              <a:defRPr sz="2600"/>
            </a:lvl1pPr>
          </a:lstStyle>
          <a:p>
            <a:pPr>
              <a:defRPr/>
            </a:pPr>
            <a:fld id="{2B3CD275-63F2-4571-ABE6-2CE26FD6947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23CB097-ED09-420F-AADD-EBB2F42ED938}" type="datetime1">
              <a:rPr lang="en-US" altLang="zh-CN"/>
              <a:pPr>
                <a:defRPr/>
              </a:pPr>
              <a:t>2/17/2013</a:t>
            </a:fld>
            <a:endParaRPr lang="en-US" altLang="zh-CN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772E753-8563-4A94-A4CE-051A689E71F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1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90F84F2-76E2-4EDE-BF91-CB21F3F23273}" type="datetime1">
              <a:rPr lang="en-US" altLang="zh-CN"/>
              <a:pPr>
                <a:defRPr/>
              </a:pPr>
              <a:t>2/17/2013</a:t>
            </a:fld>
            <a:endParaRPr lang="en-US" altLang="zh-CN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11EE059-201B-425A-9B3C-53D4635137C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066800"/>
            <a:ext cx="3770313" cy="50196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60913" y="1066800"/>
            <a:ext cx="3770312" cy="50196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1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B4EB7BA-76B7-4A76-B631-E57EFE346C20}" type="datetime1">
              <a:rPr lang="en-US" altLang="zh-CN"/>
              <a:pPr>
                <a:defRPr/>
              </a:pPr>
              <a:t>2/17/2013</a:t>
            </a:fld>
            <a:endParaRPr lang="en-US" altLang="zh-CN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C61D88C-5047-4BD3-92BE-D50FA856589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1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BA23024-4230-4F8A-AC37-3DEFC19B043B}" type="datetime1">
              <a:rPr lang="en-US" altLang="zh-CN"/>
              <a:pPr>
                <a:defRPr/>
              </a:pPr>
              <a:t>2/17/2013</a:t>
            </a:fld>
            <a:endParaRPr lang="en-US" altLang="zh-CN"/>
          </a:p>
        </p:txBody>
      </p:sp>
      <p:sp>
        <p:nvSpPr>
          <p:cNvPr id="8" name="Rectangle 12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5F7B402-1170-4458-B780-D7B3F8329E4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1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9FEE7EF-47F9-431F-AF32-1E3EE10C9081}" type="datetime1">
              <a:rPr lang="en-US" altLang="zh-CN"/>
              <a:pPr>
                <a:defRPr/>
              </a:pPr>
              <a:t>2/17/2013</a:t>
            </a:fld>
            <a:endParaRPr lang="en-US" altLang="zh-CN"/>
          </a:p>
        </p:txBody>
      </p:sp>
      <p:sp>
        <p:nvSpPr>
          <p:cNvPr id="4" name="Rectangle 12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CDFB30B-2B51-4AFC-AFEA-F85481A379C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9AA7079-8E44-4381-9957-D6C36704D413}" type="datetime1">
              <a:rPr lang="en-US" altLang="zh-CN"/>
              <a:pPr>
                <a:defRPr/>
              </a:pPr>
              <a:t>2/17/2013</a:t>
            </a:fld>
            <a:endParaRPr lang="en-US" altLang="zh-CN"/>
          </a:p>
        </p:txBody>
      </p:sp>
      <p:sp>
        <p:nvSpPr>
          <p:cNvPr id="3" name="Rectangle 12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CB55BBD-9230-4160-99B6-EB339C34234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7D5E56-A852-4355-99AC-877D1DE0D0BD}" type="datetime1">
              <a:rPr lang="en-US" altLang="zh-CN"/>
              <a:pPr>
                <a:defRPr/>
              </a:pPr>
              <a:t>2/17/2013</a:t>
            </a:fld>
            <a:endParaRPr lang="en-US" altLang="zh-CN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F8FA340-54C2-4643-B975-A1ED9CD8B39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58F065B-00C9-4162-85CE-39EA7A6FC49D}" type="datetime1">
              <a:rPr lang="en-US" altLang="zh-CN"/>
              <a:pPr>
                <a:defRPr/>
              </a:pPr>
              <a:t>2/17/2013</a:t>
            </a:fld>
            <a:endParaRPr lang="en-US" altLang="zh-CN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0F293B5-7DAE-47F7-ADA2-14E78550734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CF498AB-F2C0-43ED-A0D2-04302413DFE3}" type="datetime1">
              <a:rPr lang="en-US" altLang="zh-CN"/>
              <a:pPr>
                <a:defRPr/>
              </a:pPr>
              <a:t>2/17/2013</a:t>
            </a:fld>
            <a:endParaRPr lang="en-US" altLang="zh-CN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6C825D-80CA-4DFC-B5D5-0BDB3921652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05600" y="152400"/>
            <a:ext cx="1981200" cy="593407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152400"/>
            <a:ext cx="5791200" cy="59340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25713D7-8319-41F5-9EAC-DE79CE35FEC3}" type="datetime1">
              <a:rPr lang="en-US" altLang="zh-CN"/>
              <a:pPr>
                <a:defRPr/>
              </a:pPr>
              <a:t>2/17/2013</a:t>
            </a:fld>
            <a:endParaRPr lang="en-US" altLang="zh-CN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F8A8329-8A87-4D45-8707-2444464EF4C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" y="990600"/>
            <a:ext cx="4343400" cy="5181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90600"/>
            <a:ext cx="4343400" cy="5181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2.jpe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13" Type="http://schemas.openxmlformats.org/officeDocument/2006/relationships/image" Target="../media/image3.jpeg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30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152400" y="533400"/>
            <a:ext cx="88392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title style</a:t>
            </a:r>
          </a:p>
        </p:txBody>
      </p:sp>
      <p:sp>
        <p:nvSpPr>
          <p:cNvPr id="5124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152400" y="990600"/>
            <a:ext cx="8839200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</a:p>
        </p:txBody>
      </p:sp>
      <p:sp>
        <p:nvSpPr>
          <p:cNvPr id="1373190" name="Text Box 6"/>
          <p:cNvSpPr txBox="1">
            <a:spLocks noChangeArrowheads="1"/>
          </p:cNvSpPr>
          <p:nvPr/>
        </p:nvSpPr>
        <p:spPr bwMode="auto">
          <a:xfrm>
            <a:off x="152399" y="57150"/>
            <a:ext cx="7091779" cy="3416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rIns="0">
            <a:spAutoFit/>
          </a:bodyPr>
          <a:lstStyle/>
          <a:p>
            <a:pPr>
              <a:defRPr/>
            </a:pPr>
            <a:r>
              <a:rPr lang="en-US" altLang="zh-CN" dirty="0" smtClean="0">
                <a:solidFill>
                  <a:schemeClr val="accent2"/>
                </a:solidFill>
              </a:rPr>
              <a:t>Android</a:t>
            </a:r>
            <a:r>
              <a:rPr lang="en-US" altLang="zh-CN" baseline="0" dirty="0" smtClean="0">
                <a:solidFill>
                  <a:schemeClr val="accent2"/>
                </a:solidFill>
              </a:rPr>
              <a:t> </a:t>
            </a:r>
            <a:r>
              <a:rPr lang="en-US" altLang="zh-CN" dirty="0" smtClean="0">
                <a:solidFill>
                  <a:schemeClr val="accent2"/>
                </a:solidFill>
              </a:rPr>
              <a:t>Support for</a:t>
            </a:r>
            <a:r>
              <a:rPr lang="en-US" altLang="zh-CN" baseline="0" dirty="0" smtClean="0">
                <a:solidFill>
                  <a:schemeClr val="accent2"/>
                </a:solidFill>
              </a:rPr>
              <a:t> Programming Concurrent &amp; Networked Software</a:t>
            </a:r>
            <a:endParaRPr lang="en-US" altLang="zh-CN" dirty="0">
              <a:solidFill>
                <a:schemeClr val="accent2"/>
              </a:solidFill>
            </a:endParaRPr>
          </a:p>
        </p:txBody>
      </p:sp>
      <p:sp>
        <p:nvSpPr>
          <p:cNvPr id="1373191" name="Line 7"/>
          <p:cNvSpPr>
            <a:spLocks noChangeShapeType="1"/>
          </p:cNvSpPr>
          <p:nvPr/>
        </p:nvSpPr>
        <p:spPr bwMode="auto">
          <a:xfrm>
            <a:off x="152400" y="457200"/>
            <a:ext cx="8839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ea typeface="+mn-ea"/>
              <a:cs typeface="+mn-cs"/>
            </a:endParaRPr>
          </a:p>
        </p:txBody>
      </p:sp>
      <p:sp>
        <p:nvSpPr>
          <p:cNvPr id="1373192" name="Line 8"/>
          <p:cNvSpPr>
            <a:spLocks noChangeShapeType="1"/>
          </p:cNvSpPr>
          <p:nvPr/>
        </p:nvSpPr>
        <p:spPr bwMode="auto">
          <a:xfrm>
            <a:off x="152400" y="6365223"/>
            <a:ext cx="8839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ea typeface="+mn-ea"/>
              <a:cs typeface="+mn-cs"/>
            </a:endParaRPr>
          </a:p>
        </p:txBody>
      </p:sp>
      <p:pic>
        <p:nvPicPr>
          <p:cNvPr id="5128" name="Picture 10" descr="isis"/>
          <p:cNvPicPr>
            <a:picLocks noChangeAspect="1" noChangeArrowheads="1"/>
          </p:cNvPicPr>
          <p:nvPr/>
        </p:nvPicPr>
        <p:blipFill>
          <a:blip r:embed="rId22" cstate="print"/>
          <a:srcRect/>
          <a:stretch>
            <a:fillRect/>
          </a:stretch>
        </p:blipFill>
        <p:spPr bwMode="auto">
          <a:xfrm>
            <a:off x="8418195" y="6392770"/>
            <a:ext cx="681038" cy="454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9" name="Picture 11" descr="vsb5"/>
          <p:cNvPicPr>
            <a:picLocks noChangeAspect="1" noChangeArrowheads="1"/>
          </p:cNvPicPr>
          <p:nvPr/>
        </p:nvPicPr>
        <p:blipFill>
          <a:blip r:embed="rId23" cstate="print"/>
          <a:srcRect/>
          <a:stretch>
            <a:fillRect/>
          </a:stretch>
        </p:blipFill>
        <p:spPr bwMode="auto">
          <a:xfrm>
            <a:off x="20320" y="6391183"/>
            <a:ext cx="476250" cy="454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73196" name="Rectangle 12"/>
          <p:cNvSpPr>
            <a:spLocks noChangeArrowheads="1"/>
          </p:cNvSpPr>
          <p:nvPr/>
        </p:nvSpPr>
        <p:spPr bwMode="auto">
          <a:xfrm>
            <a:off x="6794380" y="57150"/>
            <a:ext cx="2297113" cy="3416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r">
              <a:defRPr/>
            </a:pPr>
            <a:r>
              <a:rPr lang="en-US" altLang="zh-CN" dirty="0" smtClean="0">
                <a:solidFill>
                  <a:schemeClr val="accent2"/>
                </a:solidFill>
                <a:ea typeface="宋体" pitchFamily="1" charset="-122"/>
                <a:cs typeface="+mn-cs"/>
              </a:rPr>
              <a:t>D.</a:t>
            </a:r>
            <a:r>
              <a:rPr lang="en-US" altLang="zh-CN" baseline="0" dirty="0" smtClean="0">
                <a:solidFill>
                  <a:schemeClr val="accent2"/>
                </a:solidFill>
                <a:ea typeface="宋体" pitchFamily="1" charset="-122"/>
                <a:cs typeface="+mn-cs"/>
              </a:rPr>
              <a:t> </a:t>
            </a:r>
            <a:r>
              <a:rPr lang="en-US" altLang="zh-CN" dirty="0" smtClean="0">
                <a:solidFill>
                  <a:schemeClr val="accent2"/>
                </a:solidFill>
                <a:ea typeface="宋体" pitchFamily="1" charset="-122"/>
                <a:cs typeface="+mn-cs"/>
              </a:rPr>
              <a:t>C</a:t>
            </a:r>
            <a:r>
              <a:rPr lang="en-US" altLang="zh-CN" dirty="0">
                <a:solidFill>
                  <a:schemeClr val="accent2"/>
                </a:solidFill>
                <a:ea typeface="宋体" pitchFamily="1" charset="-122"/>
                <a:cs typeface="+mn-cs"/>
              </a:rPr>
              <a:t>. Schmidt</a:t>
            </a:r>
          </a:p>
        </p:txBody>
      </p:sp>
      <p:sp>
        <p:nvSpPr>
          <p:cNvPr id="1373201" name="Rectangle 17"/>
          <p:cNvSpPr>
            <a:spLocks noChangeArrowheads="1"/>
          </p:cNvSpPr>
          <p:nvPr/>
        </p:nvSpPr>
        <p:spPr bwMode="auto">
          <a:xfrm>
            <a:off x="4349750" y="6430963"/>
            <a:ext cx="463550" cy="366712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fld id="{B94337BD-2C91-44FC-B100-2A7003AD1CD6}" type="slidenum">
              <a:rPr lang="en-US" altLang="zh-CN" b="1">
                <a:ea typeface="宋体" pitchFamily="1" charset="-122"/>
                <a:cs typeface="+mn-cs"/>
              </a:rPr>
              <a:pPr>
                <a:defRPr/>
              </a:pPr>
              <a:t>‹#›</a:t>
            </a:fld>
            <a:endParaRPr lang="en-US" altLang="zh-CN" b="1" dirty="0">
              <a:ea typeface="宋体" pitchFamily="1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27" r:id="rId1"/>
    <p:sldLayoutId id="2147483798" r:id="rId2"/>
    <p:sldLayoutId id="2147483799" r:id="rId3"/>
    <p:sldLayoutId id="2147483800" r:id="rId4"/>
    <p:sldLayoutId id="2147483801" r:id="rId5"/>
    <p:sldLayoutId id="2147483802" r:id="rId6"/>
    <p:sldLayoutId id="2147483803" r:id="rId7"/>
    <p:sldLayoutId id="2147483804" r:id="rId8"/>
    <p:sldLayoutId id="2147483805" r:id="rId9"/>
    <p:sldLayoutId id="2147483806" r:id="rId10"/>
    <p:sldLayoutId id="2147483807" r:id="rId11"/>
    <p:sldLayoutId id="2147483808" r:id="rId12"/>
    <p:sldLayoutId id="2147483809" r:id="rId13"/>
    <p:sldLayoutId id="2147483810" r:id="rId14"/>
    <p:sldLayoutId id="2147483811" r:id="rId15"/>
    <p:sldLayoutId id="2147483812" r:id="rId16"/>
    <p:sldLayoutId id="2147483813" r:id="rId17"/>
    <p:sldLayoutId id="2147483814" r:id="rId18"/>
    <p:sldLayoutId id="2147483815" r:id="rId19"/>
    <p:sldLayoutId id="2147483816" r:id="rId20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FF0000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FF0000"/>
          </a:solidFill>
          <a:latin typeface="Tahoma" pitchFamily="34" charset="0"/>
          <a:ea typeface="Arial Unicode MS" pitchFamily="34" charset="-128"/>
          <a:cs typeface="Arial Unicode MS" pitchFamily="34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FF0000"/>
          </a:solidFill>
          <a:latin typeface="Tahoma" pitchFamily="34" charset="0"/>
          <a:ea typeface="Arial Unicode MS" pitchFamily="34" charset="-128"/>
          <a:cs typeface="Arial Unicode MS" pitchFamily="34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FF0000"/>
          </a:solidFill>
          <a:latin typeface="Tahoma" pitchFamily="34" charset="0"/>
          <a:ea typeface="Arial Unicode MS" pitchFamily="34" charset="-128"/>
          <a:cs typeface="Arial Unicode MS" pitchFamily="34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FF0000"/>
          </a:solidFill>
          <a:latin typeface="Tahoma" pitchFamily="34" charset="0"/>
          <a:ea typeface="Arial Unicode MS" pitchFamily="34" charset="-128"/>
          <a:cs typeface="Arial Unicode MS" pitchFamily="34" charset="-128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FF0000"/>
          </a:solidFill>
          <a:latin typeface="Arial" charset="0"/>
          <a:ea typeface="Arial Unicode MS" pitchFamily="34" charset="-128"/>
          <a:cs typeface="Arial Unicode MS" pitchFamily="34" charset="-128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FF0000"/>
          </a:solidFill>
          <a:latin typeface="Arial" charset="0"/>
          <a:ea typeface="Arial Unicode MS" pitchFamily="34" charset="-128"/>
          <a:cs typeface="Arial Unicode MS" pitchFamily="34" charset="-128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FF0000"/>
          </a:solidFill>
          <a:latin typeface="Arial" charset="0"/>
          <a:ea typeface="Arial Unicode MS" pitchFamily="34" charset="-128"/>
          <a:cs typeface="Arial Unicode MS" pitchFamily="34" charset="-128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FF0000"/>
          </a:solidFill>
          <a:latin typeface="Arial" charset="0"/>
          <a:ea typeface="Arial Unicode MS" pitchFamily="34" charset="-128"/>
          <a:cs typeface="Arial Unicode MS" pitchFamily="34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46" name="Group 2"/>
          <p:cNvGrpSpPr>
            <a:grpSpLocks/>
          </p:cNvGrpSpPr>
          <p:nvPr/>
        </p:nvGrpSpPr>
        <p:grpSpPr bwMode="auto">
          <a:xfrm>
            <a:off x="0" y="0"/>
            <a:ext cx="3200400" cy="6858000"/>
            <a:chOff x="0" y="0"/>
            <a:chExt cx="2016" cy="4320"/>
          </a:xfrm>
        </p:grpSpPr>
        <p:sp>
          <p:nvSpPr>
            <p:cNvPr id="1376259" name="Rectangle 3"/>
            <p:cNvSpPr>
              <a:spLocks noChangeArrowheads="1"/>
            </p:cNvSpPr>
            <p:nvPr userDrawn="1"/>
          </p:nvSpPr>
          <p:spPr bwMode="auto">
            <a:xfrm>
              <a:off x="0" y="0"/>
              <a:ext cx="480" cy="4320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+mn-ea"/>
                <a:cs typeface="+mn-cs"/>
              </a:endParaRPr>
            </a:p>
          </p:txBody>
        </p:sp>
        <p:sp>
          <p:nvSpPr>
            <p:cNvPr id="1376260" name="Freeform 4"/>
            <p:cNvSpPr>
              <a:spLocks/>
            </p:cNvSpPr>
            <p:nvPr userDrawn="1"/>
          </p:nvSpPr>
          <p:spPr bwMode="auto">
            <a:xfrm>
              <a:off x="288" y="0"/>
              <a:ext cx="1728" cy="735"/>
            </a:xfrm>
            <a:custGeom>
              <a:avLst/>
              <a:gdLst/>
              <a:ahLst/>
              <a:cxnLst>
                <a:cxn ang="0">
                  <a:pos x="1728" y="0"/>
                </a:cxn>
                <a:cxn ang="0">
                  <a:pos x="1728" y="480"/>
                </a:cxn>
                <a:cxn ang="0">
                  <a:pos x="380" y="482"/>
                </a:cxn>
                <a:cxn ang="0">
                  <a:pos x="354" y="480"/>
                </a:cxn>
                <a:cxn ang="0">
                  <a:pos x="308" y="489"/>
                </a:cxn>
                <a:cxn ang="0">
                  <a:pos x="246" y="531"/>
                </a:cxn>
                <a:cxn ang="0">
                  <a:pos x="206" y="597"/>
                </a:cxn>
                <a:cxn ang="0">
                  <a:pos x="192" y="666"/>
                </a:cxn>
                <a:cxn ang="0">
                  <a:pos x="192" y="735"/>
                </a:cxn>
                <a:cxn ang="0">
                  <a:pos x="0" y="735"/>
                </a:cxn>
                <a:cxn ang="0">
                  <a:pos x="0" y="480"/>
                </a:cxn>
                <a:cxn ang="0">
                  <a:pos x="0" y="0"/>
                </a:cxn>
                <a:cxn ang="0">
                  <a:pos x="1728" y="0"/>
                </a:cxn>
              </a:cxnLst>
              <a:rect l="0" t="0" r="r" b="b"/>
              <a:pathLst>
                <a:path w="1728" h="735">
                  <a:moveTo>
                    <a:pt x="1728" y="0"/>
                  </a:moveTo>
                  <a:lnTo>
                    <a:pt x="1728" y="480"/>
                  </a:lnTo>
                  <a:lnTo>
                    <a:pt x="380" y="482"/>
                  </a:lnTo>
                  <a:lnTo>
                    <a:pt x="354" y="480"/>
                  </a:lnTo>
                  <a:lnTo>
                    <a:pt x="308" y="489"/>
                  </a:lnTo>
                  <a:cubicBezTo>
                    <a:pt x="290" y="498"/>
                    <a:pt x="263" y="513"/>
                    <a:pt x="246" y="531"/>
                  </a:cubicBezTo>
                  <a:cubicBezTo>
                    <a:pt x="229" y="549"/>
                    <a:pt x="215" y="574"/>
                    <a:pt x="206" y="597"/>
                  </a:cubicBezTo>
                  <a:cubicBezTo>
                    <a:pt x="197" y="620"/>
                    <a:pt x="194" y="643"/>
                    <a:pt x="192" y="666"/>
                  </a:cubicBezTo>
                  <a:lnTo>
                    <a:pt x="192" y="735"/>
                  </a:lnTo>
                  <a:lnTo>
                    <a:pt x="0" y="735"/>
                  </a:lnTo>
                  <a:lnTo>
                    <a:pt x="0" y="480"/>
                  </a:lnTo>
                  <a:lnTo>
                    <a:pt x="0" y="0"/>
                  </a:lnTo>
                  <a:lnTo>
                    <a:pt x="1728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wrap="none"/>
            <a:lstStyle/>
            <a:p>
              <a:pPr>
                <a:defRPr/>
              </a:pPr>
              <a:endParaRPr lang="en-US">
                <a:ea typeface="+mn-ea"/>
                <a:cs typeface="+mn-cs"/>
              </a:endParaRPr>
            </a:p>
          </p:txBody>
        </p:sp>
      </p:grpSp>
      <p:grpSp>
        <p:nvGrpSpPr>
          <p:cNvPr id="6147" name="Group 5"/>
          <p:cNvGrpSpPr>
            <a:grpSpLocks/>
          </p:cNvGrpSpPr>
          <p:nvPr/>
        </p:nvGrpSpPr>
        <p:grpSpPr bwMode="auto">
          <a:xfrm>
            <a:off x="533400" y="762000"/>
            <a:ext cx="8001000" cy="319088"/>
            <a:chOff x="144" y="1248"/>
            <a:chExt cx="4656" cy="201"/>
          </a:xfrm>
        </p:grpSpPr>
        <p:sp>
          <p:nvSpPr>
            <p:cNvPr id="1376262" name="AutoShape 6"/>
            <p:cNvSpPr>
              <a:spLocks noChangeArrowheads="1"/>
            </p:cNvSpPr>
            <p:nvPr/>
          </p:nvSpPr>
          <p:spPr bwMode="auto">
            <a:xfrm>
              <a:off x="384" y="1248"/>
              <a:ext cx="4416" cy="200"/>
            </a:xfrm>
            <a:prstGeom prst="roundRect">
              <a:avLst>
                <a:gd name="adj" fmla="val 0"/>
              </a:avLst>
            </a:prstGeom>
            <a:solidFill>
              <a:schemeClr val="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+mn-ea"/>
                <a:cs typeface="+mn-cs"/>
              </a:endParaRPr>
            </a:p>
          </p:txBody>
        </p:sp>
        <p:sp>
          <p:nvSpPr>
            <p:cNvPr id="1376263" name="AutoShape 7"/>
            <p:cNvSpPr>
              <a:spLocks noChangeArrowheads="1"/>
            </p:cNvSpPr>
            <p:nvPr/>
          </p:nvSpPr>
          <p:spPr bwMode="auto">
            <a:xfrm flipH="1">
              <a:off x="144" y="1248"/>
              <a:ext cx="248" cy="201"/>
            </a:xfrm>
            <a:prstGeom prst="flowChartDelay">
              <a:avLst/>
            </a:prstGeom>
            <a:solidFill>
              <a:schemeClr val="hlink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+mn-ea"/>
                <a:cs typeface="+mn-cs"/>
              </a:endParaRPr>
            </a:p>
          </p:txBody>
        </p:sp>
      </p:grpSp>
      <p:sp>
        <p:nvSpPr>
          <p:cNvPr id="6148" name="AutoShape 8"/>
          <p:cNvSpPr>
            <a:spLocks noGrp="1" noChangeArrowheads="1"/>
          </p:cNvSpPr>
          <p:nvPr>
            <p:ph type="title"/>
          </p:nvPr>
        </p:nvSpPr>
        <p:spPr bwMode="auto">
          <a:xfrm>
            <a:off x="762000" y="152400"/>
            <a:ext cx="7924800" cy="457200"/>
          </a:xfrm>
          <a:prstGeom prst="roundRect">
            <a:avLst>
              <a:gd name="adj" fmla="val 21667"/>
            </a:avLst>
          </a:pr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title style</a:t>
            </a:r>
          </a:p>
        </p:txBody>
      </p:sp>
      <p:sp>
        <p:nvSpPr>
          <p:cNvPr id="6149" name="Rectangle 9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066800"/>
            <a:ext cx="7693025" cy="5019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</a:p>
        </p:txBody>
      </p:sp>
      <p:sp>
        <p:nvSpPr>
          <p:cNvPr id="1376266" name="Rectangle 10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2438400" y="6248400"/>
            <a:ext cx="2130425" cy="474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1400" i="0">
                <a:ea typeface="宋体" pitchFamily="1" charset="-122"/>
                <a:cs typeface="+mn-cs"/>
              </a:defRPr>
            </a:lvl1pPr>
          </a:lstStyle>
          <a:p>
            <a:pPr>
              <a:defRPr/>
            </a:pPr>
            <a:fld id="{D4C9308B-A6B4-4DF4-A2B3-87721F6E7B1E}" type="datetime1">
              <a:rPr lang="en-US" altLang="zh-CN"/>
              <a:pPr>
                <a:defRPr/>
              </a:pPr>
              <a:t>2/17/2013</a:t>
            </a:fld>
            <a:endParaRPr lang="en-US" altLang="zh-CN"/>
          </a:p>
        </p:txBody>
      </p:sp>
      <p:sp>
        <p:nvSpPr>
          <p:cNvPr id="1376268" name="Rectangle 12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7463" y="6242050"/>
            <a:ext cx="700087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1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 sz="2000" b="1" i="0">
                <a:solidFill>
                  <a:schemeClr val="bg1"/>
                </a:solidFill>
                <a:ea typeface="宋体" pitchFamily="1" charset="-122"/>
                <a:cs typeface="+mn-cs"/>
              </a:defRPr>
            </a:lvl1pPr>
          </a:lstStyle>
          <a:p>
            <a:pPr>
              <a:defRPr/>
            </a:pPr>
            <a:fld id="{307F5EE2-70F4-479A-B2B9-F843977694C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pic>
        <p:nvPicPr>
          <p:cNvPr id="6152" name="Picture 13" descr="doc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3667125" y="6164263"/>
            <a:ext cx="2133600" cy="604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29" r:id="rId1"/>
    <p:sldLayoutId id="2147483817" r:id="rId2"/>
    <p:sldLayoutId id="2147483818" r:id="rId3"/>
    <p:sldLayoutId id="2147483819" r:id="rId4"/>
    <p:sldLayoutId id="2147483820" r:id="rId5"/>
    <p:sldLayoutId id="2147483821" r:id="rId6"/>
    <p:sldLayoutId id="2147483822" r:id="rId7"/>
    <p:sldLayoutId id="2147483823" r:id="rId8"/>
    <p:sldLayoutId id="2147483824" r:id="rId9"/>
    <p:sldLayoutId id="2147483825" r:id="rId10"/>
    <p:sldLayoutId id="2147483826" r:id="rId11"/>
  </p:sldLayoutIdLst>
  <p:timing>
    <p:tnLst>
      <p:par>
        <p:cTn id="1" dur="indefinite" restart="never" nodeType="tmRoot"/>
      </p:par>
    </p:tnLst>
  </p:timing>
  <p:hf hdr="0" ftr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75000"/>
        <a:buFont typeface="Wingdings" pitchFamily="2" charset="2"/>
        <a:buChar char="l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75000"/>
        <a:buChar char="–"/>
        <a:defRPr sz="24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75000"/>
        <a:buFont typeface="Wingdings" pitchFamily="2" charset="2"/>
        <a:buChar char="l"/>
        <a:defRPr sz="20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80000"/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2" charset="2"/>
        <a:buChar char="l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2" charset="2"/>
        <a:buChar char="l"/>
        <a:defRPr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2" charset="2"/>
        <a:buChar char="l"/>
        <a:defRPr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2" charset="2"/>
        <a:buChar char="l"/>
        <a:defRPr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2" charset="2"/>
        <a:buChar char="l"/>
        <a:defRPr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d.schmidt@vanderbilt.edu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tidsp.es.ncku.edu.tw/cinfon/resource/slides/11102012_02_final.pdf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developer.android.com/tools/sdk/ndk/index.html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en.wikipedia.org/wiki/Dalvik_(software)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Comparison_of_Java_and_Android_API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ites.google.com/site/io/inside-the-android-application-framework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re.vanderbilt.edu/~schmidt/cs282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eg"/><Relationship Id="rId4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developer.android.com/reference/android/app/Activity.html" TargetMode="External"/><Relationship Id="rId4" Type="http://schemas.openxmlformats.org/officeDocument/2006/relationships/image" Target="../media/image16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developer.android.com/guide/components/services.html" TargetMode="External"/><Relationship Id="rId4" Type="http://schemas.openxmlformats.org/officeDocument/2006/relationships/image" Target="../media/image16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developer.android.com/guide/topics/providers/content-providers.html" TargetMode="External"/><Relationship Id="rId4" Type="http://schemas.openxmlformats.org/officeDocument/2006/relationships/image" Target="../media/image16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developer.android.com/reference/android/content/BroadcastReceiver.html" TargetMode="External"/><Relationship Id="rId4" Type="http://schemas.openxmlformats.org/officeDocument/2006/relationships/image" Target="../media/image16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sites.google.com/site/io/anatomy--physiology-of-an-android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developer.android.com/guide/components/fundamentals.html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source.android.com/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mailto:d.schmidt@vanderbilt.edu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1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19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jpeg"/><Relationship Id="rId5" Type="http://schemas.openxmlformats.org/officeDocument/2006/relationships/image" Target="../media/image1.png"/><Relationship Id="rId10" Type="http://schemas.openxmlformats.org/officeDocument/2006/relationships/image" Target="../media/image16.jpeg"/><Relationship Id="rId4" Type="http://schemas.openxmlformats.org/officeDocument/2006/relationships/image" Target="../media/image20.png"/><Relationship Id="rId9" Type="http://schemas.openxmlformats.org/officeDocument/2006/relationships/image" Target="../media/image2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16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hyperlink" Target="http://www.nds.rub.de/media/attachments/files/2012/03/binder.pdf" TargetMode="External"/><Relationship Id="rId4" Type="http://schemas.openxmlformats.org/officeDocument/2006/relationships/image" Target="../media/image20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image" Target="../media/image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5.jpeg"/><Relationship Id="rId9" Type="http://schemas.openxmlformats.org/officeDocument/2006/relationships/hyperlink" Target="http://developer.android.com/training/basics/network-ops/connecting.html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sites.google.com/site/io/anatomy--physiology-of-an-android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://developer.android.com/guide/components/aidl.html" TargetMode="Externa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image" Target="../media/image1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5.jpe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image" Target="../media/image1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5.jpe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image" Target="../media/image1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jpeg"/><Relationship Id="rId5" Type="http://schemas.openxmlformats.org/officeDocument/2006/relationships/image" Target="../media/image34.png"/><Relationship Id="rId4" Type="http://schemas.openxmlformats.org/officeDocument/2006/relationships/hyperlink" Target="http://www.vogella.com/tutorials.html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re.vanderbilt.edu/~schmidt/PDF/wrapper-facade.pdf" TargetMode="Externa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kircher-schwanninger.de/michael/publications/BrokerRevisited.pdf" TargetMode="External"/><Relationship Id="rId4" Type="http://schemas.openxmlformats.org/officeDocument/2006/relationships/image" Target="../media/image3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mailto:d.schmidt@vanderbilt.edu" TargetMode="External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1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19.png"/><Relationship Id="rId7" Type="http://schemas.openxmlformats.org/officeDocument/2006/relationships/image" Target="../media/image39.jpe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5" Type="http://schemas.openxmlformats.org/officeDocument/2006/relationships/image" Target="../media/image38.png"/><Relationship Id="rId4" Type="http://schemas.openxmlformats.org/officeDocument/2006/relationships/image" Target="../media/image20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hyperlink" Target="http://developer.android.com/guide/components/processes-and-threads.html" TargetMode="External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jpeg"/><Relationship Id="rId5" Type="http://schemas.openxmlformats.org/officeDocument/2006/relationships/image" Target="../media/image16.jpeg"/><Relationship Id="rId10" Type="http://schemas.openxmlformats.org/officeDocument/2006/relationships/image" Target="../media/image41.png"/><Relationship Id="rId4" Type="http://schemas.openxmlformats.org/officeDocument/2006/relationships/image" Target="../media/image38.png"/><Relationship Id="rId9" Type="http://schemas.openxmlformats.org/officeDocument/2006/relationships/image" Target="../media/image20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developer.android.com/guide/basics/what-is-android.html" TargetMode="Externa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dre.vanderbilt.edu/~schmidt/PDF/monitor.pdf" TargetMode="Externa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developer.android.com/reference/java/util/concurrent/package-summary.html" TargetMode="Externa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developer.android.com/training/articles/perf-anr.html" TargetMode="External"/><Relationship Id="rId5" Type="http://schemas.openxmlformats.org/officeDocument/2006/relationships/image" Target="../media/image43.png"/><Relationship Id="rId4" Type="http://schemas.openxmlformats.org/officeDocument/2006/relationships/image" Target="../media/image16.jpe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hyperlink" Target="http://developer.android.com/reference/android/os/AsyncTask.html" TargetMode="External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eveloper.android.com/training/multiple-threads/communicate-ui.html" TargetMode="External"/><Relationship Id="rId4" Type="http://schemas.openxmlformats.org/officeDocument/2006/relationships/image" Target="../media/image20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vogella.com/articles/AndroidBackgroundProcessing/article.html" TargetMode="External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en.wikipedia.org/wiki/Android_(operating_system)" TargetMode="Externa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38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jpeg"/><Relationship Id="rId4" Type="http://schemas.openxmlformats.org/officeDocument/2006/relationships/image" Target="../media/image16.jpeg"/><Relationship Id="rId9" Type="http://schemas.openxmlformats.org/officeDocument/2006/relationships/image" Target="../media/image41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dre.vanderbilt.edu/~schmidt/PDF" TargetMode="External"/><Relationship Id="rId4" Type="http://schemas.openxmlformats.org/officeDocument/2006/relationships/image" Target="../media/image46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gee.cs.oswego.edu/dl/cpj" TargetMode="External"/><Relationship Id="rId4" Type="http://schemas.openxmlformats.org/officeDocument/2006/relationships/image" Target="../media/image48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074"/>
          <p:cNvSpPr txBox="1">
            <a:spLocks noChangeArrowheads="1"/>
          </p:cNvSpPr>
          <p:nvPr/>
        </p:nvSpPr>
        <p:spPr bwMode="auto">
          <a:xfrm>
            <a:off x="0" y="258806"/>
            <a:ext cx="9144000" cy="164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lnSpc>
                <a:spcPct val="120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sz="4000" kern="0" dirty="0" smtClean="0">
                <a:solidFill>
                  <a:srgbClr val="FF0000"/>
                </a:solidFill>
                <a:latin typeface="Impact" pitchFamily="34" charset="0"/>
                <a:ea typeface="+mj-ea"/>
                <a:cs typeface="Arial" pitchFamily="34" charset="0"/>
              </a:rPr>
              <a:t>Android Support for </a:t>
            </a:r>
            <a:r>
              <a:rPr lang="en-US" sz="4000" kern="0" dirty="0">
                <a:solidFill>
                  <a:srgbClr val="FF0000"/>
                </a:solidFill>
                <a:latin typeface="Impact" pitchFamily="34" charset="0"/>
                <a:cs typeface="Arial" pitchFamily="34" charset="0"/>
              </a:rPr>
              <a:t>Programming </a:t>
            </a:r>
            <a:r>
              <a:rPr lang="en-US" sz="4000" kern="0" dirty="0" smtClean="0">
                <a:solidFill>
                  <a:srgbClr val="FF0000"/>
                </a:solidFill>
                <a:latin typeface="Impact" pitchFamily="34" charset="0"/>
                <a:cs typeface="Arial" pitchFamily="34" charset="0"/>
              </a:rPr>
              <a:t/>
            </a:r>
            <a:br>
              <a:rPr lang="en-US" sz="4000" kern="0" dirty="0" smtClean="0">
                <a:solidFill>
                  <a:srgbClr val="FF0000"/>
                </a:solidFill>
                <a:latin typeface="Impact" pitchFamily="34" charset="0"/>
                <a:cs typeface="Arial" pitchFamily="34" charset="0"/>
              </a:rPr>
            </a:br>
            <a:r>
              <a:rPr lang="en-US" sz="4000" kern="0" dirty="0" smtClean="0">
                <a:solidFill>
                  <a:srgbClr val="FF0000"/>
                </a:solidFill>
                <a:latin typeface="Impact" pitchFamily="34" charset="0"/>
                <a:ea typeface="+mj-ea"/>
                <a:cs typeface="Arial" pitchFamily="34" charset="0"/>
              </a:rPr>
              <a:t>Concurrent &amp; Networked Software: Part 1</a:t>
            </a:r>
          </a:p>
        </p:txBody>
      </p:sp>
      <p:sp>
        <p:nvSpPr>
          <p:cNvPr id="10244" name="Text Box 3075"/>
          <p:cNvSpPr txBox="1">
            <a:spLocks noChangeArrowheads="1"/>
          </p:cNvSpPr>
          <p:nvPr/>
        </p:nvSpPr>
        <p:spPr bwMode="auto">
          <a:xfrm>
            <a:off x="895155" y="2306338"/>
            <a:ext cx="7372350" cy="129266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ctr"/>
            <a:r>
              <a:rPr lang="en-US" sz="2800" dirty="0" smtClean="0">
                <a:solidFill>
                  <a:srgbClr val="336699"/>
                </a:solidFill>
                <a:latin typeface="Impact" pitchFamily="34" charset="0"/>
              </a:rPr>
              <a:t>Douglas </a:t>
            </a:r>
            <a:r>
              <a:rPr lang="en-US" sz="2800" dirty="0">
                <a:solidFill>
                  <a:srgbClr val="336699"/>
                </a:solidFill>
                <a:latin typeface="Impact" pitchFamily="34" charset="0"/>
              </a:rPr>
              <a:t>C. Schmidt</a:t>
            </a:r>
          </a:p>
          <a:p>
            <a:pPr algn="ctr"/>
            <a:r>
              <a:rPr lang="en-US" sz="2400" dirty="0">
                <a:solidFill>
                  <a:srgbClr val="336699"/>
                </a:solidFill>
                <a:latin typeface="Impact" pitchFamily="34" charset="0"/>
              </a:rPr>
              <a:t>    </a:t>
            </a:r>
            <a:r>
              <a:rPr lang="en-US" sz="2400" dirty="0">
                <a:solidFill>
                  <a:srgbClr val="336699"/>
                </a:solidFill>
                <a:latin typeface="Impact" pitchFamily="34" charset="0"/>
                <a:hlinkClick r:id="rId3"/>
              </a:rPr>
              <a:t>d.schmidt@vanderbilt.edu</a:t>
            </a:r>
            <a:endParaRPr lang="en-US" sz="2400" dirty="0">
              <a:solidFill>
                <a:srgbClr val="336699"/>
              </a:solidFill>
              <a:latin typeface="Impact" pitchFamily="34" charset="0"/>
            </a:endParaRPr>
          </a:p>
          <a:p>
            <a:pPr algn="ctr"/>
            <a:r>
              <a:rPr lang="en-US" sz="2400" dirty="0">
                <a:solidFill>
                  <a:srgbClr val="336699"/>
                </a:solidFill>
                <a:latin typeface="Impact" pitchFamily="34" charset="0"/>
              </a:rPr>
              <a:t>www.dre.vanderbilt.edu/~</a:t>
            </a:r>
            <a: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  <a:t>schmidt</a:t>
            </a:r>
            <a:r>
              <a:rPr lang="en-US" dirty="0">
                <a:solidFill>
                  <a:srgbClr val="336699"/>
                </a:solidFill>
                <a:latin typeface="Impact" pitchFamily="34" charset="0"/>
              </a:rPr>
              <a:t>	</a:t>
            </a:r>
          </a:p>
        </p:txBody>
      </p:sp>
      <p:sp>
        <p:nvSpPr>
          <p:cNvPr id="10245" name="Rectangle 3086"/>
          <p:cNvSpPr>
            <a:spLocks noChangeArrowheads="1"/>
          </p:cNvSpPr>
          <p:nvPr/>
        </p:nvSpPr>
        <p:spPr bwMode="auto">
          <a:xfrm>
            <a:off x="2324100" y="4074919"/>
            <a:ext cx="4124326" cy="227139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dirty="0">
                <a:solidFill>
                  <a:srgbClr val="336699"/>
                </a:solidFill>
                <a:latin typeface="Impact" pitchFamily="34" charset="0"/>
              </a:rPr>
              <a:t>Professor of </a:t>
            </a:r>
            <a: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  <a:t>Computer Science</a:t>
            </a:r>
          </a:p>
          <a:p>
            <a:pPr algn="ctr">
              <a:spcBef>
                <a:spcPct val="50000"/>
              </a:spcBef>
            </a:pPr>
            <a: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  <a:t>Institute for Software Integrated Systems </a:t>
            </a:r>
            <a:b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</a:br>
            <a: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  <a:t/>
            </a:r>
            <a:b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</a:br>
            <a: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  <a:t>Vanderbilt </a:t>
            </a:r>
            <a:r>
              <a:rPr lang="en-US" sz="2400" dirty="0">
                <a:solidFill>
                  <a:srgbClr val="336699"/>
                </a:solidFill>
                <a:latin typeface="Impact" pitchFamily="34" charset="0"/>
              </a:rPr>
              <a:t>University </a:t>
            </a:r>
            <a: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  <a:t/>
            </a:r>
            <a:b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</a:br>
            <a: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  <a:t>Nashville</a:t>
            </a:r>
            <a:r>
              <a:rPr lang="en-US" sz="2400" dirty="0">
                <a:solidFill>
                  <a:srgbClr val="336699"/>
                </a:solidFill>
                <a:latin typeface="Impact" pitchFamily="34" charset="0"/>
              </a:rPr>
              <a:t>, </a:t>
            </a:r>
            <a: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  <a:t>Tennessee, USA</a:t>
            </a:r>
            <a:endParaRPr lang="en-US" sz="2400" dirty="0">
              <a:solidFill>
                <a:srgbClr val="336699"/>
              </a:solidFill>
              <a:latin typeface="Impact" pitchFamily="34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793750" y="4019550"/>
            <a:ext cx="1228725" cy="2016125"/>
            <a:chOff x="793750" y="4019550"/>
            <a:chExt cx="1228725" cy="2016125"/>
          </a:xfrm>
        </p:grpSpPr>
        <p:pic>
          <p:nvPicPr>
            <p:cNvPr id="10" name="Picture 10" descr="isis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3750" y="4019550"/>
              <a:ext cx="1228725" cy="8207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" name="Picture 11" descr="vsb5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3750" y="4864100"/>
              <a:ext cx="1228725" cy="11715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0893" y="4080273"/>
            <a:ext cx="1615212" cy="19903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1899645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auto">
          <a:xfrm>
            <a:off x="12700" y="6390504"/>
            <a:ext cx="9144000" cy="553453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 smtClean="0"/>
              <a:t>Hardware Abstraction Layer (HAL) </a:t>
            </a:r>
            <a:endParaRPr lang="en-US" sz="320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032" y="1123698"/>
            <a:ext cx="8875859" cy="8430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53790" y="2196954"/>
            <a:ext cx="4087904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30188" lvl="3" indent="-228600" eaLnBrk="0" hangingPunct="0">
              <a:lnSpc>
                <a:spcPct val="100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SzPct val="100000"/>
              <a:buFont typeface="Arial" pitchFamily="34" charset="0"/>
              <a:buChar char="•"/>
              <a:defRPr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User space C/C++ library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layer that defines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the interface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Android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requires hardware “drivers” to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implement</a:t>
            </a:r>
          </a:p>
          <a:p>
            <a:pPr marL="230188" lvl="3" indent="-228600" eaLnBrk="0" hangingPunct="0">
              <a:lnSpc>
                <a:spcPct val="100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SzPct val="100000"/>
              <a:buFont typeface="Arial" pitchFamily="34" charset="0"/>
              <a:buChar char="•"/>
              <a:defRPr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The HAL helps to decouple</a:t>
            </a:r>
          </a:p>
          <a:p>
            <a:pPr marL="454025" lvl="3" indent="-228600" eaLnBrk="0" hangingPunct="0">
              <a:lnSpc>
                <a:spcPct val="100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SzPct val="100000"/>
              <a:buFont typeface="Arial" pitchFamily="34" charset="0"/>
              <a:buChar char="•"/>
              <a:defRPr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Android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platform logic from hardware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interface</a:t>
            </a:r>
          </a:p>
          <a:p>
            <a:pPr marL="454025" lvl="3" indent="-228600" eaLnBrk="0" hangingPunct="0">
              <a:lnSpc>
                <a:spcPct val="100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SzPct val="100000"/>
              <a:buFont typeface="Arial" pitchFamily="34" charset="0"/>
              <a:buChar char="•"/>
              <a:defRPr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Android frameworks from Linux kernel</a:t>
            </a:r>
            <a:endParaRPr lang="en-US" sz="2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069976" y="2196954"/>
            <a:ext cx="5074024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30188" lvl="3" indent="-228600" eaLnBrk="0" hangingPunc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SzPct val="100000"/>
              <a:buFont typeface="Arial" pitchFamily="34" charset="0"/>
              <a:buChar char="•"/>
              <a:defRPr/>
            </a:pPr>
            <a:r>
              <a:rPr lang="en-US" sz="2000" dirty="0" smtClean="0"/>
              <a:t>Motivation </a:t>
            </a:r>
            <a:r>
              <a:rPr lang="en-US" sz="2000" dirty="0"/>
              <a:t>for a user-space HAL</a:t>
            </a:r>
          </a:p>
          <a:p>
            <a:pPr marL="457200" lvl="3" indent="-228600" eaLnBrk="0" hangingPunc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SzPct val="100000"/>
              <a:buFont typeface="Arial" pitchFamily="34" charset="0"/>
              <a:buChar char="•"/>
              <a:defRPr/>
            </a:pPr>
            <a:r>
              <a:rPr lang="en-US" sz="2000" dirty="0"/>
              <a:t>Not all components have standardized kernel driver interfaces</a:t>
            </a:r>
          </a:p>
          <a:p>
            <a:pPr marL="690563" lvl="3" indent="-228600" eaLnBrk="0" hangingPunc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SzPct val="100000"/>
              <a:buFont typeface="Arial" pitchFamily="34" charset="0"/>
              <a:buChar char="•"/>
              <a:defRPr/>
            </a:pPr>
            <a:r>
              <a:rPr lang="en-US" sz="2000" dirty="0"/>
              <a:t>Android has specific requirements for hardware drivers</a:t>
            </a:r>
          </a:p>
          <a:p>
            <a:pPr marL="457200" lvl="3" indent="-228600" eaLnBrk="0" hangingPunc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SzPct val="100000"/>
              <a:buFont typeface="Arial" pitchFamily="34" charset="0"/>
              <a:buChar char="•"/>
              <a:defRPr/>
            </a:pPr>
            <a:r>
              <a:rPr lang="en-US" sz="2000" dirty="0" smtClean="0"/>
              <a:t>Kernel </a:t>
            </a:r>
            <a:r>
              <a:rPr lang="en-US" sz="2000" dirty="0"/>
              <a:t>drivers are GPL, which exposes </a:t>
            </a:r>
            <a:r>
              <a:rPr lang="en-US" sz="2000" dirty="0" smtClean="0"/>
              <a:t>proprietary intellectual property of Android</a:t>
            </a:r>
          </a:p>
          <a:p>
            <a:pPr marL="690563" lvl="3" indent="-228600" eaLnBrk="0" hangingPunc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SzPct val="100000"/>
              <a:buFont typeface="Arial" pitchFamily="34" charset="0"/>
              <a:buChar char="•"/>
              <a:defRPr/>
            </a:pPr>
            <a:r>
              <a:rPr lang="en-US" sz="2000" dirty="0" smtClean="0"/>
              <a:t>Implementations of HAL components are often </a:t>
            </a:r>
            <a:r>
              <a:rPr lang="en-US" sz="2000" i="1" dirty="0" smtClean="0"/>
              <a:t>not</a:t>
            </a:r>
            <a:r>
              <a:rPr lang="en-US" sz="2000" dirty="0" smtClean="0"/>
              <a:t> open-source</a:t>
            </a:r>
            <a:endParaRPr lang="en-US" sz="2000" dirty="0"/>
          </a:p>
        </p:txBody>
      </p:sp>
      <p:sp>
        <p:nvSpPr>
          <p:cNvPr id="7" name="Rectangle 6"/>
          <p:cNvSpPr/>
          <p:nvPr/>
        </p:nvSpPr>
        <p:spPr>
          <a:xfrm rot="16200000">
            <a:off x="-503111" y="1382738"/>
            <a:ext cx="1347854" cy="341632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solidFill>
                  <a:srgbClr val="00B050"/>
                </a:solidFill>
              </a:rPr>
              <a:t>C++/C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81719" y="6430401"/>
            <a:ext cx="8238566" cy="369332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algn="ctr"/>
            <a:r>
              <a:rPr lang="en-US" sz="2000" dirty="0" smtClean="0"/>
              <a:t>See </a:t>
            </a:r>
            <a:r>
              <a:rPr lang="en-US" sz="2000" dirty="0" smtClean="0">
                <a:hlinkClick r:id="rId4"/>
              </a:rPr>
              <a:t>tidsp.es.ncku.edu.tw/</a:t>
            </a:r>
            <a:r>
              <a:rPr lang="en-US" sz="2000" dirty="0" err="1" smtClean="0">
                <a:hlinkClick r:id="rId4"/>
              </a:rPr>
              <a:t>cinfon</a:t>
            </a:r>
            <a:r>
              <a:rPr lang="en-US" sz="2000" dirty="0" smtClean="0">
                <a:hlinkClick r:id="rId4"/>
              </a:rPr>
              <a:t>/resource/slides/11102012_02_final.pdf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67829247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 smtClean="0"/>
              <a:t>Native C/C++ Libraries</a:t>
            </a:r>
            <a:endParaRPr lang="en-US" sz="3200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06886" y="3199853"/>
            <a:ext cx="8229600" cy="3102976"/>
          </a:xfrm>
        </p:spPr>
        <p:txBody>
          <a:bodyPr>
            <a:normAutofit/>
          </a:bodyPr>
          <a:lstStyle/>
          <a:p>
            <a:pPr marL="230188" lvl="3" indent="-228600">
              <a:spcBef>
                <a:spcPts val="600"/>
              </a:spcBef>
              <a:buClr>
                <a:schemeClr val="tx1"/>
              </a:buClr>
              <a:buSzPct val="100000"/>
              <a:buFont typeface="Arial" pitchFamily="34" charset="0"/>
              <a:buChar char="•"/>
              <a:defRPr/>
            </a:pPr>
            <a:r>
              <a:rPr lang="en-US" b="1" kern="1200" dirty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System C library</a:t>
            </a:r>
          </a:p>
          <a:p>
            <a:pPr marL="458788" lvl="3" indent="-228600">
              <a:spcBef>
                <a:spcPts val="600"/>
              </a:spcBef>
              <a:buClr>
                <a:schemeClr val="tx1"/>
              </a:buClr>
              <a:buSzPct val="100000"/>
              <a:buFont typeface="Arial" pitchFamily="34" charset="0"/>
              <a:buChar char="•"/>
              <a:defRPr/>
            </a:pPr>
            <a:r>
              <a:rPr lang="en-US" kern="1200" dirty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bionic </a:t>
            </a:r>
            <a:r>
              <a:rPr lang="en-US" kern="1200" dirty="0" err="1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libc</a:t>
            </a:r>
            <a:endParaRPr lang="en-US" kern="1200" dirty="0">
              <a:latin typeface="Tahoma" pitchFamily="34" charset="0"/>
              <a:ea typeface="Arial Unicode MS" pitchFamily="34" charset="-128"/>
              <a:cs typeface="Arial Unicode MS" pitchFamily="34" charset="-128"/>
            </a:endParaRPr>
          </a:p>
          <a:p>
            <a:pPr marL="230188" lvl="3" indent="-228600">
              <a:spcBef>
                <a:spcPts val="600"/>
              </a:spcBef>
              <a:buClr>
                <a:schemeClr val="tx1"/>
              </a:buClr>
              <a:buSzPct val="100000"/>
              <a:buFont typeface="Arial" pitchFamily="34" charset="0"/>
              <a:buChar char="•"/>
              <a:defRPr/>
            </a:pPr>
            <a:r>
              <a:rPr lang="en-US" b="1" kern="1200" dirty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Surface </a:t>
            </a:r>
            <a:r>
              <a:rPr lang="en-US" b="1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Manager</a:t>
            </a:r>
            <a:endParaRPr lang="en-US" b="1" kern="1200" dirty="0">
              <a:latin typeface="Tahoma" pitchFamily="34" charset="0"/>
              <a:ea typeface="Arial Unicode MS" pitchFamily="34" charset="-128"/>
              <a:cs typeface="Arial Unicode MS" pitchFamily="34" charset="-128"/>
            </a:endParaRPr>
          </a:p>
          <a:p>
            <a:pPr marL="458788" lvl="3" indent="-228600">
              <a:spcBef>
                <a:spcPts val="600"/>
              </a:spcBef>
              <a:buClr>
                <a:schemeClr val="tx1"/>
              </a:buClr>
              <a:buSzPct val="100000"/>
              <a:buFont typeface="Arial" pitchFamily="34" charset="0"/>
              <a:buChar char="•"/>
              <a:defRPr/>
            </a:pPr>
            <a:r>
              <a:rPr lang="en-US" kern="1200" dirty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display management</a:t>
            </a:r>
          </a:p>
          <a:p>
            <a:pPr marL="230188" lvl="3" indent="-228600">
              <a:spcBef>
                <a:spcPts val="600"/>
              </a:spcBef>
              <a:buClr>
                <a:schemeClr val="tx1"/>
              </a:buClr>
              <a:buSzPct val="100000"/>
              <a:buFont typeface="Arial" pitchFamily="34" charset="0"/>
              <a:buChar char="•"/>
              <a:defRPr/>
            </a:pPr>
            <a:r>
              <a:rPr lang="en-US" b="1" kern="1200" dirty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Media Framework</a:t>
            </a:r>
          </a:p>
          <a:p>
            <a:pPr marL="458788" lvl="3" indent="-228600">
              <a:spcBef>
                <a:spcPts val="600"/>
              </a:spcBef>
              <a:buClr>
                <a:schemeClr val="tx1"/>
              </a:buClr>
              <a:buSzPct val="100000"/>
              <a:buFont typeface="Arial" pitchFamily="34" charset="0"/>
              <a:buChar char="•"/>
              <a:defRPr/>
            </a:pPr>
            <a:r>
              <a:rPr lang="en-US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audio/video streaming</a:t>
            </a:r>
            <a:endParaRPr lang="en-US" kern="1200" dirty="0">
              <a:latin typeface="Tahoma" pitchFamily="34" charset="0"/>
              <a:ea typeface="Arial Unicode MS" pitchFamily="34" charset="-128"/>
              <a:cs typeface="Arial Unicode MS" pitchFamily="34" charset="-128"/>
            </a:endParaRPr>
          </a:p>
          <a:p>
            <a:pPr marL="230188" lvl="3" indent="-228600">
              <a:spcBef>
                <a:spcPts val="600"/>
              </a:spcBef>
              <a:buClr>
                <a:schemeClr val="tx1"/>
              </a:buClr>
              <a:buSzPct val="100000"/>
              <a:buFont typeface="Arial" pitchFamily="34" charset="0"/>
              <a:buChar char="•"/>
              <a:defRPr/>
            </a:pPr>
            <a:r>
              <a:rPr lang="en-US" b="1" kern="1200" dirty="0" err="1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FreeType</a:t>
            </a:r>
            <a:endParaRPr lang="en-US" b="1" kern="1200" dirty="0">
              <a:latin typeface="Tahoma" pitchFamily="34" charset="0"/>
              <a:ea typeface="Arial Unicode MS" pitchFamily="34" charset="-128"/>
              <a:cs typeface="Arial Unicode MS" pitchFamily="34" charset="-128"/>
            </a:endParaRPr>
          </a:p>
          <a:p>
            <a:pPr marL="458788" lvl="3" indent="-228600">
              <a:spcBef>
                <a:spcPts val="600"/>
              </a:spcBef>
              <a:buClr>
                <a:schemeClr val="tx1"/>
              </a:buClr>
              <a:buSzPct val="100000"/>
              <a:buFont typeface="Arial" pitchFamily="34" charset="0"/>
              <a:buChar char="•"/>
              <a:defRPr/>
            </a:pPr>
            <a:r>
              <a:rPr lang="en-US" kern="1200" dirty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library for rendering fonts</a:t>
            </a:r>
          </a:p>
        </p:txBody>
      </p:sp>
      <p:sp>
        <p:nvSpPr>
          <p:cNvPr id="5" name="Content Placeholder 6"/>
          <p:cNvSpPr txBox="1">
            <a:spLocks/>
          </p:cNvSpPr>
          <p:nvPr/>
        </p:nvSpPr>
        <p:spPr>
          <a:xfrm>
            <a:off x="4800332" y="3199853"/>
            <a:ext cx="4204578" cy="3339734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>
            <a:lvl1pPr marL="438912" indent="-320040" algn="l" rtl="0" eaLnBrk="1" latinLnBrk="0" hangingPunct="1">
              <a:spcBef>
                <a:spcPts val="0"/>
              </a:spcBef>
              <a:buClr>
                <a:schemeClr val="accent1"/>
              </a:buClr>
              <a:buSzPct val="80000"/>
              <a:buFont typeface="Wingdings 2"/>
              <a:buChar char="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1520" indent="-274320" algn="l" rtl="0" eaLnBrk="1" latinLnBrk="0" hangingPunct="1">
              <a:spcBef>
                <a:spcPct val="20000"/>
              </a:spcBef>
              <a:buClr>
                <a:schemeClr val="accent2"/>
              </a:buClr>
              <a:buSzPct val="90000"/>
              <a:buFont typeface="Wingdings"/>
              <a:buChar char="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6696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▪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6152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/>
              <a:buChar char="▪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26464" indent="-182880" algn="l" rtl="0" eaLnBrk="1" latinLnBrk="0" hangingPunct="1">
              <a:spcBef>
                <a:spcPct val="20000"/>
              </a:spcBef>
              <a:buClr>
                <a:schemeClr val="accent5"/>
              </a:buClr>
              <a:buFont typeface="Wingdings 3"/>
              <a:buChar char=""/>
              <a:defRPr kumimoji="0" lang="en-US" sz="2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27632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100000"/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 2" pitchFamily="18" charset="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31136" indent="-18288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 2" pitchFamily="18" charset="2"/>
              <a:buChar char="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30188" lvl="3" indent="-228600" eaLnBrk="0" hangingPunc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SzPct val="100000"/>
              <a:buFont typeface="Arial" pitchFamily="34" charset="0"/>
              <a:buChar char="•"/>
              <a:defRPr/>
            </a:pPr>
            <a:r>
              <a:rPr lang="en-US" b="1" dirty="0" err="1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Webkit</a:t>
            </a:r>
            <a:endParaRPr lang="en-US" b="1" dirty="0">
              <a:latin typeface="Tahoma" pitchFamily="34" charset="0"/>
              <a:ea typeface="Arial Unicode MS" pitchFamily="34" charset="-128"/>
              <a:cs typeface="Arial Unicode MS" pitchFamily="34" charset="-128"/>
            </a:endParaRPr>
          </a:p>
          <a:p>
            <a:pPr marL="458788" lvl="3" indent="-228600" eaLnBrk="0" hangingPunc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SzPct val="100000"/>
              <a:buFont typeface="Arial" pitchFamily="34" charset="0"/>
              <a:buChar char="•"/>
              <a:defRPr/>
            </a:pPr>
            <a:r>
              <a:rPr lang="en-US" dirty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web browser engine</a:t>
            </a:r>
          </a:p>
          <a:p>
            <a:pPr marL="230188" lvl="3" indent="-228600" eaLnBrk="0" hangingPunc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SzPct val="100000"/>
              <a:buFont typeface="Arial" pitchFamily="34" charset="0"/>
              <a:buChar char="•"/>
              <a:defRPr/>
            </a:pPr>
            <a:r>
              <a:rPr lang="en-US" b="1" dirty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OpenGL ES, SGL</a:t>
            </a:r>
          </a:p>
          <a:p>
            <a:pPr marL="458788" lvl="3" indent="-228600" eaLnBrk="0" hangingPunc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SzPct val="100000"/>
              <a:buFont typeface="Arial" pitchFamily="34" charset="0"/>
              <a:buChar char="•"/>
              <a:defRPr/>
            </a:pPr>
            <a:r>
              <a:rPr lang="en-US" dirty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graphics engines</a:t>
            </a:r>
          </a:p>
          <a:p>
            <a:pPr marL="230188" lvl="3" indent="-228600" eaLnBrk="0" hangingPunc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SzPct val="100000"/>
              <a:buFont typeface="Arial" pitchFamily="34" charset="0"/>
              <a:buChar char="•"/>
              <a:defRPr/>
            </a:pPr>
            <a:r>
              <a:rPr lang="en-US" b="1" dirty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SQLite</a:t>
            </a:r>
          </a:p>
          <a:p>
            <a:pPr marL="458788" lvl="3" indent="-228600" eaLnBrk="0" hangingPunc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SzPct val="100000"/>
              <a:buFont typeface="Arial" pitchFamily="34" charset="0"/>
              <a:buChar char="•"/>
              <a:defRPr/>
            </a:pPr>
            <a:r>
              <a:rPr lang="en-US" dirty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relational database engine</a:t>
            </a:r>
          </a:p>
          <a:p>
            <a:pPr marL="230188" lvl="3" indent="-228600" eaLnBrk="0" hangingPunc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SzPct val="100000"/>
              <a:buFont typeface="Arial" pitchFamily="34" charset="0"/>
              <a:buChar char="•"/>
              <a:defRPr/>
            </a:pPr>
            <a:r>
              <a:rPr lang="en-US" b="1" dirty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SSL</a:t>
            </a:r>
          </a:p>
          <a:p>
            <a:pPr marL="458788" lvl="3" indent="-228600" eaLnBrk="0" hangingPunc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SzPct val="100000"/>
              <a:buFont typeface="Arial" pitchFamily="34" charset="0"/>
              <a:buChar char="•"/>
              <a:defRPr/>
            </a:pPr>
            <a:r>
              <a:rPr lang="en-US" dirty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secure sockets layer</a:t>
            </a: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514" y="1114151"/>
            <a:ext cx="5690144" cy="19920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Rectangle 8"/>
          <p:cNvSpPr/>
          <p:nvPr/>
        </p:nvSpPr>
        <p:spPr>
          <a:xfrm rot="16200000">
            <a:off x="967078" y="2057659"/>
            <a:ext cx="1347854" cy="341632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solidFill>
                  <a:srgbClr val="00B050"/>
                </a:solidFill>
              </a:rPr>
              <a:t>C++/C</a:t>
            </a:r>
            <a:endParaRPr 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06483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auto">
          <a:xfrm>
            <a:off x="12700" y="6390504"/>
            <a:ext cx="9144000" cy="553453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 smtClean="0"/>
              <a:t>Native C/C++ Libraries</a:t>
            </a:r>
            <a:endParaRPr lang="en-US" sz="3200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06886" y="3199853"/>
            <a:ext cx="8229600" cy="3102976"/>
          </a:xfrm>
        </p:spPr>
        <p:txBody>
          <a:bodyPr>
            <a:normAutofit/>
          </a:bodyPr>
          <a:lstStyle/>
          <a:p>
            <a:pPr marL="230188" lvl="3" indent="-228600">
              <a:spcBef>
                <a:spcPts val="600"/>
              </a:spcBef>
              <a:buClr>
                <a:srgbClr val="C00000"/>
              </a:buClr>
              <a:buSzPct val="100000"/>
              <a:buFont typeface="Arial" pitchFamily="34" charset="0"/>
              <a:buChar char="•"/>
              <a:defRPr/>
            </a:pPr>
            <a:r>
              <a:rPr lang="en-US" b="1" kern="1200" dirty="0">
                <a:solidFill>
                  <a:srgbClr val="C00000"/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System C library</a:t>
            </a:r>
          </a:p>
          <a:p>
            <a:pPr marL="458788" lvl="3" indent="-228600">
              <a:spcBef>
                <a:spcPts val="600"/>
              </a:spcBef>
              <a:buClr>
                <a:schemeClr val="tx1"/>
              </a:buClr>
              <a:buSzPct val="100000"/>
              <a:buFont typeface="Arial" pitchFamily="34" charset="0"/>
              <a:buChar char="•"/>
              <a:defRPr/>
            </a:pPr>
            <a:r>
              <a:rPr lang="en-US" kern="1200" dirty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bionic </a:t>
            </a:r>
            <a:r>
              <a:rPr lang="en-US" kern="1200" dirty="0" err="1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libc</a:t>
            </a:r>
            <a:endParaRPr lang="en-US" kern="1200" dirty="0">
              <a:latin typeface="Tahoma" pitchFamily="34" charset="0"/>
              <a:ea typeface="Arial Unicode MS" pitchFamily="34" charset="-128"/>
              <a:cs typeface="Arial Unicode MS" pitchFamily="34" charset="-128"/>
            </a:endParaRPr>
          </a:p>
          <a:p>
            <a:pPr marL="230188" lvl="3" indent="-228600">
              <a:spcBef>
                <a:spcPts val="600"/>
              </a:spcBef>
              <a:buClr>
                <a:schemeClr val="tx1"/>
              </a:buClr>
              <a:buSzPct val="100000"/>
              <a:buFont typeface="Arial" pitchFamily="34" charset="0"/>
              <a:buChar char="•"/>
              <a:defRPr/>
            </a:pPr>
            <a:r>
              <a:rPr lang="en-US" b="1" kern="1200" dirty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Surface </a:t>
            </a:r>
            <a:r>
              <a:rPr lang="en-US" b="1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Manager</a:t>
            </a:r>
            <a:endParaRPr lang="en-US" b="1" kern="1200" dirty="0">
              <a:latin typeface="Tahoma" pitchFamily="34" charset="0"/>
              <a:ea typeface="Arial Unicode MS" pitchFamily="34" charset="-128"/>
              <a:cs typeface="Arial Unicode MS" pitchFamily="34" charset="-128"/>
            </a:endParaRPr>
          </a:p>
          <a:p>
            <a:pPr marL="458788" lvl="3" indent="-228600">
              <a:spcBef>
                <a:spcPts val="600"/>
              </a:spcBef>
              <a:buClr>
                <a:schemeClr val="tx1"/>
              </a:buClr>
              <a:buSzPct val="100000"/>
              <a:buFont typeface="Arial" pitchFamily="34" charset="0"/>
              <a:buChar char="•"/>
              <a:defRPr/>
            </a:pPr>
            <a:r>
              <a:rPr lang="en-US" kern="1200" dirty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display management</a:t>
            </a:r>
          </a:p>
          <a:p>
            <a:pPr marL="230188" lvl="3" indent="-228600">
              <a:spcBef>
                <a:spcPts val="600"/>
              </a:spcBef>
              <a:buClr>
                <a:srgbClr val="C00000"/>
              </a:buClr>
              <a:buSzPct val="100000"/>
              <a:buFont typeface="Arial" pitchFamily="34" charset="0"/>
              <a:buChar char="•"/>
              <a:defRPr/>
            </a:pPr>
            <a:r>
              <a:rPr lang="en-US" b="1" kern="1200" dirty="0">
                <a:solidFill>
                  <a:srgbClr val="C00000"/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Media Framework</a:t>
            </a:r>
          </a:p>
          <a:p>
            <a:pPr marL="458788" lvl="3" indent="-228600">
              <a:spcBef>
                <a:spcPts val="600"/>
              </a:spcBef>
              <a:buClr>
                <a:schemeClr val="tx1"/>
              </a:buClr>
              <a:buSzPct val="100000"/>
              <a:buFont typeface="Arial" pitchFamily="34" charset="0"/>
              <a:buChar char="•"/>
              <a:defRPr/>
            </a:pPr>
            <a:r>
              <a:rPr lang="en-US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audio/video streaming</a:t>
            </a:r>
            <a:endParaRPr lang="en-US" kern="1200" dirty="0">
              <a:latin typeface="Tahoma" pitchFamily="34" charset="0"/>
              <a:ea typeface="Arial Unicode MS" pitchFamily="34" charset="-128"/>
              <a:cs typeface="Arial Unicode MS" pitchFamily="34" charset="-128"/>
            </a:endParaRPr>
          </a:p>
          <a:p>
            <a:pPr marL="230188" lvl="3" indent="-228600">
              <a:spcBef>
                <a:spcPts val="600"/>
              </a:spcBef>
              <a:buClr>
                <a:schemeClr val="tx1"/>
              </a:buClr>
              <a:buSzPct val="100000"/>
              <a:buFont typeface="Arial" pitchFamily="34" charset="0"/>
              <a:buChar char="•"/>
              <a:defRPr/>
            </a:pPr>
            <a:r>
              <a:rPr lang="en-US" b="1" kern="1200" dirty="0" err="1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FreeType</a:t>
            </a:r>
            <a:endParaRPr lang="en-US" b="1" kern="1200" dirty="0">
              <a:latin typeface="Tahoma" pitchFamily="34" charset="0"/>
              <a:ea typeface="Arial Unicode MS" pitchFamily="34" charset="-128"/>
              <a:cs typeface="Arial Unicode MS" pitchFamily="34" charset="-128"/>
            </a:endParaRPr>
          </a:p>
          <a:p>
            <a:pPr marL="458788" lvl="3" indent="-228600">
              <a:spcBef>
                <a:spcPts val="600"/>
              </a:spcBef>
              <a:buClr>
                <a:schemeClr val="tx1"/>
              </a:buClr>
              <a:buSzPct val="100000"/>
              <a:buFont typeface="Arial" pitchFamily="34" charset="0"/>
              <a:buChar char="•"/>
              <a:defRPr/>
            </a:pPr>
            <a:r>
              <a:rPr lang="en-US" kern="1200" dirty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library for rendering fonts</a:t>
            </a:r>
          </a:p>
        </p:txBody>
      </p:sp>
      <p:sp>
        <p:nvSpPr>
          <p:cNvPr id="5" name="Content Placeholder 6"/>
          <p:cNvSpPr txBox="1">
            <a:spLocks/>
          </p:cNvSpPr>
          <p:nvPr/>
        </p:nvSpPr>
        <p:spPr>
          <a:xfrm>
            <a:off x="4800332" y="3199853"/>
            <a:ext cx="4204578" cy="3339734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>
            <a:lvl1pPr marL="438912" indent="-320040" algn="l" rtl="0" eaLnBrk="1" latinLnBrk="0" hangingPunct="1">
              <a:spcBef>
                <a:spcPts val="0"/>
              </a:spcBef>
              <a:buClr>
                <a:schemeClr val="accent1"/>
              </a:buClr>
              <a:buSzPct val="80000"/>
              <a:buFont typeface="Wingdings 2"/>
              <a:buChar char="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1520" indent="-274320" algn="l" rtl="0" eaLnBrk="1" latinLnBrk="0" hangingPunct="1">
              <a:spcBef>
                <a:spcPct val="20000"/>
              </a:spcBef>
              <a:buClr>
                <a:schemeClr val="accent2"/>
              </a:buClr>
              <a:buSzPct val="90000"/>
              <a:buFont typeface="Wingdings"/>
              <a:buChar char="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6696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▪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6152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/>
              <a:buChar char="▪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26464" indent="-182880" algn="l" rtl="0" eaLnBrk="1" latinLnBrk="0" hangingPunct="1">
              <a:spcBef>
                <a:spcPct val="20000"/>
              </a:spcBef>
              <a:buClr>
                <a:schemeClr val="accent5"/>
              </a:buClr>
              <a:buFont typeface="Wingdings 3"/>
              <a:buChar char=""/>
              <a:defRPr kumimoji="0" lang="en-US" sz="2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27632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100000"/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 2" pitchFamily="18" charset="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31136" indent="-18288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 2" pitchFamily="18" charset="2"/>
              <a:buChar char="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30188" lvl="3" indent="-228600" eaLnBrk="0" hangingPunct="0">
              <a:lnSpc>
                <a:spcPct val="100000"/>
              </a:lnSpc>
              <a:spcBef>
                <a:spcPts val="600"/>
              </a:spcBef>
              <a:buClr>
                <a:srgbClr val="C00000"/>
              </a:buClr>
              <a:buSzPct val="100000"/>
              <a:buFont typeface="Arial" pitchFamily="34" charset="0"/>
              <a:buChar char="•"/>
              <a:defRPr/>
            </a:pPr>
            <a:r>
              <a:rPr lang="en-US" b="1" dirty="0" err="1">
                <a:solidFill>
                  <a:srgbClr val="C00000"/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Webkit</a:t>
            </a:r>
            <a:endParaRPr lang="en-US" b="1" dirty="0">
              <a:solidFill>
                <a:srgbClr val="C00000"/>
              </a:solidFill>
              <a:latin typeface="Tahoma" pitchFamily="34" charset="0"/>
              <a:ea typeface="Arial Unicode MS" pitchFamily="34" charset="-128"/>
              <a:cs typeface="Arial Unicode MS" pitchFamily="34" charset="-128"/>
            </a:endParaRPr>
          </a:p>
          <a:p>
            <a:pPr marL="458788" lvl="3" indent="-228600" eaLnBrk="0" hangingPunc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SzPct val="100000"/>
              <a:buFont typeface="Arial" pitchFamily="34" charset="0"/>
              <a:buChar char="•"/>
              <a:defRPr/>
            </a:pPr>
            <a:r>
              <a:rPr lang="en-US" dirty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web browser engine</a:t>
            </a:r>
          </a:p>
          <a:p>
            <a:pPr marL="230188" lvl="3" indent="-228600" eaLnBrk="0" hangingPunc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SzPct val="100000"/>
              <a:buFont typeface="Arial" pitchFamily="34" charset="0"/>
              <a:buChar char="•"/>
              <a:defRPr/>
            </a:pPr>
            <a:r>
              <a:rPr lang="en-US" b="1" dirty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OpenGL ES, SGL</a:t>
            </a:r>
          </a:p>
          <a:p>
            <a:pPr marL="458788" lvl="3" indent="-228600" eaLnBrk="0" hangingPunc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SzPct val="100000"/>
              <a:buFont typeface="Arial" pitchFamily="34" charset="0"/>
              <a:buChar char="•"/>
              <a:defRPr/>
            </a:pPr>
            <a:r>
              <a:rPr lang="en-US" dirty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graphics engines</a:t>
            </a:r>
          </a:p>
          <a:p>
            <a:pPr marL="230188" lvl="3" indent="-228600" eaLnBrk="0" hangingPunct="0">
              <a:lnSpc>
                <a:spcPct val="100000"/>
              </a:lnSpc>
              <a:spcBef>
                <a:spcPts val="600"/>
              </a:spcBef>
              <a:buClr>
                <a:srgbClr val="C00000"/>
              </a:buClr>
              <a:buSzPct val="100000"/>
              <a:buFont typeface="Arial" pitchFamily="34" charset="0"/>
              <a:buChar char="•"/>
              <a:defRPr/>
            </a:pPr>
            <a:r>
              <a:rPr lang="en-US" b="1" dirty="0">
                <a:solidFill>
                  <a:srgbClr val="C00000"/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SQLite</a:t>
            </a:r>
          </a:p>
          <a:p>
            <a:pPr marL="458788" lvl="3" indent="-228600" eaLnBrk="0" hangingPunc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SzPct val="100000"/>
              <a:buFont typeface="Arial" pitchFamily="34" charset="0"/>
              <a:buChar char="•"/>
              <a:defRPr/>
            </a:pPr>
            <a:r>
              <a:rPr lang="en-US" dirty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relational database engine</a:t>
            </a:r>
          </a:p>
          <a:p>
            <a:pPr marL="230188" lvl="3" indent="-228600" eaLnBrk="0" hangingPunct="0">
              <a:lnSpc>
                <a:spcPct val="100000"/>
              </a:lnSpc>
              <a:spcBef>
                <a:spcPts val="600"/>
              </a:spcBef>
              <a:buClr>
                <a:srgbClr val="C00000"/>
              </a:buClr>
              <a:buSzPct val="100000"/>
              <a:buFont typeface="Arial" pitchFamily="34" charset="0"/>
              <a:buChar char="•"/>
              <a:defRPr/>
            </a:pPr>
            <a:r>
              <a:rPr lang="en-US" b="1" dirty="0">
                <a:solidFill>
                  <a:srgbClr val="C00000"/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SSL</a:t>
            </a:r>
          </a:p>
          <a:p>
            <a:pPr marL="458788" lvl="3" indent="-228600" eaLnBrk="0" hangingPunc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SzPct val="100000"/>
              <a:buFont typeface="Arial" pitchFamily="34" charset="0"/>
              <a:buChar char="•"/>
              <a:defRPr/>
            </a:pPr>
            <a:r>
              <a:rPr lang="en-US" dirty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secure sockets layer</a:t>
            </a: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514" y="1114151"/>
            <a:ext cx="5690144" cy="19920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Rectangle 8"/>
          <p:cNvSpPr/>
          <p:nvPr/>
        </p:nvSpPr>
        <p:spPr>
          <a:xfrm rot="16200000">
            <a:off x="967078" y="2057659"/>
            <a:ext cx="1347854" cy="341632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solidFill>
                  <a:srgbClr val="00B050"/>
                </a:solidFill>
              </a:rPr>
              <a:t>C++/C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31097" y="6427840"/>
            <a:ext cx="8543365" cy="369332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algn="ctr"/>
            <a:r>
              <a:rPr lang="en-US" sz="2000" dirty="0" smtClean="0">
                <a:hlinkClick r:id="rId4"/>
              </a:rPr>
              <a:t>developer.android.com/tools/</a:t>
            </a:r>
            <a:r>
              <a:rPr lang="en-US" sz="2000" dirty="0" err="1" smtClean="0">
                <a:hlinkClick r:id="rId4"/>
              </a:rPr>
              <a:t>sdk</a:t>
            </a:r>
            <a:r>
              <a:rPr lang="en-US" sz="2000" dirty="0" smtClean="0">
                <a:hlinkClick r:id="rId4"/>
              </a:rPr>
              <a:t>/</a:t>
            </a:r>
            <a:r>
              <a:rPr lang="en-US" sz="2000" dirty="0" err="1" smtClean="0">
                <a:hlinkClick r:id="rId4"/>
              </a:rPr>
              <a:t>ndk</a:t>
            </a:r>
            <a:r>
              <a:rPr lang="en-US" sz="2000" dirty="0" smtClean="0">
                <a:hlinkClick r:id="rId4"/>
              </a:rPr>
              <a:t>/index.html</a:t>
            </a:r>
            <a:r>
              <a:rPr lang="en-US" sz="2000" dirty="0" smtClean="0"/>
              <a:t> has info on Android NDK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75771598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 smtClean="0"/>
              <a:t>Android Runtime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78" y="1606076"/>
            <a:ext cx="5698775" cy="4719168"/>
          </a:xfrm>
        </p:spPr>
        <p:txBody>
          <a:bodyPr/>
          <a:lstStyle/>
          <a:p>
            <a:pPr marL="230188" lvl="3" indent="-228600">
              <a:spcBef>
                <a:spcPts val="1200"/>
              </a:spcBef>
              <a:buClr>
                <a:schemeClr val="tx1"/>
              </a:buClr>
              <a:buSzPct val="100000"/>
              <a:buFont typeface="Arial" pitchFamily="34" charset="0"/>
              <a:buChar char="•"/>
              <a:defRPr/>
            </a:pPr>
            <a:r>
              <a:rPr lang="en-US" kern="1200" dirty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Support services for executing </a:t>
            </a:r>
            <a:r>
              <a:rPr lang="en-US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/>
            </a:r>
            <a:br>
              <a:rPr lang="en-US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en-US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apps &amp; frameworks</a:t>
            </a:r>
          </a:p>
          <a:p>
            <a:pPr marL="458788" lvl="3" indent="-228600">
              <a:spcBef>
                <a:spcPts val="1200"/>
              </a:spcBef>
              <a:buClr>
                <a:schemeClr val="tx1"/>
              </a:buClr>
              <a:buSzPct val="100000"/>
              <a:buFont typeface="Arial" pitchFamily="34" charset="0"/>
              <a:buChar char="•"/>
              <a:defRPr/>
            </a:pPr>
            <a:r>
              <a:rPr lang="en-US" b="1" dirty="0" err="1"/>
              <a:t>Dalvik</a:t>
            </a:r>
            <a:r>
              <a:rPr lang="en-US" b="1" dirty="0"/>
              <a:t> Virtual Machine (VM)</a:t>
            </a:r>
          </a:p>
          <a:p>
            <a:pPr marL="687388" lvl="3" indent="-228600">
              <a:spcBef>
                <a:spcPts val="1200"/>
              </a:spcBef>
              <a:buClr>
                <a:schemeClr val="tx1"/>
              </a:buClr>
              <a:buSzPct val="100000"/>
              <a:buFont typeface="Arial" pitchFamily="34" charset="0"/>
              <a:buChar char="•"/>
              <a:defRPr/>
            </a:pPr>
            <a:r>
              <a:rPr lang="en-US" dirty="0"/>
              <a:t>Android apps typically written in Java,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but </a:t>
            </a:r>
            <a:r>
              <a:rPr lang="en-US" dirty="0"/>
              <a:t>don’t run in a standard Java </a:t>
            </a:r>
            <a:r>
              <a:rPr lang="en-US" dirty="0" smtClean="0"/>
              <a:t>VM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599" y="1063813"/>
            <a:ext cx="3518648" cy="12167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ectangle 7"/>
          <p:cNvSpPr/>
          <p:nvPr/>
        </p:nvSpPr>
        <p:spPr>
          <a:xfrm rot="16200000">
            <a:off x="3990482" y="1501361"/>
            <a:ext cx="1274762" cy="341632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C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/Java/JNI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0108" y="2600960"/>
            <a:ext cx="3457332" cy="33665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626927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 smtClean="0"/>
              <a:t>Android Runtime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78" y="1606076"/>
            <a:ext cx="5698775" cy="4719168"/>
          </a:xfrm>
        </p:spPr>
        <p:txBody>
          <a:bodyPr/>
          <a:lstStyle/>
          <a:p>
            <a:pPr marL="230188" lvl="3" indent="-228600">
              <a:spcBef>
                <a:spcPts val="1200"/>
              </a:spcBef>
              <a:buClr>
                <a:schemeClr val="tx1"/>
              </a:buClr>
              <a:buSzPct val="100000"/>
              <a:buFont typeface="Arial" pitchFamily="34" charset="0"/>
              <a:buChar char="•"/>
              <a:defRPr/>
            </a:pPr>
            <a:r>
              <a:rPr lang="en-US" kern="1200" dirty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Support services for executing </a:t>
            </a:r>
            <a:r>
              <a:rPr lang="en-US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/>
            </a:r>
            <a:br>
              <a:rPr lang="en-US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en-US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apps &amp; frameworks</a:t>
            </a:r>
          </a:p>
          <a:p>
            <a:pPr marL="458788" lvl="3" indent="-228600">
              <a:spcBef>
                <a:spcPts val="1200"/>
              </a:spcBef>
              <a:buClr>
                <a:schemeClr val="tx1"/>
              </a:buClr>
              <a:buSzPct val="100000"/>
              <a:buFont typeface="Arial" pitchFamily="34" charset="0"/>
              <a:buChar char="•"/>
              <a:defRPr/>
            </a:pPr>
            <a:r>
              <a:rPr lang="en-US" b="1" dirty="0" err="1"/>
              <a:t>Dalvik</a:t>
            </a:r>
            <a:r>
              <a:rPr lang="en-US" b="1" dirty="0"/>
              <a:t> Virtual Machine (VM)</a:t>
            </a:r>
          </a:p>
          <a:p>
            <a:pPr marL="687388" lvl="3" indent="-228600">
              <a:spcBef>
                <a:spcPts val="1200"/>
              </a:spcBef>
              <a:buClr>
                <a:schemeClr val="bg1">
                  <a:lumMod val="75000"/>
                </a:schemeClr>
              </a:buClr>
              <a:buSzPct val="100000"/>
              <a:buFont typeface="Arial" pitchFamily="34" charset="0"/>
              <a:buChar char="•"/>
              <a:defRPr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Android apps typically written in Java, 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/>
            </a:r>
            <a:br>
              <a:rPr lang="en-US" dirty="0" smtClean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but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don’t run in a standard Java VM</a:t>
            </a:r>
          </a:p>
          <a:p>
            <a:pPr marL="687388" lvl="3" indent="-228600">
              <a:spcBef>
                <a:spcPts val="1200"/>
              </a:spcBef>
              <a:buClr>
                <a:schemeClr val="tx1"/>
              </a:buClr>
              <a:buSzPct val="100000"/>
              <a:buFont typeface="Arial" pitchFamily="34" charset="0"/>
              <a:buChar char="•"/>
              <a:defRPr/>
            </a:pPr>
            <a:r>
              <a:rPr lang="en-US" dirty="0" err="1" smtClean="0"/>
              <a:t>Bytecodes</a:t>
            </a:r>
            <a:r>
              <a:rPr lang="en-US" dirty="0" smtClean="0"/>
              <a:t> </a:t>
            </a:r>
            <a:r>
              <a:rPr lang="en-US" dirty="0"/>
              <a:t>executed in </a:t>
            </a:r>
            <a:r>
              <a:rPr lang="en-US" dirty="0" err="1"/>
              <a:t>Dalvik</a:t>
            </a:r>
            <a:r>
              <a:rPr lang="en-US" dirty="0"/>
              <a:t> VM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“</a:t>
            </a:r>
            <a:r>
              <a:rPr lang="en-US" dirty="0"/>
              <a:t>register machine</a:t>
            </a:r>
            <a:r>
              <a:rPr lang="en-US" dirty="0" smtClean="0"/>
              <a:t>”</a:t>
            </a:r>
          </a:p>
          <a:p>
            <a:pPr marL="914400" lvl="3">
              <a:spcBef>
                <a:spcPts val="1200"/>
              </a:spcBef>
              <a:buClr>
                <a:schemeClr val="tx1"/>
              </a:buClr>
              <a:buSzPct val="100000"/>
              <a:buFont typeface="Arial" pitchFamily="34" charset="0"/>
              <a:buChar char="•"/>
              <a:defRPr/>
            </a:pPr>
            <a:r>
              <a:rPr lang="en-US" b="1" dirty="0"/>
              <a:t>dx</a:t>
            </a:r>
            <a:r>
              <a:rPr lang="en-US" dirty="0"/>
              <a:t> program transforms java classes </a:t>
            </a:r>
            <a:br>
              <a:rPr lang="en-US" dirty="0"/>
            </a:br>
            <a:r>
              <a:rPr lang="en-US" dirty="0"/>
              <a:t>into .</a:t>
            </a:r>
            <a:r>
              <a:rPr lang="en-US" dirty="0" err="1"/>
              <a:t>dex</a:t>
            </a:r>
            <a:r>
              <a:rPr lang="en-US" dirty="0"/>
              <a:t>-formatted </a:t>
            </a:r>
            <a:r>
              <a:rPr lang="en-US" dirty="0" err="1" smtClean="0"/>
              <a:t>bytecodes</a:t>
            </a:r>
            <a:endParaRPr lang="en-US" dirty="0" smtClean="0"/>
          </a:p>
          <a:p>
            <a:pPr marL="914400" lvl="3">
              <a:spcBef>
                <a:spcPts val="1200"/>
              </a:spcBef>
              <a:buClr>
                <a:schemeClr val="tx1"/>
              </a:buClr>
              <a:buSzPct val="100000"/>
              <a:buFont typeface="Arial" pitchFamily="34" charset="0"/>
              <a:buChar char="•"/>
              <a:defRPr/>
            </a:pPr>
            <a:r>
              <a:rPr lang="en-US" dirty="0"/>
              <a:t>Just-in-time (JIT) compiler </a:t>
            </a:r>
            <a:r>
              <a:rPr lang="en-US" dirty="0" smtClean="0"/>
              <a:t>available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599" y="1063813"/>
            <a:ext cx="3518648" cy="12167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ectangle 7"/>
          <p:cNvSpPr/>
          <p:nvPr/>
        </p:nvSpPr>
        <p:spPr>
          <a:xfrm rot="16200000">
            <a:off x="3990482" y="1501361"/>
            <a:ext cx="1274762" cy="341632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C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/Java/JNI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0108" y="2600960"/>
            <a:ext cx="3457332" cy="33665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5254330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 smtClean="0"/>
              <a:t>Android Runtime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78" y="1606076"/>
            <a:ext cx="5698775" cy="4719168"/>
          </a:xfrm>
        </p:spPr>
        <p:txBody>
          <a:bodyPr/>
          <a:lstStyle/>
          <a:p>
            <a:pPr marL="230188" lvl="3" indent="-228600">
              <a:spcBef>
                <a:spcPts val="1200"/>
              </a:spcBef>
              <a:buClr>
                <a:schemeClr val="tx1"/>
              </a:buClr>
              <a:buSzPct val="100000"/>
              <a:buFont typeface="Arial" pitchFamily="34" charset="0"/>
              <a:buChar char="•"/>
              <a:defRPr/>
            </a:pPr>
            <a:r>
              <a:rPr lang="en-US" kern="1200" dirty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Support services for executing </a:t>
            </a:r>
            <a:r>
              <a:rPr lang="en-US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/>
            </a:r>
            <a:br>
              <a:rPr lang="en-US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en-US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apps &amp; frameworks</a:t>
            </a:r>
          </a:p>
          <a:p>
            <a:pPr marL="458788" lvl="3" indent="-228600">
              <a:spcBef>
                <a:spcPts val="1200"/>
              </a:spcBef>
              <a:buClr>
                <a:schemeClr val="tx1"/>
              </a:buClr>
              <a:buSzPct val="100000"/>
              <a:buFont typeface="Arial" pitchFamily="34" charset="0"/>
              <a:buChar char="•"/>
              <a:defRPr/>
            </a:pPr>
            <a:r>
              <a:rPr lang="en-US" b="1" dirty="0" err="1"/>
              <a:t>Dalvik</a:t>
            </a:r>
            <a:r>
              <a:rPr lang="en-US" b="1" dirty="0"/>
              <a:t> Virtual Machine (VM)</a:t>
            </a:r>
          </a:p>
          <a:p>
            <a:pPr marL="687388" lvl="3" indent="-228600">
              <a:spcBef>
                <a:spcPts val="1200"/>
              </a:spcBef>
              <a:buClr>
                <a:schemeClr val="bg1">
                  <a:lumMod val="75000"/>
                </a:schemeClr>
              </a:buClr>
              <a:buSzPct val="100000"/>
              <a:buFont typeface="Arial" pitchFamily="34" charset="0"/>
              <a:buChar char="•"/>
              <a:defRPr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Android apps typically written in Java, 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/>
            </a:r>
            <a:br>
              <a:rPr lang="en-US" dirty="0" smtClean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but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don’t run in a standard Java VM</a:t>
            </a:r>
          </a:p>
          <a:p>
            <a:pPr marL="687388" lvl="3" indent="-228600">
              <a:spcBef>
                <a:spcPts val="1200"/>
              </a:spcBef>
              <a:buClr>
                <a:schemeClr val="bg1">
                  <a:lumMod val="75000"/>
                </a:schemeClr>
              </a:buClr>
              <a:buSzPct val="100000"/>
              <a:buFont typeface="Arial" pitchFamily="34" charset="0"/>
              <a:buChar char="•"/>
              <a:defRPr/>
            </a:pP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Bytecodes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executed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Dalvik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VM 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/>
            </a:r>
            <a:br>
              <a:rPr lang="en-US" dirty="0" smtClean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“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register machine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”</a:t>
            </a:r>
          </a:p>
          <a:p>
            <a:pPr marL="914400" lvl="3">
              <a:spcBef>
                <a:spcPts val="1200"/>
              </a:spcBef>
              <a:buClr>
                <a:schemeClr val="bg1">
                  <a:lumMod val="75000"/>
                </a:schemeClr>
              </a:buClr>
              <a:buSzPct val="100000"/>
              <a:buFont typeface="Arial" pitchFamily="34" charset="0"/>
              <a:buChar char="•"/>
              <a:defRPr/>
            </a:pPr>
            <a:r>
              <a:rPr lang="en-US" b="1" dirty="0">
                <a:solidFill>
                  <a:schemeClr val="bg1">
                    <a:lumMod val="75000"/>
                  </a:schemeClr>
                </a:solidFill>
              </a:rPr>
              <a:t>dx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program transforms java classes </a:t>
            </a:r>
            <a:br>
              <a:rPr lang="en-US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into .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dex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-formatted </a:t>
            </a: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bytecodes</a:t>
            </a:r>
            <a:endParaRPr lang="en-US" dirty="0" smtClean="0">
              <a:solidFill>
                <a:schemeClr val="bg1">
                  <a:lumMod val="75000"/>
                </a:schemeClr>
              </a:solidFill>
            </a:endParaRPr>
          </a:p>
          <a:p>
            <a:pPr marL="914400" lvl="3">
              <a:spcBef>
                <a:spcPts val="1200"/>
              </a:spcBef>
              <a:buClr>
                <a:schemeClr val="bg1">
                  <a:lumMod val="75000"/>
                </a:schemeClr>
              </a:buClr>
              <a:buSzPct val="100000"/>
              <a:buFont typeface="Arial" pitchFamily="34" charset="0"/>
              <a:buChar char="•"/>
              <a:defRPr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Just-in-time (JIT) compiler now available</a:t>
            </a:r>
          </a:p>
          <a:p>
            <a:pPr marL="687388" lvl="3" indent="-228600">
              <a:spcBef>
                <a:spcPts val="1200"/>
              </a:spcBef>
              <a:buClr>
                <a:schemeClr val="tx1"/>
              </a:buClr>
              <a:buSzPct val="100000"/>
              <a:buFont typeface="Arial" pitchFamily="34" charset="0"/>
              <a:buChar char="•"/>
              <a:defRPr/>
            </a:pPr>
            <a:r>
              <a:rPr lang="en-US" dirty="0" smtClean="0"/>
              <a:t>Apps </a:t>
            </a:r>
            <a:r>
              <a:rPr lang="en-US" dirty="0"/>
              <a:t>typically run in their own processes, inside their own </a:t>
            </a:r>
            <a:r>
              <a:rPr lang="en-US" dirty="0" err="1" smtClean="0"/>
              <a:t>Dalvik</a:t>
            </a:r>
            <a:r>
              <a:rPr lang="en-US" dirty="0" smtClean="0"/>
              <a:t> VM instance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599" y="1063813"/>
            <a:ext cx="3518648" cy="12167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ectangle 7"/>
          <p:cNvSpPr/>
          <p:nvPr/>
        </p:nvSpPr>
        <p:spPr>
          <a:xfrm rot="16200000">
            <a:off x="3990482" y="1501361"/>
            <a:ext cx="1274762" cy="341632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C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/Java/JNI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12800" y="6417697"/>
            <a:ext cx="7367068" cy="369332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algn="ctr"/>
            <a:r>
              <a:rPr lang="en-US" sz="2000" dirty="0" smtClean="0"/>
              <a:t>See </a:t>
            </a:r>
            <a:r>
              <a:rPr lang="en-US" sz="2000" dirty="0" smtClean="0">
                <a:hlinkClick r:id="rId4"/>
              </a:rPr>
              <a:t>en.wikipedia.org/wiki/</a:t>
            </a:r>
            <a:r>
              <a:rPr lang="en-US" sz="2000" dirty="0" err="1" smtClean="0">
                <a:hlinkClick r:id="rId4"/>
              </a:rPr>
              <a:t>Dalvik</a:t>
            </a:r>
            <a:r>
              <a:rPr lang="en-US" sz="2000" dirty="0">
                <a:hlinkClick r:id="rId4"/>
              </a:rPr>
              <a:t>_(</a:t>
            </a:r>
            <a:r>
              <a:rPr lang="en-US" sz="2000" dirty="0" smtClean="0">
                <a:hlinkClick r:id="rId4"/>
              </a:rPr>
              <a:t>software)</a:t>
            </a:r>
            <a:r>
              <a:rPr lang="en-US" sz="2000" dirty="0"/>
              <a:t> </a:t>
            </a:r>
            <a:r>
              <a:rPr lang="en-US" sz="2000" dirty="0" smtClean="0"/>
              <a:t>for more on </a:t>
            </a:r>
            <a:r>
              <a:rPr lang="en-US" sz="2000" dirty="0" err="1" smtClean="0"/>
              <a:t>Dalvik</a:t>
            </a:r>
            <a:r>
              <a:rPr lang="en-US" sz="2000" dirty="0" smtClean="0"/>
              <a:t> </a:t>
            </a:r>
            <a:endParaRPr lang="en-US" sz="2000" dirty="0"/>
          </a:p>
        </p:txBody>
      </p:sp>
      <p:sp>
        <p:nvSpPr>
          <p:cNvPr id="10" name="Rounded Rectangle 9"/>
          <p:cNvSpPr/>
          <p:nvPr/>
        </p:nvSpPr>
        <p:spPr bwMode="auto">
          <a:xfrm>
            <a:off x="6067267" y="3225681"/>
            <a:ext cx="1811819" cy="2651782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Browser App</a:t>
            </a:r>
          </a:p>
        </p:txBody>
      </p:sp>
      <p:sp>
        <p:nvSpPr>
          <p:cNvPr id="7" name="Rounded Rectangle 6"/>
          <p:cNvSpPr/>
          <p:nvPr/>
        </p:nvSpPr>
        <p:spPr bwMode="auto">
          <a:xfrm>
            <a:off x="6295022" y="3698114"/>
            <a:ext cx="1356308" cy="715089"/>
          </a:xfrm>
          <a:prstGeom prst="roundRect">
            <a:avLst/>
          </a:prstGeom>
          <a:solidFill>
            <a:srgbClr val="00339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1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Browser Activities</a:t>
            </a:r>
          </a:p>
        </p:txBody>
      </p:sp>
      <p:sp>
        <p:nvSpPr>
          <p:cNvPr id="12" name="Rounded Rectangle 11"/>
          <p:cNvSpPr/>
          <p:nvPr/>
        </p:nvSpPr>
        <p:spPr bwMode="auto">
          <a:xfrm>
            <a:off x="6295022" y="4898825"/>
            <a:ext cx="1356308" cy="408623"/>
          </a:xfrm>
          <a:prstGeom prst="roundRect">
            <a:avLst/>
          </a:prstGeom>
          <a:solidFill>
            <a:srgbClr val="BCB800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1" u="none" strike="noStrike" cap="none" normalizeH="0" baseline="0" dirty="0" err="1" smtClean="0">
                <a:ln>
                  <a:noFill/>
                </a:ln>
                <a:effectLst/>
                <a:latin typeface="Arial" charset="0"/>
              </a:rPr>
              <a:t>Dalvik</a:t>
            </a:r>
            <a:r>
              <a:rPr kumimoji="0" lang="en-US" sz="1800" b="0" i="1" u="none" strike="noStrike" cap="none" normalizeH="0" baseline="0" dirty="0" smtClean="0">
                <a:ln>
                  <a:noFill/>
                </a:ln>
                <a:effectLst/>
                <a:latin typeface="Arial" charset="0"/>
              </a:rPr>
              <a:t> VM</a:t>
            </a:r>
          </a:p>
        </p:txBody>
      </p:sp>
      <p:sp>
        <p:nvSpPr>
          <p:cNvPr id="13" name="Rounded Rectangle 12"/>
          <p:cNvSpPr/>
          <p:nvPr/>
        </p:nvSpPr>
        <p:spPr bwMode="auto">
          <a:xfrm>
            <a:off x="6295022" y="5344370"/>
            <a:ext cx="1356308" cy="408623"/>
          </a:xfrm>
          <a:prstGeom prst="roundRect">
            <a:avLst/>
          </a:prstGeom>
          <a:solidFill>
            <a:srgbClr val="007E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1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libC</a:t>
            </a:r>
            <a:endParaRPr kumimoji="0" lang="en-US" sz="1800" b="0" i="1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14" name="Rounded Rectangle 13"/>
          <p:cNvSpPr/>
          <p:nvPr/>
        </p:nvSpPr>
        <p:spPr bwMode="auto">
          <a:xfrm>
            <a:off x="6295022" y="4444372"/>
            <a:ext cx="1356308" cy="408623"/>
          </a:xfrm>
          <a:prstGeom prst="roundRect">
            <a:avLst/>
          </a:prstGeom>
          <a:solidFill>
            <a:srgbClr val="00339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en-US" i="1" dirty="0" smtClean="0">
                <a:solidFill>
                  <a:schemeClr val="bg1"/>
                </a:solidFill>
                <a:latin typeface="Arial" charset="0"/>
              </a:rPr>
              <a:t>Core </a:t>
            </a:r>
            <a:r>
              <a:rPr lang="en-US" i="1" dirty="0">
                <a:solidFill>
                  <a:schemeClr val="bg1"/>
                </a:solidFill>
                <a:latin typeface="Arial" charset="0"/>
              </a:rPr>
              <a:t>Libs</a:t>
            </a:r>
          </a:p>
        </p:txBody>
      </p:sp>
    </p:spTree>
    <p:extLst>
      <p:ext uri="{BB962C8B-B14F-4D97-AF65-F5344CB8AC3E}">
        <p14:creationId xmlns:p14="http://schemas.microsoft.com/office/powerpoint/2010/main" val="378898620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 smtClean="0"/>
              <a:t>Android Runtime</a:t>
            </a:r>
            <a:endParaRPr lang="en-US" sz="3200" dirty="0"/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599" y="1063813"/>
            <a:ext cx="3518648" cy="12167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Rectangle 11"/>
          <p:cNvSpPr/>
          <p:nvPr/>
        </p:nvSpPr>
        <p:spPr>
          <a:xfrm rot="16200000">
            <a:off x="3990482" y="1501361"/>
            <a:ext cx="1274762" cy="341632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C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/Java/JNI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549153" y="2361912"/>
            <a:ext cx="3594846" cy="26314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8788" lvl="3" indent="-22860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SzPct val="100000"/>
              <a:buFont typeface="Arial" pitchFamily="34" charset="0"/>
              <a:buChar char="•"/>
              <a:defRPr/>
            </a:pPr>
            <a:r>
              <a:rPr lang="en-US" sz="2000" b="1" dirty="0"/>
              <a:t>Core </a:t>
            </a:r>
            <a:r>
              <a:rPr lang="en-US" sz="2000" b="1" dirty="0" smtClean="0"/>
              <a:t>Libraries</a:t>
            </a:r>
            <a:endParaRPr lang="en-US" sz="2000" b="1" dirty="0"/>
          </a:p>
          <a:p>
            <a:pPr marL="687388" lvl="3" indent="-22860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SzPct val="100000"/>
              <a:buFont typeface="Arial" pitchFamily="34" charset="0"/>
              <a:buChar char="•"/>
              <a:defRPr/>
            </a:pPr>
            <a:r>
              <a:rPr lang="en-US" sz="2000" dirty="0"/>
              <a:t>Core Java classes</a:t>
            </a:r>
          </a:p>
          <a:p>
            <a:pPr marL="914400" lvl="3" indent="-282575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SzPct val="100000"/>
              <a:buFont typeface="Arial" pitchFamily="34" charset="0"/>
              <a:buChar char="•"/>
              <a:defRPr/>
            </a:pPr>
            <a:r>
              <a:rPr lang="en-US" sz="2000" dirty="0"/>
              <a:t>android.*</a:t>
            </a:r>
          </a:p>
          <a:p>
            <a:pPr marL="914400" lvl="3" indent="-282575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SzPct val="100000"/>
              <a:buFont typeface="Arial" pitchFamily="34" charset="0"/>
              <a:buChar char="•"/>
              <a:defRPr/>
            </a:pPr>
            <a:r>
              <a:rPr lang="en-US" sz="2000" dirty="0"/>
              <a:t>java.*, javax.*</a:t>
            </a:r>
          </a:p>
          <a:p>
            <a:pPr marL="914400" lvl="3" indent="-282575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SzPct val="100000"/>
              <a:buFont typeface="Arial" pitchFamily="34" charset="0"/>
              <a:buChar char="•"/>
              <a:defRPr/>
            </a:pPr>
            <a:r>
              <a:rPr lang="en-US" sz="2000" dirty="0"/>
              <a:t>junit.*</a:t>
            </a:r>
          </a:p>
          <a:p>
            <a:pPr marL="914400" lvl="3" indent="-282575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SzPct val="100000"/>
              <a:buFont typeface="Arial" pitchFamily="34" charset="0"/>
              <a:buChar char="•"/>
              <a:defRPr/>
            </a:pPr>
            <a:r>
              <a:rPr lang="en-US" sz="2000" dirty="0" err="1"/>
              <a:t>org.apache</a:t>
            </a:r>
            <a:r>
              <a:rPr lang="en-US" sz="2000" dirty="0" smtClean="0"/>
              <a:t>.*, </a:t>
            </a:r>
            <a:r>
              <a:rPr lang="en-US" sz="2000" dirty="0" err="1" smtClean="0"/>
              <a:t>org.json</a:t>
            </a:r>
            <a:r>
              <a:rPr lang="en-US" sz="2000" dirty="0"/>
              <a:t>.*, </a:t>
            </a:r>
            <a:r>
              <a:rPr lang="en-US" sz="2000" dirty="0" smtClean="0"/>
              <a:t>org.xml.*</a:t>
            </a:r>
            <a:endParaRPr lang="en-US" sz="2000" dirty="0"/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2779" y="1606076"/>
            <a:ext cx="5752562" cy="4719168"/>
          </a:xfrm>
        </p:spPr>
        <p:txBody>
          <a:bodyPr/>
          <a:lstStyle/>
          <a:p>
            <a:pPr marL="230188" lvl="3" indent="-228600">
              <a:spcBef>
                <a:spcPts val="1200"/>
              </a:spcBef>
              <a:buClr>
                <a:schemeClr val="tx1"/>
              </a:buClr>
              <a:buSzPct val="100000"/>
              <a:buFont typeface="Arial" pitchFamily="34" charset="0"/>
              <a:buChar char="•"/>
              <a:defRPr/>
            </a:pPr>
            <a:r>
              <a:rPr lang="en-US" kern="1200" dirty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Support services for executing </a:t>
            </a:r>
            <a:r>
              <a:rPr lang="en-US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/>
            </a:r>
            <a:br>
              <a:rPr lang="en-US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en-US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apps &amp; frameworks</a:t>
            </a:r>
          </a:p>
          <a:p>
            <a:pPr marL="458788" lvl="3" indent="-228600">
              <a:spcBef>
                <a:spcPts val="1200"/>
              </a:spcBef>
              <a:buClr>
                <a:schemeClr val="bg1">
                  <a:lumMod val="75000"/>
                </a:schemeClr>
              </a:buClr>
              <a:buSzPct val="100000"/>
              <a:buFont typeface="Arial" pitchFamily="34" charset="0"/>
              <a:buChar char="•"/>
              <a:defRPr/>
            </a:pPr>
            <a:r>
              <a:rPr lang="en-US" b="1" dirty="0" err="1">
                <a:solidFill>
                  <a:schemeClr val="bg1">
                    <a:lumMod val="75000"/>
                  </a:schemeClr>
                </a:solidFill>
              </a:rPr>
              <a:t>Dalvik</a:t>
            </a:r>
            <a:r>
              <a:rPr lang="en-US" b="1" dirty="0">
                <a:solidFill>
                  <a:schemeClr val="bg1">
                    <a:lumMod val="75000"/>
                  </a:schemeClr>
                </a:solidFill>
              </a:rPr>
              <a:t> Virtual Machine (VM)</a:t>
            </a:r>
          </a:p>
          <a:p>
            <a:pPr marL="687388" lvl="3" indent="-228600">
              <a:spcBef>
                <a:spcPts val="1200"/>
              </a:spcBef>
              <a:buClr>
                <a:schemeClr val="bg1">
                  <a:lumMod val="75000"/>
                </a:schemeClr>
              </a:buClr>
              <a:buSzPct val="100000"/>
              <a:buFont typeface="Arial" pitchFamily="34" charset="0"/>
              <a:buChar char="•"/>
              <a:defRPr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Android apps typically written in Java, </a:t>
            </a:r>
            <a:br>
              <a:rPr lang="en-US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but don’t run in a standard Java VM</a:t>
            </a:r>
          </a:p>
          <a:p>
            <a:pPr marL="687388" lvl="3" indent="-228600">
              <a:spcBef>
                <a:spcPts val="1200"/>
              </a:spcBef>
              <a:buClr>
                <a:schemeClr val="bg1">
                  <a:lumMod val="75000"/>
                </a:schemeClr>
              </a:buClr>
              <a:buSzPct val="100000"/>
              <a:buFont typeface="Arial" pitchFamily="34" charset="0"/>
              <a:buChar char="•"/>
              <a:defRPr/>
            </a:pP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Bytecodes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executed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Dalvik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VM </a:t>
            </a:r>
            <a:br>
              <a:rPr lang="en-US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“register machine”</a:t>
            </a:r>
          </a:p>
          <a:p>
            <a:pPr marL="914400" lvl="3">
              <a:spcBef>
                <a:spcPts val="1200"/>
              </a:spcBef>
              <a:buClr>
                <a:schemeClr val="bg1">
                  <a:lumMod val="75000"/>
                </a:schemeClr>
              </a:buClr>
              <a:buSzPct val="100000"/>
              <a:buFont typeface="Arial" pitchFamily="34" charset="0"/>
              <a:buChar char="•"/>
              <a:defRPr/>
            </a:pPr>
            <a:r>
              <a:rPr lang="en-US" b="1" dirty="0">
                <a:solidFill>
                  <a:schemeClr val="bg1">
                    <a:lumMod val="75000"/>
                  </a:schemeClr>
                </a:solidFill>
              </a:rPr>
              <a:t>dx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program transforms java classes </a:t>
            </a:r>
            <a:br>
              <a:rPr lang="en-US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into .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dex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-formatted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bytecodes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pPr marL="914400" lvl="3">
              <a:spcBef>
                <a:spcPts val="1200"/>
              </a:spcBef>
              <a:buClr>
                <a:schemeClr val="bg1">
                  <a:lumMod val="75000"/>
                </a:schemeClr>
              </a:buClr>
              <a:buSzPct val="100000"/>
              <a:buFont typeface="Arial" pitchFamily="34" charset="0"/>
              <a:buChar char="•"/>
              <a:defRPr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Just-in-time (JIT) compiler now available</a:t>
            </a:r>
          </a:p>
          <a:p>
            <a:pPr marL="687388" lvl="3" indent="-228600">
              <a:spcBef>
                <a:spcPts val="1200"/>
              </a:spcBef>
              <a:buClr>
                <a:schemeClr val="bg1">
                  <a:lumMod val="75000"/>
                </a:schemeClr>
              </a:buClr>
              <a:buSzPct val="100000"/>
              <a:buFont typeface="Arial" pitchFamily="34" charset="0"/>
              <a:buChar char="•"/>
              <a:defRPr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Apps typically run in their own processes, inside their own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Dalvik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VM instance</a:t>
            </a:r>
          </a:p>
          <a:p>
            <a:pPr marL="230188" lvl="3" indent="-228600">
              <a:spcBef>
                <a:spcPts val="1200"/>
              </a:spcBef>
              <a:buClr>
                <a:schemeClr val="tx1"/>
              </a:buClr>
              <a:buSzPct val="100000"/>
              <a:buFont typeface="Arial" pitchFamily="34" charset="0"/>
              <a:buChar char="•"/>
              <a:defRPr/>
            </a:pPr>
            <a:endParaRPr lang="en-US" kern="1200" dirty="0" smtClean="0">
              <a:latin typeface="Tahoma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2031614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auto">
          <a:xfrm>
            <a:off x="12700" y="6390504"/>
            <a:ext cx="9144000" cy="553453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 smtClean="0"/>
              <a:t>Android Runtime</a:t>
            </a:r>
            <a:endParaRPr lang="en-US" sz="3200" dirty="0"/>
          </a:p>
        </p:txBody>
      </p:sp>
      <p:sp>
        <p:nvSpPr>
          <p:cNvPr id="6" name="Rectangle 5"/>
          <p:cNvSpPr/>
          <p:nvPr/>
        </p:nvSpPr>
        <p:spPr>
          <a:xfrm>
            <a:off x="157026" y="6427857"/>
            <a:ext cx="8839200" cy="369332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algn="ctr"/>
            <a:r>
              <a:rPr lang="en-US" sz="2000" dirty="0" smtClean="0">
                <a:hlinkClick r:id="rId3"/>
              </a:rPr>
              <a:t>en.wikipedia.org/wiki/</a:t>
            </a:r>
            <a:r>
              <a:rPr lang="en-US" sz="2000" dirty="0" err="1" smtClean="0">
                <a:hlinkClick r:id="rId3"/>
              </a:rPr>
              <a:t>Comparison_of_Java_and_Android_API</a:t>
            </a:r>
            <a:r>
              <a:rPr lang="en-US" sz="2000" dirty="0" smtClean="0"/>
              <a:t> has more info</a:t>
            </a:r>
            <a:endParaRPr lang="en-US" sz="2000" dirty="0"/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599" y="1063813"/>
            <a:ext cx="3518648" cy="12167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Rectangle 11"/>
          <p:cNvSpPr/>
          <p:nvPr/>
        </p:nvSpPr>
        <p:spPr>
          <a:xfrm rot="16200000">
            <a:off x="3990482" y="1501361"/>
            <a:ext cx="1274762" cy="341632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C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/Java/JNI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549153" y="2361912"/>
            <a:ext cx="3594846" cy="36317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8788" lvl="3" indent="-22860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SzPct val="100000"/>
              <a:buFont typeface="Arial" pitchFamily="34" charset="0"/>
              <a:buChar char="•"/>
              <a:defRPr/>
            </a:pPr>
            <a:r>
              <a:rPr lang="en-US" sz="2000" b="1" dirty="0"/>
              <a:t>Core </a:t>
            </a:r>
            <a:r>
              <a:rPr lang="en-US" sz="2000" b="1" dirty="0" smtClean="0"/>
              <a:t>Libraries</a:t>
            </a:r>
            <a:endParaRPr lang="en-US" sz="2000" b="1" dirty="0"/>
          </a:p>
          <a:p>
            <a:pPr marL="687388" lvl="3" indent="-228600">
              <a:lnSpc>
                <a:spcPct val="100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SzPct val="100000"/>
              <a:buFont typeface="Arial" pitchFamily="34" charset="0"/>
              <a:buChar char="•"/>
              <a:defRPr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Core Java classes</a:t>
            </a:r>
          </a:p>
          <a:p>
            <a:pPr marL="914400" lvl="3" indent="-282575">
              <a:lnSpc>
                <a:spcPct val="100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SzPct val="100000"/>
              <a:buFont typeface="Arial" pitchFamily="34" charset="0"/>
              <a:buChar char="•"/>
              <a:defRPr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android.*</a:t>
            </a:r>
          </a:p>
          <a:p>
            <a:pPr marL="914400" lvl="3" indent="-282575">
              <a:lnSpc>
                <a:spcPct val="100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SzPct val="100000"/>
              <a:buFont typeface="Arial" pitchFamily="34" charset="0"/>
              <a:buChar char="•"/>
              <a:defRPr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java.*, javax.*</a:t>
            </a:r>
          </a:p>
          <a:p>
            <a:pPr marL="914400" lvl="3" indent="-282575">
              <a:lnSpc>
                <a:spcPct val="100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SzPct val="100000"/>
              <a:buFont typeface="Arial" pitchFamily="34" charset="0"/>
              <a:buChar char="•"/>
              <a:defRPr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junit.*</a:t>
            </a:r>
          </a:p>
          <a:p>
            <a:pPr marL="914400" lvl="3" indent="-282575">
              <a:lnSpc>
                <a:spcPct val="100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SzPct val="100000"/>
              <a:buFont typeface="Arial" pitchFamily="34" charset="0"/>
              <a:buChar char="•"/>
              <a:defRPr/>
            </a:pPr>
            <a:r>
              <a:rPr lang="en-US" sz="2000" dirty="0" err="1">
                <a:solidFill>
                  <a:schemeClr val="bg1">
                    <a:lumMod val="75000"/>
                  </a:schemeClr>
                </a:solidFill>
              </a:rPr>
              <a:t>org.apache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.*, </a:t>
            </a:r>
            <a:r>
              <a:rPr lang="en-US" sz="2000" dirty="0" err="1" smtClean="0">
                <a:solidFill>
                  <a:schemeClr val="bg1">
                    <a:lumMod val="75000"/>
                  </a:schemeClr>
                </a:solidFill>
              </a:rPr>
              <a:t>org.json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.*,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org.xml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.*</a:t>
            </a:r>
          </a:p>
          <a:p>
            <a:pPr marL="687388" lvl="3" indent="-22860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SzPct val="100000"/>
              <a:buFont typeface="Arial" pitchFamily="34" charset="0"/>
              <a:buChar char="•"/>
              <a:defRPr/>
            </a:pPr>
            <a:r>
              <a:rPr lang="en-US" sz="2000" dirty="0"/>
              <a:t>Doesn’t include all </a:t>
            </a:r>
            <a:br>
              <a:rPr lang="en-US" sz="2000" dirty="0"/>
            </a:br>
            <a:r>
              <a:rPr lang="en-US" sz="2000" dirty="0"/>
              <a:t>standard Java SDK </a:t>
            </a:r>
            <a:br>
              <a:rPr lang="en-US" sz="2000" dirty="0"/>
            </a:br>
            <a:r>
              <a:rPr lang="en-US" sz="2000" dirty="0"/>
              <a:t>classes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2779" y="1606076"/>
            <a:ext cx="5752562" cy="4719168"/>
          </a:xfrm>
        </p:spPr>
        <p:txBody>
          <a:bodyPr/>
          <a:lstStyle/>
          <a:p>
            <a:pPr marL="230188" lvl="3" indent="-228600">
              <a:spcBef>
                <a:spcPts val="1200"/>
              </a:spcBef>
              <a:buClr>
                <a:schemeClr val="tx1"/>
              </a:buClr>
              <a:buSzPct val="100000"/>
              <a:buFont typeface="Arial" pitchFamily="34" charset="0"/>
              <a:buChar char="•"/>
              <a:defRPr/>
            </a:pPr>
            <a:r>
              <a:rPr lang="en-US" kern="1200" dirty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Support services for executing </a:t>
            </a:r>
            <a:r>
              <a:rPr lang="en-US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/>
            </a:r>
            <a:br>
              <a:rPr lang="en-US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en-US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apps &amp; frameworks</a:t>
            </a:r>
          </a:p>
          <a:p>
            <a:pPr marL="458788" lvl="3" indent="-228600">
              <a:spcBef>
                <a:spcPts val="1200"/>
              </a:spcBef>
              <a:buClr>
                <a:schemeClr val="bg1">
                  <a:lumMod val="75000"/>
                </a:schemeClr>
              </a:buClr>
              <a:buSzPct val="100000"/>
              <a:buFont typeface="Arial" pitchFamily="34" charset="0"/>
              <a:buChar char="•"/>
              <a:defRPr/>
            </a:pPr>
            <a:r>
              <a:rPr lang="en-US" b="1" dirty="0" err="1">
                <a:solidFill>
                  <a:schemeClr val="bg1">
                    <a:lumMod val="75000"/>
                  </a:schemeClr>
                </a:solidFill>
              </a:rPr>
              <a:t>Dalvik</a:t>
            </a:r>
            <a:r>
              <a:rPr lang="en-US" b="1" dirty="0">
                <a:solidFill>
                  <a:schemeClr val="bg1">
                    <a:lumMod val="75000"/>
                  </a:schemeClr>
                </a:solidFill>
              </a:rPr>
              <a:t> Virtual Machine (VM)</a:t>
            </a:r>
          </a:p>
          <a:p>
            <a:pPr marL="687388" lvl="3" indent="-228600">
              <a:spcBef>
                <a:spcPts val="1200"/>
              </a:spcBef>
              <a:buClr>
                <a:schemeClr val="bg1">
                  <a:lumMod val="75000"/>
                </a:schemeClr>
              </a:buClr>
              <a:buSzPct val="100000"/>
              <a:buFont typeface="Arial" pitchFamily="34" charset="0"/>
              <a:buChar char="•"/>
              <a:defRPr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Android apps typically written in Java, </a:t>
            </a:r>
            <a:br>
              <a:rPr lang="en-US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but don’t run in a standard Java VM</a:t>
            </a:r>
          </a:p>
          <a:p>
            <a:pPr marL="687388" lvl="3" indent="-228600">
              <a:spcBef>
                <a:spcPts val="1200"/>
              </a:spcBef>
              <a:buClr>
                <a:schemeClr val="bg1">
                  <a:lumMod val="75000"/>
                </a:schemeClr>
              </a:buClr>
              <a:buSzPct val="100000"/>
              <a:buFont typeface="Arial" pitchFamily="34" charset="0"/>
              <a:buChar char="•"/>
              <a:defRPr/>
            </a:pP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Bytecodes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executed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Dalvik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VM </a:t>
            </a:r>
            <a:br>
              <a:rPr lang="en-US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“register machine”</a:t>
            </a:r>
          </a:p>
          <a:p>
            <a:pPr marL="914400" lvl="3">
              <a:spcBef>
                <a:spcPts val="1200"/>
              </a:spcBef>
              <a:buClr>
                <a:schemeClr val="bg1">
                  <a:lumMod val="75000"/>
                </a:schemeClr>
              </a:buClr>
              <a:buSzPct val="100000"/>
              <a:buFont typeface="Arial" pitchFamily="34" charset="0"/>
              <a:buChar char="•"/>
              <a:defRPr/>
            </a:pPr>
            <a:r>
              <a:rPr lang="en-US" b="1" dirty="0">
                <a:solidFill>
                  <a:schemeClr val="bg1">
                    <a:lumMod val="75000"/>
                  </a:schemeClr>
                </a:solidFill>
              </a:rPr>
              <a:t>dx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program transforms java classes </a:t>
            </a:r>
            <a:br>
              <a:rPr lang="en-US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into .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dex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-formatted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bytecodes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pPr marL="914400" lvl="3">
              <a:spcBef>
                <a:spcPts val="1200"/>
              </a:spcBef>
              <a:buClr>
                <a:schemeClr val="bg1">
                  <a:lumMod val="75000"/>
                </a:schemeClr>
              </a:buClr>
              <a:buSzPct val="100000"/>
              <a:buFont typeface="Arial" pitchFamily="34" charset="0"/>
              <a:buChar char="•"/>
              <a:defRPr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Just-in-time (JIT) compiler now available</a:t>
            </a:r>
          </a:p>
          <a:p>
            <a:pPr marL="687388" lvl="3" indent="-228600">
              <a:spcBef>
                <a:spcPts val="1200"/>
              </a:spcBef>
              <a:buClr>
                <a:schemeClr val="bg1">
                  <a:lumMod val="75000"/>
                </a:schemeClr>
              </a:buClr>
              <a:buSzPct val="100000"/>
              <a:buFont typeface="Arial" pitchFamily="34" charset="0"/>
              <a:buChar char="•"/>
              <a:defRPr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Apps typically run in their own processes, inside their own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Dalvik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VM instance</a:t>
            </a:r>
          </a:p>
        </p:txBody>
      </p:sp>
    </p:spTree>
    <p:extLst>
      <p:ext uri="{BB962C8B-B14F-4D97-AF65-F5344CB8AC3E}">
        <p14:creationId xmlns:p14="http://schemas.microsoft.com/office/powerpoint/2010/main" val="119362734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965" y="2773934"/>
            <a:ext cx="4297221" cy="3465676"/>
          </a:xfrm>
          <a:noFill/>
        </p:spPr>
        <p:txBody>
          <a:bodyPr>
            <a:noAutofit/>
          </a:bodyPr>
          <a:lstStyle/>
          <a:p>
            <a:pPr marL="230188" lvl="3" indent="-228600">
              <a:spcBef>
                <a:spcPts val="300"/>
              </a:spcBef>
              <a:buClr>
                <a:schemeClr val="tx1"/>
              </a:buClr>
              <a:buSzPct val="100000"/>
              <a:buFont typeface="Arial" pitchFamily="34" charset="0"/>
              <a:buChar char="•"/>
              <a:defRPr/>
            </a:pPr>
            <a:r>
              <a:rPr lang="en-US" b="1" kern="1200" dirty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Window M</a:t>
            </a:r>
            <a:r>
              <a:rPr lang="en-US" b="1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anager</a:t>
            </a:r>
            <a:endParaRPr lang="en-US" b="1" kern="1200" dirty="0">
              <a:latin typeface="Tahoma" pitchFamily="34" charset="0"/>
              <a:ea typeface="Arial Unicode MS" pitchFamily="34" charset="-128"/>
              <a:cs typeface="Arial Unicode MS" pitchFamily="34" charset="-128"/>
            </a:endParaRPr>
          </a:p>
          <a:p>
            <a:pPr marL="457200" lvl="3" indent="-228600">
              <a:spcBef>
                <a:spcPts val="300"/>
              </a:spcBef>
              <a:buClr>
                <a:schemeClr val="tx1"/>
              </a:buClr>
              <a:buSzPct val="100000"/>
              <a:buFont typeface="Arial" pitchFamily="34" charset="0"/>
              <a:buChar char="•"/>
              <a:defRPr/>
            </a:pPr>
            <a:r>
              <a:rPr lang="en-US" sz="1800" kern="1200" dirty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Manages top-level window’s look &amp; behavior</a:t>
            </a:r>
          </a:p>
          <a:p>
            <a:pPr marL="230188" lvl="3" indent="-228600">
              <a:spcBef>
                <a:spcPts val="300"/>
              </a:spcBef>
              <a:buClr>
                <a:schemeClr val="tx1"/>
              </a:buClr>
              <a:buSzPct val="100000"/>
              <a:buFont typeface="Arial" pitchFamily="34" charset="0"/>
              <a:buChar char="•"/>
              <a:defRPr/>
            </a:pPr>
            <a:r>
              <a:rPr lang="en-US" b="1" kern="1200" dirty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View </a:t>
            </a:r>
            <a:r>
              <a:rPr lang="en-US" b="1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System </a:t>
            </a:r>
            <a:endParaRPr lang="en-US" b="1" kern="1200" dirty="0">
              <a:latin typeface="Tahoma" pitchFamily="34" charset="0"/>
              <a:ea typeface="Arial Unicode MS" pitchFamily="34" charset="-128"/>
              <a:cs typeface="Arial Unicode MS" pitchFamily="34" charset="-128"/>
            </a:endParaRPr>
          </a:p>
          <a:p>
            <a:pPr marL="458788" lvl="3" indent="-228600">
              <a:spcBef>
                <a:spcPts val="300"/>
              </a:spcBef>
              <a:buClr>
                <a:schemeClr val="tx1"/>
              </a:buClr>
              <a:buSzPct val="100000"/>
              <a:buFont typeface="Arial" pitchFamily="34" charset="0"/>
              <a:buChar char="•"/>
              <a:defRPr/>
            </a:pPr>
            <a:r>
              <a:rPr lang="en-US" sz="1800" kern="1200" dirty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L</a:t>
            </a:r>
            <a:r>
              <a:rPr lang="en-US" sz="1800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ists</a:t>
            </a:r>
            <a:r>
              <a:rPr lang="en-US" sz="1800" kern="1200" dirty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, grids, text boxes, buttons, etc</a:t>
            </a:r>
            <a:r>
              <a:rPr lang="en-US" sz="1800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.</a:t>
            </a:r>
          </a:p>
          <a:p>
            <a:pPr marL="230188" lvl="3" indent="-228600">
              <a:spcBef>
                <a:spcPts val="300"/>
              </a:spcBef>
              <a:buClr>
                <a:schemeClr val="tx1"/>
              </a:buClr>
              <a:buSzPct val="100000"/>
              <a:buFont typeface="Arial" pitchFamily="34" charset="0"/>
              <a:buChar char="•"/>
              <a:defRPr/>
            </a:pPr>
            <a:r>
              <a:rPr lang="en-US" b="1" dirty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Content P</a:t>
            </a:r>
            <a:r>
              <a:rPr lang="en-US" b="1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roviders</a:t>
            </a:r>
            <a:endParaRPr lang="en-US" b="1" dirty="0">
              <a:latin typeface="Tahoma" pitchFamily="34" charset="0"/>
              <a:ea typeface="Arial Unicode MS" pitchFamily="34" charset="-128"/>
              <a:cs typeface="Arial Unicode MS" pitchFamily="34" charset="-128"/>
            </a:endParaRPr>
          </a:p>
          <a:p>
            <a:pPr marL="458788" lvl="3" indent="-228600">
              <a:spcBef>
                <a:spcPts val="300"/>
              </a:spcBef>
              <a:buClr>
                <a:schemeClr val="tx1"/>
              </a:buClr>
              <a:buSzPct val="100000"/>
              <a:buFont typeface="Arial" pitchFamily="34" charset="0"/>
              <a:buChar char="•"/>
              <a:defRPr/>
            </a:pPr>
            <a:r>
              <a:rPr lang="en-US" sz="1800" dirty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Inter-application data sharing</a:t>
            </a:r>
          </a:p>
          <a:p>
            <a:pPr marL="230188" lvl="3" indent="-228600">
              <a:spcBef>
                <a:spcPts val="300"/>
              </a:spcBef>
              <a:buClr>
                <a:schemeClr val="tx1"/>
              </a:buClr>
              <a:buSzPct val="100000"/>
              <a:buFont typeface="Arial" pitchFamily="34" charset="0"/>
              <a:buChar char="•"/>
              <a:defRPr/>
            </a:pPr>
            <a:r>
              <a:rPr lang="en-US" b="1" dirty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Activity M</a:t>
            </a:r>
            <a:r>
              <a:rPr lang="en-US" b="1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anager </a:t>
            </a:r>
            <a:endParaRPr lang="en-US" b="1" dirty="0">
              <a:latin typeface="Tahoma" pitchFamily="34" charset="0"/>
              <a:ea typeface="Arial Unicode MS" pitchFamily="34" charset="-128"/>
              <a:cs typeface="Arial Unicode MS" pitchFamily="34" charset="-128"/>
            </a:endParaRPr>
          </a:p>
          <a:p>
            <a:pPr marL="457200" lvl="3" indent="-228600">
              <a:spcBef>
                <a:spcPts val="300"/>
              </a:spcBef>
              <a:buClr>
                <a:schemeClr val="tx1"/>
              </a:buClr>
              <a:buSzPct val="100000"/>
              <a:buFont typeface="Arial" pitchFamily="34" charset="0"/>
              <a:buChar char="•"/>
              <a:defRPr/>
            </a:pPr>
            <a:r>
              <a:rPr lang="en-US" sz="1800" dirty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Application lifecycle &amp; common navigation stack</a:t>
            </a:r>
          </a:p>
          <a:p>
            <a:pPr marL="458788" lvl="3" indent="-228600">
              <a:spcBef>
                <a:spcPts val="300"/>
              </a:spcBef>
              <a:buClr>
                <a:schemeClr val="tx1"/>
              </a:buClr>
              <a:buSzPct val="100000"/>
              <a:buFont typeface="Arial" pitchFamily="34" charset="0"/>
              <a:buChar char="•"/>
              <a:defRPr/>
            </a:pPr>
            <a:endParaRPr lang="en-US" sz="1800" kern="1200" dirty="0">
              <a:latin typeface="Tahoma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155448"/>
            <a:ext cx="8229600" cy="1252728"/>
          </a:xfrm>
        </p:spPr>
        <p:txBody>
          <a:bodyPr>
            <a:normAutofit/>
          </a:bodyPr>
          <a:lstStyle/>
          <a:p>
            <a:pPr algn="ctr"/>
            <a:r>
              <a:rPr lang="en-US" sz="3200" dirty="0" smtClean="0"/>
              <a:t>Application Frameworks</a:t>
            </a:r>
            <a:endParaRPr lang="en-US" sz="3200" dirty="0"/>
          </a:p>
        </p:txBody>
      </p:sp>
      <p:sp>
        <p:nvSpPr>
          <p:cNvPr id="6" name="Content Placeholder 4"/>
          <p:cNvSpPr txBox="1">
            <a:spLocks/>
          </p:cNvSpPr>
          <p:nvPr/>
        </p:nvSpPr>
        <p:spPr>
          <a:xfrm>
            <a:off x="4857750" y="1670417"/>
            <a:ext cx="3952875" cy="3465676"/>
          </a:xfrm>
          <a:prstGeom prst="rect">
            <a:avLst/>
          </a:prstGeom>
        </p:spPr>
        <p:txBody>
          <a:bodyPr vert="horz" lIns="54864" tIns="91440" rtlCol="0">
            <a:noAutofit/>
          </a:bodyPr>
          <a:lstStyle>
            <a:lvl1pPr marL="438912" indent="-320040" algn="l" rtl="0" eaLnBrk="1" latinLnBrk="0" hangingPunct="1">
              <a:spcBef>
                <a:spcPts val="0"/>
              </a:spcBef>
              <a:buClr>
                <a:schemeClr val="accent1"/>
              </a:buClr>
              <a:buSzPct val="80000"/>
              <a:buFont typeface="Wingdings 2"/>
              <a:buChar char="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1520" indent="-274320" algn="l" rtl="0" eaLnBrk="1" latinLnBrk="0" hangingPunct="1">
              <a:spcBef>
                <a:spcPct val="20000"/>
              </a:spcBef>
              <a:buClr>
                <a:schemeClr val="accent2"/>
              </a:buClr>
              <a:buSzPct val="90000"/>
              <a:buFont typeface="Wingdings"/>
              <a:buChar char="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6696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▪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6152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/>
              <a:buChar char="▪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26464" indent="-182880" algn="l" rtl="0" eaLnBrk="1" latinLnBrk="0" hangingPunct="1">
              <a:spcBef>
                <a:spcPct val="20000"/>
              </a:spcBef>
              <a:buClr>
                <a:schemeClr val="accent5"/>
              </a:buClr>
              <a:buFont typeface="Wingdings 3"/>
              <a:buChar char=""/>
              <a:defRPr kumimoji="0" lang="en-US" sz="2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27632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100000"/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 2" pitchFamily="18" charset="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31136" indent="-18288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 2" pitchFamily="18" charset="2"/>
              <a:buChar char="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30188" lvl="3" indent="-228600" eaLnBrk="0" hangingPunct="0">
              <a:spcBef>
                <a:spcPts val="600"/>
              </a:spcBef>
              <a:buClr>
                <a:schemeClr val="tx1"/>
              </a:buClr>
              <a:buSzPct val="100000"/>
              <a:buFont typeface="Arial" pitchFamily="34" charset="0"/>
              <a:buChar char="•"/>
              <a:defRPr/>
            </a:pPr>
            <a:endParaRPr lang="en-US" dirty="0">
              <a:latin typeface="Tahoma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562" y="1127586"/>
            <a:ext cx="8561829" cy="11910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Content Placeholder 4"/>
          <p:cNvSpPr txBox="1">
            <a:spLocks/>
          </p:cNvSpPr>
          <p:nvPr/>
        </p:nvSpPr>
        <p:spPr bwMode="auto">
          <a:xfrm>
            <a:off x="4306186" y="2773934"/>
            <a:ext cx="4859947" cy="38805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169863" indent="-169863" eaLnBrk="0" hangingPunct="0">
              <a:buChar char="•"/>
              <a:defRPr sz="2400">
                <a:latin typeface="+mn-lt"/>
                <a:ea typeface="+mn-ea"/>
                <a:cs typeface="+mn-cs"/>
              </a:defRPr>
            </a:lvl1pPr>
            <a:lvl2pPr indent="-287338" eaLnBrk="0" hangingPunct="0">
              <a:buChar char="–"/>
              <a:defRPr sz="2200">
                <a:latin typeface="+mn-lt"/>
                <a:ea typeface="+mn-ea"/>
                <a:cs typeface="+mn-cs"/>
              </a:defRPr>
            </a:lvl2pPr>
            <a:lvl3pPr marL="341313" indent="-171450" eaLnBrk="0" hangingPunct="0">
              <a:buChar char="•"/>
              <a:defRPr sz="2000">
                <a:latin typeface="+mn-lt"/>
                <a:ea typeface="+mn-ea"/>
                <a:cs typeface="+mn-cs"/>
              </a:defRPr>
            </a:lvl3pPr>
            <a:lvl4pPr marL="230188" lvl="3" indent="-228600" eaLnBrk="0" hangingPunct="0">
              <a:spcBef>
                <a:spcPts val="600"/>
              </a:spcBef>
              <a:buClr>
                <a:schemeClr val="tx1"/>
              </a:buClr>
              <a:buSzPct val="100000"/>
              <a:buFont typeface="Arial" pitchFamily="34" charset="0"/>
              <a:buChar char="•"/>
              <a:defRPr sz="2000"/>
            </a:lvl4pPr>
            <a:lvl5pPr marL="860425" indent="-233363" eaLnBrk="0" hangingPunct="0">
              <a:buChar char="»"/>
              <a:defRPr sz="2000">
                <a:latin typeface="+mn-lt"/>
                <a:ea typeface="+mn-ea"/>
                <a:cs typeface="+mn-cs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  <a:ea typeface="+mn-ea"/>
                <a:cs typeface="+mn-cs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  <a:ea typeface="+mn-ea"/>
                <a:cs typeface="+mn-cs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  <a:ea typeface="+mn-ea"/>
                <a:cs typeface="+mn-cs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  <a:ea typeface="+mn-ea"/>
                <a:cs typeface="+mn-cs"/>
              </a:defRPr>
            </a:lvl9pPr>
          </a:lstStyle>
          <a:p>
            <a:pPr lvl="3">
              <a:lnSpc>
                <a:spcPct val="100000"/>
              </a:lnSpc>
              <a:spcBef>
                <a:spcPts val="300"/>
              </a:spcBef>
              <a:defRPr/>
            </a:pPr>
            <a:r>
              <a:rPr lang="en-US" b="1" dirty="0"/>
              <a:t>Package </a:t>
            </a:r>
            <a:r>
              <a:rPr lang="en-US" b="1" dirty="0" smtClean="0"/>
              <a:t>Manager</a:t>
            </a:r>
            <a:endParaRPr lang="en-US" b="1" dirty="0"/>
          </a:p>
          <a:p>
            <a:pPr marL="458788" lvl="3">
              <a:lnSpc>
                <a:spcPct val="100000"/>
              </a:lnSpc>
              <a:spcBef>
                <a:spcPts val="300"/>
              </a:spcBef>
              <a:defRPr/>
            </a:pPr>
            <a:r>
              <a:rPr lang="en-US" sz="1800" dirty="0"/>
              <a:t>Manages application packages</a:t>
            </a:r>
          </a:p>
          <a:p>
            <a:pPr lvl="3">
              <a:lnSpc>
                <a:spcPct val="100000"/>
              </a:lnSpc>
              <a:spcBef>
                <a:spcPts val="300"/>
              </a:spcBef>
              <a:defRPr/>
            </a:pPr>
            <a:r>
              <a:rPr lang="en-US" b="1" dirty="0"/>
              <a:t>Telephony </a:t>
            </a:r>
            <a:r>
              <a:rPr lang="en-US" b="1" dirty="0" smtClean="0"/>
              <a:t>Manager</a:t>
            </a:r>
            <a:endParaRPr lang="en-US" b="1" dirty="0"/>
          </a:p>
          <a:p>
            <a:pPr marL="458788" lvl="3">
              <a:lnSpc>
                <a:spcPct val="100000"/>
              </a:lnSpc>
              <a:spcBef>
                <a:spcPts val="300"/>
              </a:spcBef>
              <a:defRPr/>
            </a:pPr>
            <a:r>
              <a:rPr lang="en-US" sz="1800" dirty="0"/>
              <a:t>State of telephony services</a:t>
            </a:r>
          </a:p>
          <a:p>
            <a:pPr lvl="3">
              <a:lnSpc>
                <a:spcPct val="100000"/>
              </a:lnSpc>
              <a:spcBef>
                <a:spcPts val="300"/>
              </a:spcBef>
              <a:defRPr/>
            </a:pPr>
            <a:r>
              <a:rPr lang="en-US" b="1" dirty="0"/>
              <a:t>Resource M</a:t>
            </a:r>
            <a:r>
              <a:rPr lang="en-US" b="1" dirty="0" smtClean="0"/>
              <a:t>anager</a:t>
            </a:r>
            <a:endParaRPr lang="en-US" b="1" dirty="0"/>
          </a:p>
          <a:p>
            <a:pPr marL="457200" lvl="3">
              <a:lnSpc>
                <a:spcPct val="100000"/>
              </a:lnSpc>
              <a:spcBef>
                <a:spcPts val="300"/>
              </a:spcBef>
              <a:defRPr/>
            </a:pPr>
            <a:r>
              <a:rPr lang="en-US" sz="1800" dirty="0"/>
              <a:t>Manages non-code resources: strings, graphics, &amp; layout files</a:t>
            </a:r>
          </a:p>
          <a:p>
            <a:pPr lvl="3">
              <a:lnSpc>
                <a:spcPct val="100000"/>
              </a:lnSpc>
              <a:spcBef>
                <a:spcPts val="300"/>
              </a:spcBef>
              <a:defRPr/>
            </a:pPr>
            <a:r>
              <a:rPr lang="en-US" b="1" dirty="0"/>
              <a:t>Location </a:t>
            </a:r>
            <a:r>
              <a:rPr lang="en-US" b="1" dirty="0" smtClean="0"/>
              <a:t>Manager</a:t>
            </a:r>
            <a:endParaRPr lang="en-US" b="1" dirty="0"/>
          </a:p>
          <a:p>
            <a:pPr marL="458788" lvl="3">
              <a:lnSpc>
                <a:spcPct val="100000"/>
              </a:lnSpc>
              <a:spcBef>
                <a:spcPts val="300"/>
              </a:spcBef>
              <a:defRPr/>
            </a:pPr>
            <a:r>
              <a:rPr lang="en-US" sz="1800" dirty="0"/>
              <a:t>Access to system location services</a:t>
            </a:r>
          </a:p>
          <a:p>
            <a:pPr lvl="3">
              <a:lnSpc>
                <a:spcPct val="100000"/>
              </a:lnSpc>
              <a:spcBef>
                <a:spcPts val="300"/>
              </a:spcBef>
              <a:defRPr/>
            </a:pPr>
            <a:r>
              <a:rPr lang="en-US" b="1" dirty="0"/>
              <a:t>Notification M</a:t>
            </a:r>
            <a:r>
              <a:rPr lang="en-US" b="1" dirty="0" smtClean="0"/>
              <a:t>anager </a:t>
            </a:r>
            <a:endParaRPr lang="en-US" b="1" dirty="0"/>
          </a:p>
          <a:p>
            <a:pPr marL="458788" lvl="3">
              <a:lnSpc>
                <a:spcPct val="100000"/>
              </a:lnSpc>
              <a:spcBef>
                <a:spcPts val="300"/>
              </a:spcBef>
              <a:defRPr/>
            </a:pPr>
            <a:r>
              <a:rPr lang="en-US" sz="1800" dirty="0"/>
              <a:t>Notify users when events occur</a:t>
            </a:r>
          </a:p>
          <a:p>
            <a:pPr lvl="1">
              <a:lnSpc>
                <a:spcPct val="100000"/>
              </a:lnSpc>
              <a:spcBef>
                <a:spcPts val="300"/>
              </a:spcBef>
            </a:pPr>
            <a:endParaRPr lang="en-US" sz="2000" dirty="0"/>
          </a:p>
        </p:txBody>
      </p:sp>
      <p:sp>
        <p:nvSpPr>
          <p:cNvPr id="9" name="Rectangle 8"/>
          <p:cNvSpPr/>
          <p:nvPr/>
        </p:nvSpPr>
        <p:spPr>
          <a:xfrm rot="16200000">
            <a:off x="-356022" y="1552304"/>
            <a:ext cx="1097219" cy="341632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Java/JNI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2413976"/>
            <a:ext cx="88301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30188" lvl="3" indent="-228600" eaLnBrk="0" hangingPunct="0">
              <a:spcBef>
                <a:spcPts val="1200"/>
              </a:spcBef>
              <a:buClr>
                <a:schemeClr val="tx1"/>
              </a:buClr>
              <a:buSzPct val="100000"/>
              <a:buFont typeface="Arial" pitchFamily="34" charset="0"/>
              <a:buChar char="•"/>
              <a:defRPr/>
            </a:pPr>
            <a:r>
              <a:rPr lang="en-US" sz="2000" dirty="0" smtClean="0"/>
              <a:t>Provide services </a:t>
            </a:r>
            <a:r>
              <a:rPr lang="en-US" sz="2000" dirty="0"/>
              <a:t>that are essential to the Android </a:t>
            </a:r>
            <a:r>
              <a:rPr lang="en-US" sz="2000" dirty="0" smtClean="0"/>
              <a:t>platform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754306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auto">
          <a:xfrm>
            <a:off x="12700" y="6388211"/>
            <a:ext cx="9144000" cy="553453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965" y="2773934"/>
            <a:ext cx="4297221" cy="3465676"/>
          </a:xfrm>
          <a:noFill/>
        </p:spPr>
        <p:txBody>
          <a:bodyPr>
            <a:noAutofit/>
          </a:bodyPr>
          <a:lstStyle/>
          <a:p>
            <a:pPr marL="230188" lvl="3" indent="-228600">
              <a:spcBef>
                <a:spcPts val="300"/>
              </a:spcBef>
              <a:buClr>
                <a:srgbClr val="C00000"/>
              </a:buClr>
              <a:buSzPct val="100000"/>
              <a:buFont typeface="Arial" pitchFamily="34" charset="0"/>
              <a:buChar char="•"/>
              <a:defRPr/>
            </a:pPr>
            <a:r>
              <a:rPr lang="en-US" b="1" kern="1200" dirty="0">
                <a:solidFill>
                  <a:srgbClr val="C00000"/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Window Manager</a:t>
            </a:r>
          </a:p>
          <a:p>
            <a:pPr marL="457200" lvl="3" indent="-228600">
              <a:spcBef>
                <a:spcPts val="300"/>
              </a:spcBef>
              <a:buClr>
                <a:schemeClr val="tx1"/>
              </a:buClr>
              <a:buSzPct val="100000"/>
              <a:buFont typeface="Arial" pitchFamily="34" charset="0"/>
              <a:buChar char="•"/>
              <a:defRPr/>
            </a:pPr>
            <a:r>
              <a:rPr lang="en-US" sz="1800" kern="1200" dirty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Manages top-level window’s look &amp; behavior</a:t>
            </a:r>
          </a:p>
          <a:p>
            <a:pPr marL="230188" lvl="3" indent="-228600">
              <a:spcBef>
                <a:spcPts val="300"/>
              </a:spcBef>
              <a:buClr>
                <a:schemeClr val="tx1"/>
              </a:buClr>
              <a:buSzPct val="100000"/>
              <a:buFont typeface="Arial" pitchFamily="34" charset="0"/>
              <a:buChar char="•"/>
              <a:defRPr/>
            </a:pPr>
            <a:r>
              <a:rPr lang="en-US" b="1" kern="1200" dirty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View </a:t>
            </a:r>
            <a:r>
              <a:rPr lang="en-US" b="1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System </a:t>
            </a:r>
            <a:endParaRPr lang="en-US" b="1" kern="1200" dirty="0">
              <a:latin typeface="Tahoma" pitchFamily="34" charset="0"/>
              <a:ea typeface="Arial Unicode MS" pitchFamily="34" charset="-128"/>
              <a:cs typeface="Arial Unicode MS" pitchFamily="34" charset="-128"/>
            </a:endParaRPr>
          </a:p>
          <a:p>
            <a:pPr marL="458788" lvl="3" indent="-228600">
              <a:spcBef>
                <a:spcPts val="300"/>
              </a:spcBef>
              <a:buClr>
                <a:schemeClr val="tx1"/>
              </a:buClr>
              <a:buSzPct val="100000"/>
              <a:buFont typeface="Arial" pitchFamily="34" charset="0"/>
              <a:buChar char="•"/>
              <a:defRPr/>
            </a:pPr>
            <a:r>
              <a:rPr lang="en-US" sz="1800" kern="1200" dirty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L</a:t>
            </a:r>
            <a:r>
              <a:rPr lang="en-US" sz="1800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ists</a:t>
            </a:r>
            <a:r>
              <a:rPr lang="en-US" sz="1800" kern="1200" dirty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, grids, text boxes, buttons, etc</a:t>
            </a:r>
            <a:r>
              <a:rPr lang="en-US" sz="1800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.</a:t>
            </a:r>
          </a:p>
          <a:p>
            <a:pPr marL="230188" lvl="3" indent="-228600">
              <a:spcBef>
                <a:spcPts val="300"/>
              </a:spcBef>
              <a:buClr>
                <a:schemeClr val="tx1"/>
              </a:buClr>
              <a:buSzPct val="100000"/>
              <a:buFont typeface="Arial" pitchFamily="34" charset="0"/>
              <a:buChar char="•"/>
              <a:defRPr/>
            </a:pPr>
            <a:r>
              <a:rPr lang="en-US" b="1" dirty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Content P</a:t>
            </a:r>
            <a:r>
              <a:rPr lang="en-US" b="1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roviders</a:t>
            </a:r>
            <a:endParaRPr lang="en-US" b="1" dirty="0">
              <a:latin typeface="Tahoma" pitchFamily="34" charset="0"/>
              <a:ea typeface="Arial Unicode MS" pitchFamily="34" charset="-128"/>
              <a:cs typeface="Arial Unicode MS" pitchFamily="34" charset="-128"/>
            </a:endParaRPr>
          </a:p>
          <a:p>
            <a:pPr marL="458788" lvl="3" indent="-228600">
              <a:spcBef>
                <a:spcPts val="300"/>
              </a:spcBef>
              <a:buClr>
                <a:schemeClr val="tx1"/>
              </a:buClr>
              <a:buSzPct val="100000"/>
              <a:buFont typeface="Arial" pitchFamily="34" charset="0"/>
              <a:buChar char="•"/>
              <a:defRPr/>
            </a:pPr>
            <a:r>
              <a:rPr lang="en-US" sz="1800" dirty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Inter-application data sharing</a:t>
            </a:r>
          </a:p>
          <a:p>
            <a:pPr marL="230188" lvl="3" indent="-228600">
              <a:spcBef>
                <a:spcPts val="300"/>
              </a:spcBef>
              <a:buClr>
                <a:schemeClr val="tx1"/>
              </a:buClr>
              <a:buSzPct val="100000"/>
              <a:buFont typeface="Arial" pitchFamily="34" charset="0"/>
              <a:buChar char="•"/>
              <a:defRPr/>
            </a:pPr>
            <a:r>
              <a:rPr lang="en-US" b="1" dirty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Activity M</a:t>
            </a:r>
            <a:r>
              <a:rPr lang="en-US" b="1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anager </a:t>
            </a:r>
            <a:endParaRPr lang="en-US" b="1" dirty="0">
              <a:latin typeface="Tahoma" pitchFamily="34" charset="0"/>
              <a:ea typeface="Arial Unicode MS" pitchFamily="34" charset="-128"/>
              <a:cs typeface="Arial Unicode MS" pitchFamily="34" charset="-128"/>
            </a:endParaRPr>
          </a:p>
          <a:p>
            <a:pPr marL="457200" lvl="3" indent="-228600">
              <a:spcBef>
                <a:spcPts val="300"/>
              </a:spcBef>
              <a:buClr>
                <a:schemeClr val="tx1"/>
              </a:buClr>
              <a:buSzPct val="100000"/>
              <a:buFont typeface="Arial" pitchFamily="34" charset="0"/>
              <a:buChar char="•"/>
              <a:defRPr/>
            </a:pPr>
            <a:r>
              <a:rPr lang="en-US" sz="1800" dirty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Application lifecycle &amp; common navigation stack</a:t>
            </a:r>
          </a:p>
          <a:p>
            <a:pPr marL="458788" lvl="3" indent="-228600">
              <a:spcBef>
                <a:spcPts val="300"/>
              </a:spcBef>
              <a:buClr>
                <a:schemeClr val="tx1"/>
              </a:buClr>
              <a:buSzPct val="100000"/>
              <a:buFont typeface="Arial" pitchFamily="34" charset="0"/>
              <a:buChar char="•"/>
              <a:defRPr/>
            </a:pPr>
            <a:endParaRPr lang="en-US" sz="1800" kern="1200" dirty="0">
              <a:latin typeface="Tahoma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155448"/>
            <a:ext cx="8229600" cy="1252728"/>
          </a:xfrm>
        </p:spPr>
        <p:txBody>
          <a:bodyPr>
            <a:normAutofit/>
          </a:bodyPr>
          <a:lstStyle/>
          <a:p>
            <a:pPr algn="ctr"/>
            <a:r>
              <a:rPr lang="en-US" sz="3200" dirty="0" smtClean="0"/>
              <a:t>Application Frameworks</a:t>
            </a:r>
            <a:endParaRPr lang="en-US" sz="3200" dirty="0"/>
          </a:p>
        </p:txBody>
      </p:sp>
      <p:sp>
        <p:nvSpPr>
          <p:cNvPr id="6" name="Content Placeholder 4"/>
          <p:cNvSpPr txBox="1">
            <a:spLocks/>
          </p:cNvSpPr>
          <p:nvPr/>
        </p:nvSpPr>
        <p:spPr>
          <a:xfrm>
            <a:off x="4857750" y="1670417"/>
            <a:ext cx="3952875" cy="3465676"/>
          </a:xfrm>
          <a:prstGeom prst="rect">
            <a:avLst/>
          </a:prstGeom>
        </p:spPr>
        <p:txBody>
          <a:bodyPr vert="horz" lIns="54864" tIns="91440" rtlCol="0">
            <a:noAutofit/>
          </a:bodyPr>
          <a:lstStyle>
            <a:lvl1pPr marL="438912" indent="-320040" algn="l" rtl="0" eaLnBrk="1" latinLnBrk="0" hangingPunct="1">
              <a:spcBef>
                <a:spcPts val="0"/>
              </a:spcBef>
              <a:buClr>
                <a:schemeClr val="accent1"/>
              </a:buClr>
              <a:buSzPct val="80000"/>
              <a:buFont typeface="Wingdings 2"/>
              <a:buChar char="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1520" indent="-274320" algn="l" rtl="0" eaLnBrk="1" latinLnBrk="0" hangingPunct="1">
              <a:spcBef>
                <a:spcPct val="20000"/>
              </a:spcBef>
              <a:buClr>
                <a:schemeClr val="accent2"/>
              </a:buClr>
              <a:buSzPct val="90000"/>
              <a:buFont typeface="Wingdings"/>
              <a:buChar char="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6696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▪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6152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/>
              <a:buChar char="▪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26464" indent="-182880" algn="l" rtl="0" eaLnBrk="1" latinLnBrk="0" hangingPunct="1">
              <a:spcBef>
                <a:spcPct val="20000"/>
              </a:spcBef>
              <a:buClr>
                <a:schemeClr val="accent5"/>
              </a:buClr>
              <a:buFont typeface="Wingdings 3"/>
              <a:buChar char=""/>
              <a:defRPr kumimoji="0" lang="en-US" sz="2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27632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100000"/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 2" pitchFamily="18" charset="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31136" indent="-18288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 2" pitchFamily="18" charset="2"/>
              <a:buChar char="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30188" lvl="3" indent="-228600" eaLnBrk="0" hangingPunct="0">
              <a:spcBef>
                <a:spcPts val="600"/>
              </a:spcBef>
              <a:buClr>
                <a:schemeClr val="tx1"/>
              </a:buClr>
              <a:buSzPct val="100000"/>
              <a:buFont typeface="Arial" pitchFamily="34" charset="0"/>
              <a:buChar char="•"/>
              <a:defRPr/>
            </a:pPr>
            <a:endParaRPr lang="en-US" dirty="0">
              <a:latin typeface="Tahoma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562" y="1127586"/>
            <a:ext cx="8561829" cy="11910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Content Placeholder 4"/>
          <p:cNvSpPr txBox="1">
            <a:spLocks/>
          </p:cNvSpPr>
          <p:nvPr/>
        </p:nvSpPr>
        <p:spPr bwMode="auto">
          <a:xfrm>
            <a:off x="4306186" y="2773934"/>
            <a:ext cx="4859947" cy="38805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169863" indent="-169863" eaLnBrk="0" hangingPunct="0">
              <a:buChar char="•"/>
              <a:defRPr sz="2400">
                <a:latin typeface="+mn-lt"/>
                <a:ea typeface="+mn-ea"/>
                <a:cs typeface="+mn-cs"/>
              </a:defRPr>
            </a:lvl1pPr>
            <a:lvl2pPr indent="-287338" eaLnBrk="0" hangingPunct="0">
              <a:buChar char="–"/>
              <a:defRPr sz="2200">
                <a:latin typeface="+mn-lt"/>
                <a:ea typeface="+mn-ea"/>
                <a:cs typeface="+mn-cs"/>
              </a:defRPr>
            </a:lvl2pPr>
            <a:lvl3pPr marL="341313" indent="-171450" eaLnBrk="0" hangingPunct="0">
              <a:buChar char="•"/>
              <a:defRPr sz="2000">
                <a:latin typeface="+mn-lt"/>
                <a:ea typeface="+mn-ea"/>
                <a:cs typeface="+mn-cs"/>
              </a:defRPr>
            </a:lvl3pPr>
            <a:lvl4pPr marL="230188" lvl="3" indent="-228600" eaLnBrk="0" hangingPunct="0">
              <a:spcBef>
                <a:spcPts val="600"/>
              </a:spcBef>
              <a:buClr>
                <a:schemeClr val="tx1"/>
              </a:buClr>
              <a:buSzPct val="100000"/>
              <a:buFont typeface="Arial" pitchFamily="34" charset="0"/>
              <a:buChar char="•"/>
              <a:defRPr sz="2000"/>
            </a:lvl4pPr>
            <a:lvl5pPr marL="860425" indent="-233363" eaLnBrk="0" hangingPunct="0">
              <a:buChar char="»"/>
              <a:defRPr sz="2000">
                <a:latin typeface="+mn-lt"/>
                <a:ea typeface="+mn-ea"/>
                <a:cs typeface="+mn-cs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  <a:ea typeface="+mn-ea"/>
                <a:cs typeface="+mn-cs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  <a:ea typeface="+mn-ea"/>
                <a:cs typeface="+mn-cs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  <a:ea typeface="+mn-ea"/>
                <a:cs typeface="+mn-cs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  <a:ea typeface="+mn-ea"/>
                <a:cs typeface="+mn-cs"/>
              </a:defRPr>
            </a:lvl9pPr>
          </a:lstStyle>
          <a:p>
            <a:pPr lvl="3">
              <a:lnSpc>
                <a:spcPct val="100000"/>
              </a:lnSpc>
              <a:spcBef>
                <a:spcPts val="300"/>
              </a:spcBef>
              <a:buClr>
                <a:srgbClr val="C00000"/>
              </a:buClr>
              <a:defRPr/>
            </a:pPr>
            <a:r>
              <a:rPr lang="en-US" b="1" dirty="0">
                <a:solidFill>
                  <a:srgbClr val="C00000"/>
                </a:solidFill>
              </a:rPr>
              <a:t>Package </a:t>
            </a:r>
            <a:r>
              <a:rPr lang="en-US" b="1" dirty="0" smtClean="0">
                <a:solidFill>
                  <a:srgbClr val="C00000"/>
                </a:solidFill>
              </a:rPr>
              <a:t>Manager</a:t>
            </a:r>
            <a:endParaRPr lang="en-US" b="1" dirty="0">
              <a:solidFill>
                <a:srgbClr val="C00000"/>
              </a:solidFill>
            </a:endParaRPr>
          </a:p>
          <a:p>
            <a:pPr marL="458788" lvl="3">
              <a:lnSpc>
                <a:spcPct val="100000"/>
              </a:lnSpc>
              <a:spcBef>
                <a:spcPts val="300"/>
              </a:spcBef>
              <a:defRPr/>
            </a:pPr>
            <a:r>
              <a:rPr lang="en-US" sz="1800" dirty="0"/>
              <a:t>Manages application packages</a:t>
            </a:r>
          </a:p>
          <a:p>
            <a:pPr lvl="3">
              <a:lnSpc>
                <a:spcPct val="100000"/>
              </a:lnSpc>
              <a:spcBef>
                <a:spcPts val="300"/>
              </a:spcBef>
              <a:buClr>
                <a:srgbClr val="C00000"/>
              </a:buClr>
              <a:defRPr/>
            </a:pPr>
            <a:r>
              <a:rPr lang="en-US" b="1" dirty="0">
                <a:solidFill>
                  <a:srgbClr val="C00000"/>
                </a:solidFill>
              </a:rPr>
              <a:t>Telephony Manager</a:t>
            </a:r>
          </a:p>
          <a:p>
            <a:pPr marL="458788" lvl="3">
              <a:lnSpc>
                <a:spcPct val="100000"/>
              </a:lnSpc>
              <a:spcBef>
                <a:spcPts val="300"/>
              </a:spcBef>
              <a:defRPr/>
            </a:pPr>
            <a:r>
              <a:rPr lang="en-US" sz="1800" dirty="0"/>
              <a:t>State of telephony services</a:t>
            </a:r>
          </a:p>
          <a:p>
            <a:pPr lvl="3">
              <a:lnSpc>
                <a:spcPct val="100000"/>
              </a:lnSpc>
              <a:spcBef>
                <a:spcPts val="300"/>
              </a:spcBef>
              <a:defRPr/>
            </a:pPr>
            <a:r>
              <a:rPr lang="en-US" b="1" dirty="0"/>
              <a:t>Resource M</a:t>
            </a:r>
            <a:r>
              <a:rPr lang="en-US" b="1" dirty="0" smtClean="0"/>
              <a:t>anager</a:t>
            </a:r>
            <a:endParaRPr lang="en-US" b="1" dirty="0"/>
          </a:p>
          <a:p>
            <a:pPr marL="457200" lvl="3">
              <a:lnSpc>
                <a:spcPct val="100000"/>
              </a:lnSpc>
              <a:spcBef>
                <a:spcPts val="300"/>
              </a:spcBef>
              <a:defRPr/>
            </a:pPr>
            <a:r>
              <a:rPr lang="en-US" sz="1800" dirty="0"/>
              <a:t>Manages non-code resources: strings, graphics, &amp; layout files</a:t>
            </a:r>
          </a:p>
          <a:p>
            <a:pPr lvl="3">
              <a:lnSpc>
                <a:spcPct val="100000"/>
              </a:lnSpc>
              <a:spcBef>
                <a:spcPts val="300"/>
              </a:spcBef>
              <a:buClr>
                <a:srgbClr val="C00000"/>
              </a:buClr>
              <a:defRPr/>
            </a:pPr>
            <a:r>
              <a:rPr lang="en-US" b="1" dirty="0">
                <a:solidFill>
                  <a:srgbClr val="C00000"/>
                </a:solidFill>
              </a:rPr>
              <a:t>Location Manager</a:t>
            </a:r>
          </a:p>
          <a:p>
            <a:pPr marL="458788" lvl="3">
              <a:lnSpc>
                <a:spcPct val="100000"/>
              </a:lnSpc>
              <a:spcBef>
                <a:spcPts val="300"/>
              </a:spcBef>
              <a:defRPr/>
            </a:pPr>
            <a:r>
              <a:rPr lang="en-US" sz="1800" dirty="0"/>
              <a:t>Access to system location services</a:t>
            </a:r>
          </a:p>
          <a:p>
            <a:pPr lvl="3">
              <a:lnSpc>
                <a:spcPct val="100000"/>
              </a:lnSpc>
              <a:spcBef>
                <a:spcPts val="300"/>
              </a:spcBef>
              <a:defRPr/>
            </a:pPr>
            <a:r>
              <a:rPr lang="en-US" b="1" dirty="0"/>
              <a:t>Notification M</a:t>
            </a:r>
            <a:r>
              <a:rPr lang="en-US" b="1" dirty="0" smtClean="0"/>
              <a:t>anager </a:t>
            </a:r>
            <a:endParaRPr lang="en-US" b="1" dirty="0"/>
          </a:p>
          <a:p>
            <a:pPr marL="458788" lvl="3">
              <a:lnSpc>
                <a:spcPct val="100000"/>
              </a:lnSpc>
              <a:spcBef>
                <a:spcPts val="300"/>
              </a:spcBef>
              <a:defRPr/>
            </a:pPr>
            <a:r>
              <a:rPr lang="en-US" sz="1800" dirty="0"/>
              <a:t>Notify users when events occur</a:t>
            </a:r>
          </a:p>
          <a:p>
            <a:pPr lvl="1">
              <a:lnSpc>
                <a:spcPct val="100000"/>
              </a:lnSpc>
              <a:spcBef>
                <a:spcPts val="300"/>
              </a:spcBef>
            </a:pPr>
            <a:endParaRPr lang="en-US" sz="2000" dirty="0"/>
          </a:p>
        </p:txBody>
      </p:sp>
      <p:sp>
        <p:nvSpPr>
          <p:cNvPr id="9" name="Rectangle 8"/>
          <p:cNvSpPr/>
          <p:nvPr/>
        </p:nvSpPr>
        <p:spPr>
          <a:xfrm rot="16200000">
            <a:off x="-356022" y="1552304"/>
            <a:ext cx="1097219" cy="341632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Java/JNI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2413976"/>
            <a:ext cx="88301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30188" lvl="3" indent="-228600" eaLnBrk="0" hangingPunct="0">
              <a:spcBef>
                <a:spcPts val="1200"/>
              </a:spcBef>
              <a:buClr>
                <a:schemeClr val="tx1"/>
              </a:buClr>
              <a:buSzPct val="100000"/>
              <a:buFont typeface="Arial" pitchFamily="34" charset="0"/>
              <a:buChar char="•"/>
              <a:defRPr/>
            </a:pPr>
            <a:r>
              <a:rPr lang="en-US" sz="2000" dirty="0" smtClean="0"/>
              <a:t>Provide services </a:t>
            </a:r>
            <a:r>
              <a:rPr lang="en-US" sz="2000" dirty="0"/>
              <a:t>that are essential to the Android </a:t>
            </a:r>
            <a:r>
              <a:rPr lang="en-US" sz="2000" dirty="0" smtClean="0"/>
              <a:t>platform</a:t>
            </a:r>
            <a:endParaRPr lang="en-US" sz="2000" dirty="0"/>
          </a:p>
        </p:txBody>
      </p:sp>
      <p:sp>
        <p:nvSpPr>
          <p:cNvPr id="12" name="Rectangle 11"/>
          <p:cNvSpPr/>
          <p:nvPr/>
        </p:nvSpPr>
        <p:spPr>
          <a:xfrm>
            <a:off x="-6514" y="6417955"/>
            <a:ext cx="9168443" cy="369332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algn="ctr"/>
            <a:r>
              <a:rPr lang="en-US" sz="2000" dirty="0" smtClean="0">
                <a:hlinkClick r:id="rId4"/>
              </a:rPr>
              <a:t>sites.google.com/site/</a:t>
            </a:r>
            <a:r>
              <a:rPr lang="en-US" sz="2000" dirty="0" err="1" smtClean="0">
                <a:hlinkClick r:id="rId4"/>
              </a:rPr>
              <a:t>io</a:t>
            </a:r>
            <a:r>
              <a:rPr lang="en-US" sz="2000" dirty="0" smtClean="0">
                <a:hlinkClick r:id="rId4"/>
              </a:rPr>
              <a:t>/inside-the-android-application-framework</a:t>
            </a:r>
            <a:r>
              <a:rPr lang="en-US" sz="2000" dirty="0" smtClean="0"/>
              <a:t> has more info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542836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488135"/>
            <a:ext cx="8839200" cy="381000"/>
          </a:xfrm>
        </p:spPr>
        <p:txBody>
          <a:bodyPr/>
          <a:lstStyle/>
          <a:p>
            <a:pPr eaLnBrk="1" hangingPunct="1"/>
            <a:r>
              <a:rPr lang="en-US" sz="3200" dirty="0" smtClean="0"/>
              <a:t>Topics Covered in this Part of the Module</a:t>
            </a:r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5655" y="1041307"/>
            <a:ext cx="4234651" cy="64633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228600" lvl="1" indent="-228600" eaLnBrk="0" hangingPunct="0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/>
            </a:pPr>
            <a:r>
              <a:rPr lang="en-US" sz="2000" dirty="0"/>
              <a:t>Present an overview of </a:t>
            </a:r>
            <a:r>
              <a:rPr lang="en-US" sz="2000" dirty="0" smtClean="0"/>
              <a:t>the Android software architecture</a:t>
            </a:r>
            <a:endParaRPr lang="en-US" sz="2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7684" y="2477270"/>
            <a:ext cx="5906741" cy="3854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48483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auto">
          <a:xfrm>
            <a:off x="12700" y="6388211"/>
            <a:ext cx="9144000" cy="553453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200" dirty="0" smtClean="0"/>
              <a:t>Applications</a:t>
            </a:r>
            <a:endParaRPr lang="en-US" sz="24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70114" y="2591621"/>
            <a:ext cx="4724400" cy="3678550"/>
          </a:xfrm>
        </p:spPr>
        <p:txBody>
          <a:bodyPr>
            <a:noAutofit/>
          </a:bodyPr>
          <a:lstStyle/>
          <a:p>
            <a:pPr marL="230188" lvl="3" indent="-228600">
              <a:spcBef>
                <a:spcPts val="600"/>
              </a:spcBef>
              <a:buClr>
                <a:schemeClr val="tx1"/>
              </a:buClr>
              <a:buSzPct val="100000"/>
              <a:buFont typeface="Arial" pitchFamily="34" charset="0"/>
              <a:buChar char="•"/>
              <a:defRPr/>
            </a:pPr>
            <a:r>
              <a:rPr lang="en-US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Some standard </a:t>
            </a:r>
            <a:r>
              <a:rPr lang="en-US" kern="1200" dirty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apps include:</a:t>
            </a:r>
          </a:p>
          <a:p>
            <a:pPr marL="458788" lvl="3" indent="-228600">
              <a:spcBef>
                <a:spcPts val="600"/>
              </a:spcBef>
              <a:buClr>
                <a:schemeClr val="tx1"/>
              </a:buClr>
              <a:buSzPct val="100000"/>
              <a:buFont typeface="Arial" pitchFamily="34" charset="0"/>
              <a:buChar char="•"/>
              <a:defRPr/>
            </a:pPr>
            <a:r>
              <a:rPr lang="en-US" b="1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Home</a:t>
            </a:r>
          </a:p>
          <a:p>
            <a:pPr marL="687388" lvl="3" indent="-228600">
              <a:spcBef>
                <a:spcPts val="600"/>
              </a:spcBef>
              <a:buClr>
                <a:schemeClr val="tx1"/>
              </a:buClr>
              <a:buSzPct val="100000"/>
              <a:buFont typeface="Arial" pitchFamily="34" charset="0"/>
              <a:buChar char="•"/>
              <a:defRPr/>
            </a:pPr>
            <a:r>
              <a:rPr lang="en-US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main </a:t>
            </a:r>
            <a:r>
              <a:rPr lang="en-US" kern="1200" dirty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screen</a:t>
            </a:r>
          </a:p>
          <a:p>
            <a:pPr marL="458788" lvl="3" indent="-228600">
              <a:spcBef>
                <a:spcPts val="600"/>
              </a:spcBef>
              <a:buClr>
                <a:schemeClr val="tx1"/>
              </a:buClr>
              <a:buSzPct val="100000"/>
              <a:buFont typeface="Arial" pitchFamily="34" charset="0"/>
              <a:buChar char="•"/>
              <a:defRPr/>
            </a:pPr>
            <a:r>
              <a:rPr lang="en-US" b="1" kern="1200" dirty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Contacts </a:t>
            </a:r>
          </a:p>
          <a:p>
            <a:pPr marL="687388" lvl="3" indent="-228600">
              <a:spcBef>
                <a:spcPts val="600"/>
              </a:spcBef>
              <a:buClr>
                <a:schemeClr val="tx1"/>
              </a:buClr>
              <a:buSzPct val="100000"/>
              <a:buFont typeface="Arial" pitchFamily="34" charset="0"/>
              <a:buChar char="•"/>
              <a:defRPr/>
            </a:pPr>
            <a:r>
              <a:rPr lang="en-US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contacts database</a:t>
            </a:r>
          </a:p>
          <a:p>
            <a:pPr marL="458788" lvl="3" indent="-228600">
              <a:spcBef>
                <a:spcPts val="600"/>
              </a:spcBef>
              <a:buClr>
                <a:schemeClr val="tx1"/>
              </a:buClr>
              <a:buSzPct val="100000"/>
              <a:buFont typeface="Arial" pitchFamily="34" charset="0"/>
              <a:buChar char="•"/>
              <a:defRPr/>
            </a:pPr>
            <a:r>
              <a:rPr lang="en-US" b="1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Calendar</a:t>
            </a:r>
          </a:p>
          <a:p>
            <a:pPr marL="687388" lvl="3" indent="-228600">
              <a:spcBef>
                <a:spcPts val="600"/>
              </a:spcBef>
              <a:buClr>
                <a:schemeClr val="tx1"/>
              </a:buClr>
              <a:buSzPct val="100000"/>
              <a:buFont typeface="Arial" pitchFamily="34" charset="0"/>
              <a:buChar char="•"/>
              <a:defRPr/>
            </a:pPr>
            <a:r>
              <a:rPr lang="en-US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track schedules</a:t>
            </a:r>
          </a:p>
          <a:p>
            <a:pPr marL="458788" lvl="3" indent="-228600">
              <a:spcBef>
                <a:spcPts val="600"/>
              </a:spcBef>
              <a:buClr>
                <a:schemeClr val="tx1"/>
              </a:buClr>
              <a:buSzPct val="100000"/>
              <a:buFont typeface="Arial" pitchFamily="34" charset="0"/>
              <a:buChar char="•"/>
              <a:defRPr/>
            </a:pPr>
            <a:r>
              <a:rPr lang="en-US" b="1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Camera </a:t>
            </a:r>
          </a:p>
          <a:p>
            <a:pPr marL="687388" lvl="3" indent="-228600">
              <a:spcBef>
                <a:spcPts val="600"/>
              </a:spcBef>
              <a:buClr>
                <a:schemeClr val="tx1"/>
              </a:buClr>
              <a:buSzPct val="100000"/>
              <a:buFont typeface="Arial" pitchFamily="34" charset="0"/>
              <a:buChar char="•"/>
              <a:defRPr/>
            </a:pPr>
            <a:r>
              <a:rPr lang="en-US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take photos &amp; videos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114" y="1143694"/>
            <a:ext cx="8579310" cy="117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 rot="16200000">
            <a:off x="-338426" y="1577459"/>
            <a:ext cx="1097219" cy="341632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Java/JNI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811484" y="2493753"/>
            <a:ext cx="3526971" cy="37764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8788" lvl="3" indent="-22860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SzPct val="100000"/>
              <a:buFont typeface="Arial" pitchFamily="34" charset="0"/>
              <a:buChar char="•"/>
              <a:defRPr/>
            </a:pPr>
            <a:r>
              <a:rPr lang="en-US" b="1" dirty="0" smtClean="0"/>
              <a:t>Phone</a:t>
            </a:r>
          </a:p>
          <a:p>
            <a:pPr marL="687388" lvl="3" indent="-22860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SzPct val="100000"/>
              <a:buFont typeface="Arial" pitchFamily="34" charset="0"/>
              <a:buChar char="•"/>
              <a:defRPr/>
            </a:pPr>
            <a:r>
              <a:rPr lang="en-US" dirty="0" smtClean="0"/>
              <a:t>dial </a:t>
            </a:r>
            <a:r>
              <a:rPr lang="en-US" dirty="0"/>
              <a:t>phone numbers</a:t>
            </a:r>
          </a:p>
          <a:p>
            <a:pPr marL="458788" lvl="3" indent="-22860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SzPct val="100000"/>
              <a:buFont typeface="Arial" pitchFamily="34" charset="0"/>
              <a:buChar char="•"/>
              <a:defRPr/>
            </a:pPr>
            <a:r>
              <a:rPr lang="en-US" b="1" dirty="0" smtClean="0"/>
              <a:t>Browser</a:t>
            </a:r>
          </a:p>
          <a:p>
            <a:pPr marL="687388" lvl="3" indent="-22860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SzPct val="100000"/>
              <a:buFont typeface="Arial" pitchFamily="34" charset="0"/>
              <a:buChar char="•"/>
              <a:defRPr/>
            </a:pPr>
            <a:r>
              <a:rPr lang="en-US" dirty="0" smtClean="0"/>
              <a:t>view </a:t>
            </a:r>
            <a:r>
              <a:rPr lang="en-US" dirty="0"/>
              <a:t>web pages</a:t>
            </a:r>
          </a:p>
          <a:p>
            <a:pPr marL="458788" lvl="3" indent="-22860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SzPct val="100000"/>
              <a:buFont typeface="Arial" pitchFamily="34" charset="0"/>
              <a:buChar char="•"/>
              <a:defRPr/>
            </a:pPr>
            <a:r>
              <a:rPr lang="en-US" b="1" dirty="0"/>
              <a:t>Email </a:t>
            </a:r>
            <a:r>
              <a:rPr lang="en-US" b="1" dirty="0" smtClean="0"/>
              <a:t>reader </a:t>
            </a:r>
          </a:p>
          <a:p>
            <a:pPr marL="687388" lvl="3" indent="-22860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SzPct val="100000"/>
              <a:buFont typeface="Arial" pitchFamily="34" charset="0"/>
              <a:buChar char="•"/>
              <a:defRPr/>
            </a:pPr>
            <a:r>
              <a:rPr lang="en-US" dirty="0" smtClean="0"/>
              <a:t>Gmail </a:t>
            </a:r>
            <a:r>
              <a:rPr lang="en-US" dirty="0"/>
              <a:t>&amp; others</a:t>
            </a:r>
          </a:p>
          <a:p>
            <a:pPr marL="458788" lvl="3" indent="-22860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SzPct val="100000"/>
              <a:buFont typeface="Arial" pitchFamily="34" charset="0"/>
              <a:buChar char="•"/>
              <a:defRPr/>
            </a:pPr>
            <a:r>
              <a:rPr lang="en-US" b="1" dirty="0"/>
              <a:t>Media </a:t>
            </a:r>
            <a:r>
              <a:rPr lang="en-US" b="1" dirty="0" smtClean="0"/>
              <a:t>player</a:t>
            </a:r>
          </a:p>
          <a:p>
            <a:pPr marL="685800" lvl="3" indent="-22860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SzPct val="100000"/>
              <a:buFont typeface="Arial" pitchFamily="34" charset="0"/>
              <a:buChar char="•"/>
              <a:defRPr/>
            </a:pPr>
            <a:r>
              <a:rPr lang="en-US" dirty="0" smtClean="0"/>
              <a:t>Play </a:t>
            </a:r>
            <a:r>
              <a:rPr lang="en-US" dirty="0"/>
              <a:t>songs &amp; watch </a:t>
            </a:r>
            <a:r>
              <a:rPr lang="en-US" dirty="0" smtClean="0"/>
              <a:t>movies</a:t>
            </a:r>
          </a:p>
          <a:p>
            <a:pPr marL="458788" lvl="3" indent="-228600">
              <a:spcBef>
                <a:spcPts val="600"/>
              </a:spcBef>
              <a:buClr>
                <a:schemeClr val="tx1"/>
              </a:buClr>
              <a:buSzPct val="100000"/>
              <a:buFont typeface="Arial" pitchFamily="34" charset="0"/>
              <a:buChar char="•"/>
              <a:defRPr/>
            </a:pPr>
            <a:r>
              <a:rPr lang="en-US" b="1" dirty="0"/>
              <a:t>SMS/MMS </a:t>
            </a:r>
          </a:p>
          <a:p>
            <a:pPr marL="687388" lvl="3" indent="-228600">
              <a:spcBef>
                <a:spcPts val="600"/>
              </a:spcBef>
              <a:buClr>
                <a:schemeClr val="tx1"/>
              </a:buClr>
              <a:buSzPct val="100000"/>
              <a:buFont typeface="Arial" pitchFamily="34" charset="0"/>
              <a:buChar char="•"/>
              <a:defRPr/>
            </a:pPr>
            <a:r>
              <a:rPr lang="en-US" dirty="0"/>
              <a:t>Instant </a:t>
            </a:r>
            <a:r>
              <a:rPr lang="en-US" dirty="0" smtClean="0"/>
              <a:t>messaging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0633" y="6432546"/>
            <a:ext cx="9030205" cy="369332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All </a:t>
            </a:r>
            <a:r>
              <a:rPr lang="en-US" sz="2000" dirty="0" smtClean="0"/>
              <a:t>apps written </a:t>
            </a:r>
            <a:r>
              <a:rPr lang="en-US" sz="2000" dirty="0"/>
              <a:t>using </a:t>
            </a:r>
            <a:r>
              <a:rPr lang="en-US" sz="2000" dirty="0" smtClean="0"/>
              <a:t>Java (Android frameworks use many JNI calls to C/C++)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4575391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50" y="136398"/>
            <a:ext cx="9067799" cy="1252728"/>
          </a:xfrm>
        </p:spPr>
        <p:txBody>
          <a:bodyPr>
            <a:noAutofit/>
          </a:bodyPr>
          <a:lstStyle/>
          <a:p>
            <a:pPr algn="ctr"/>
            <a:r>
              <a:rPr lang="en-US" sz="3200" dirty="0" smtClean="0"/>
              <a:t>Key Types of Android Components</a:t>
            </a:r>
            <a:endParaRPr lang="en-US" sz="3200" dirty="0"/>
          </a:p>
        </p:txBody>
      </p:sp>
      <p:sp>
        <p:nvSpPr>
          <p:cNvPr id="20" name="Rounded Rectangle 19"/>
          <p:cNvSpPr/>
          <p:nvPr/>
        </p:nvSpPr>
        <p:spPr bwMode="auto">
          <a:xfrm>
            <a:off x="7044335" y="1093183"/>
            <a:ext cx="2070790" cy="845974"/>
          </a:xfrm>
          <a:prstGeom prst="roundRect">
            <a:avLst/>
          </a:prstGeom>
          <a:solidFill>
            <a:srgbClr val="E1FF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7141029" y="1179155"/>
            <a:ext cx="2041471" cy="6740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/>
            <a:r>
              <a:rPr lang="en-US" altLang="en-US" sz="1400" dirty="0"/>
              <a:t>1</a:t>
            </a:r>
            <a:r>
              <a:rPr lang="en-US" altLang="en-US" sz="1400" dirty="0" smtClean="0"/>
              <a:t>: Activity calls </a:t>
            </a:r>
            <a:br>
              <a:rPr lang="en-US" altLang="en-US" sz="1400" dirty="0" smtClean="0"/>
            </a:br>
            <a:r>
              <a:rPr lang="en-US" altLang="en-US" sz="1400" dirty="0" err="1" smtClean="0"/>
              <a:t>downloadImage</a:t>
            </a:r>
            <a:r>
              <a:rPr lang="en-US" altLang="en-US" sz="1400" dirty="0" smtClean="0"/>
              <a:t>() </a:t>
            </a:r>
            <a:br>
              <a:rPr lang="en-US" altLang="en-US" sz="1400" dirty="0" smtClean="0"/>
            </a:br>
            <a:r>
              <a:rPr lang="en-US" altLang="en-US" sz="1400" dirty="0" smtClean="0"/>
              <a:t>with image URL</a:t>
            </a:r>
            <a:endParaRPr lang="en-US" sz="1400" dirty="0"/>
          </a:p>
        </p:txBody>
      </p:sp>
      <p:sp>
        <p:nvSpPr>
          <p:cNvPr id="26" name="Content Placeholder 4"/>
          <p:cNvSpPr>
            <a:spLocks noGrp="1"/>
          </p:cNvSpPr>
          <p:nvPr>
            <p:ph idx="1"/>
          </p:nvPr>
        </p:nvSpPr>
        <p:spPr>
          <a:xfrm>
            <a:off x="1" y="1109152"/>
            <a:ext cx="3909580" cy="4877340"/>
          </a:xfrm>
        </p:spPr>
        <p:txBody>
          <a:bodyPr>
            <a:noAutofit/>
          </a:bodyPr>
          <a:lstStyle/>
          <a:p>
            <a:pPr marL="230188" lvl="3" indent="-228600">
              <a:spcBef>
                <a:spcPts val="600"/>
              </a:spcBef>
              <a:buClr>
                <a:schemeClr val="tx1"/>
              </a:buClr>
              <a:buSzPct val="100000"/>
              <a:buFont typeface="Arial" pitchFamily="34" charset="0"/>
              <a:buChar char="•"/>
              <a:defRPr/>
            </a:pPr>
            <a:r>
              <a:rPr lang="en-US" b="1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Activity </a:t>
            </a:r>
            <a:endParaRPr lang="en-US" b="1" kern="1200" dirty="0">
              <a:latin typeface="Tahoma" pitchFamily="34" charset="0"/>
              <a:ea typeface="Arial Unicode MS" pitchFamily="34" charset="-128"/>
              <a:cs typeface="Arial Unicode MS" pitchFamily="34" charset="-128"/>
            </a:endParaRPr>
          </a:p>
          <a:p>
            <a:pPr marL="458788" lvl="3" indent="-228600">
              <a:spcBef>
                <a:spcPts val="600"/>
              </a:spcBef>
              <a:buClr>
                <a:schemeClr val="tx1"/>
              </a:buClr>
              <a:buSzPct val="100000"/>
              <a:buFont typeface="Arial" pitchFamily="34" charset="0"/>
              <a:buChar char="•"/>
              <a:defRPr/>
            </a:pPr>
            <a:r>
              <a:rPr lang="en-US" kern="1200" dirty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R</a:t>
            </a:r>
            <a:r>
              <a:rPr lang="en-US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epresents </a:t>
            </a:r>
            <a:r>
              <a:rPr lang="en-US" kern="1200" dirty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a single screen </a:t>
            </a:r>
            <a:br>
              <a:rPr lang="en-US" kern="1200" dirty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en-US" kern="1200" dirty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with a user </a:t>
            </a:r>
            <a:r>
              <a:rPr lang="en-US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interface</a:t>
            </a:r>
          </a:p>
        </p:txBody>
      </p:sp>
      <p:sp>
        <p:nvSpPr>
          <p:cNvPr id="9" name="Rectangle 8"/>
          <p:cNvSpPr/>
          <p:nvPr/>
        </p:nvSpPr>
        <p:spPr>
          <a:xfrm>
            <a:off x="700317" y="6425933"/>
            <a:ext cx="7517635" cy="369332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none">
            <a:spAutoFit/>
          </a:bodyPr>
          <a:lstStyle/>
          <a:p>
            <a:r>
              <a:rPr lang="en-US" sz="2000" dirty="0" smtClean="0"/>
              <a:t>See </a:t>
            </a:r>
            <a:r>
              <a:rPr lang="en-US" sz="2000" dirty="0" smtClean="0">
                <a:hlinkClick r:id="rId3"/>
              </a:rPr>
              <a:t>www.dre.vanderbilt.edu/~schmidt/cs282</a:t>
            </a:r>
            <a:r>
              <a:rPr lang="en-US" sz="2000" dirty="0" smtClean="0"/>
              <a:t> for info on this app</a:t>
            </a:r>
            <a:endParaRPr lang="en-US" sz="2000" dirty="0"/>
          </a:p>
        </p:txBody>
      </p:sp>
      <p:grpSp>
        <p:nvGrpSpPr>
          <p:cNvPr id="10" name="Group 9"/>
          <p:cNvGrpSpPr/>
          <p:nvPr/>
        </p:nvGrpSpPr>
        <p:grpSpPr>
          <a:xfrm>
            <a:off x="7299641" y="1966086"/>
            <a:ext cx="1860020" cy="3603821"/>
            <a:chOff x="3009610" y="1951973"/>
            <a:chExt cx="2003523" cy="3917528"/>
          </a:xfrm>
        </p:grpSpPr>
        <p:pic>
          <p:nvPicPr>
            <p:cNvPr id="11" name="Picture 10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09610" y="1951973"/>
              <a:ext cx="2003523" cy="39175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2" name="Picture 2" descr="http://www.dre.vanderbilt.edu/~schmidt/cs282/lab3/threadeddownload1.jp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62626" y="2349426"/>
              <a:ext cx="1745171" cy="30502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41652642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50" y="136398"/>
            <a:ext cx="9067799" cy="1252728"/>
          </a:xfrm>
        </p:spPr>
        <p:txBody>
          <a:bodyPr>
            <a:noAutofit/>
          </a:bodyPr>
          <a:lstStyle/>
          <a:p>
            <a:pPr algn="ctr"/>
            <a:r>
              <a:rPr lang="en-US" sz="3200" dirty="0" smtClean="0"/>
              <a:t>Key Types of Android Components</a:t>
            </a:r>
            <a:endParaRPr lang="en-US" sz="3200" dirty="0"/>
          </a:p>
        </p:txBody>
      </p:sp>
      <p:sp>
        <p:nvSpPr>
          <p:cNvPr id="20" name="Rounded Rectangle 19"/>
          <p:cNvSpPr/>
          <p:nvPr/>
        </p:nvSpPr>
        <p:spPr bwMode="auto">
          <a:xfrm>
            <a:off x="7044335" y="1093183"/>
            <a:ext cx="2070790" cy="845974"/>
          </a:xfrm>
          <a:prstGeom prst="roundRect">
            <a:avLst/>
          </a:prstGeom>
          <a:solidFill>
            <a:srgbClr val="E1FF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7141029" y="1179155"/>
            <a:ext cx="2041471" cy="6740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/>
            <a:r>
              <a:rPr lang="en-US" altLang="en-US" sz="1400" dirty="0"/>
              <a:t>1</a:t>
            </a:r>
            <a:r>
              <a:rPr lang="en-US" altLang="en-US" sz="1400" dirty="0" smtClean="0"/>
              <a:t>: Activity calls </a:t>
            </a:r>
            <a:br>
              <a:rPr lang="en-US" altLang="en-US" sz="1400" dirty="0" smtClean="0"/>
            </a:br>
            <a:r>
              <a:rPr lang="en-US" altLang="en-US" sz="1400" dirty="0" err="1" smtClean="0"/>
              <a:t>downloadImage</a:t>
            </a:r>
            <a:r>
              <a:rPr lang="en-US" altLang="en-US" sz="1400" dirty="0" smtClean="0"/>
              <a:t>() </a:t>
            </a:r>
            <a:br>
              <a:rPr lang="en-US" altLang="en-US" sz="1400" dirty="0" smtClean="0"/>
            </a:br>
            <a:r>
              <a:rPr lang="en-US" altLang="en-US" sz="1400" dirty="0" smtClean="0"/>
              <a:t>with image URL</a:t>
            </a:r>
            <a:endParaRPr lang="en-US" sz="1400" dirty="0"/>
          </a:p>
        </p:txBody>
      </p:sp>
      <p:sp>
        <p:nvSpPr>
          <p:cNvPr id="26" name="Content Placeholder 4"/>
          <p:cNvSpPr>
            <a:spLocks noGrp="1"/>
          </p:cNvSpPr>
          <p:nvPr>
            <p:ph idx="1"/>
          </p:nvPr>
        </p:nvSpPr>
        <p:spPr>
          <a:xfrm>
            <a:off x="0" y="1109152"/>
            <a:ext cx="6209414" cy="4877340"/>
          </a:xfrm>
        </p:spPr>
        <p:txBody>
          <a:bodyPr>
            <a:noAutofit/>
          </a:bodyPr>
          <a:lstStyle/>
          <a:p>
            <a:pPr marL="230188" lvl="3" indent="-228600">
              <a:spcBef>
                <a:spcPts val="600"/>
              </a:spcBef>
              <a:buClr>
                <a:schemeClr val="tx1"/>
              </a:buClr>
              <a:buSzPct val="100000"/>
              <a:buFont typeface="Arial" pitchFamily="34" charset="0"/>
              <a:buChar char="•"/>
              <a:defRPr/>
            </a:pPr>
            <a:r>
              <a:rPr lang="en-US" b="1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Activity </a:t>
            </a:r>
            <a:endParaRPr lang="en-US" b="1" kern="1200" dirty="0">
              <a:latin typeface="Tahoma" pitchFamily="34" charset="0"/>
              <a:ea typeface="Arial Unicode MS" pitchFamily="34" charset="-128"/>
              <a:cs typeface="Arial Unicode MS" pitchFamily="34" charset="-128"/>
            </a:endParaRPr>
          </a:p>
          <a:p>
            <a:pPr marL="458788" lvl="3" indent="-228600">
              <a:spcBef>
                <a:spcPts val="600"/>
              </a:spcBef>
              <a:buClr>
                <a:schemeClr val="tx1"/>
              </a:buClr>
              <a:buSzPct val="100000"/>
              <a:buFont typeface="Arial" pitchFamily="34" charset="0"/>
              <a:buChar char="•"/>
              <a:defRPr/>
            </a:pPr>
            <a:r>
              <a:rPr lang="en-US" kern="1200" dirty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R</a:t>
            </a:r>
            <a:r>
              <a:rPr lang="en-US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epresents </a:t>
            </a:r>
            <a:r>
              <a:rPr lang="en-US" kern="1200" dirty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a single </a:t>
            </a:r>
            <a:r>
              <a:rPr lang="en-US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screen </a:t>
            </a:r>
            <a:r>
              <a:rPr lang="en-US" kern="1200" dirty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/>
            </a:r>
            <a:br>
              <a:rPr lang="en-US" kern="1200" dirty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en-US" kern="1200" dirty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with a user </a:t>
            </a:r>
            <a:r>
              <a:rPr lang="en-US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interface</a:t>
            </a:r>
          </a:p>
          <a:p>
            <a:pPr marL="693738" lvl="3" indent="-228600">
              <a:spcBef>
                <a:spcPts val="600"/>
              </a:spcBef>
              <a:buClr>
                <a:schemeClr val="tx1"/>
              </a:buClr>
              <a:buSzPct val="100000"/>
              <a:buFont typeface="Arial" pitchFamily="34" charset="0"/>
              <a:buChar char="•"/>
              <a:defRPr/>
            </a:pPr>
            <a:r>
              <a:rPr lang="en-US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Can be started by creating an Intent object &amp; passing it to </a:t>
            </a:r>
            <a:r>
              <a:rPr lang="en-US" kern="1200" dirty="0" err="1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startActivity</a:t>
            </a:r>
            <a:r>
              <a:rPr lang="en-US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()</a:t>
            </a:r>
          </a:p>
          <a:p>
            <a:pPr marL="917575" lvl="3" indent="-228600">
              <a:spcBef>
                <a:spcPts val="600"/>
              </a:spcBef>
              <a:buClr>
                <a:schemeClr val="tx1"/>
              </a:buClr>
              <a:buSzPct val="100000"/>
              <a:buFont typeface="Arial" pitchFamily="34" charset="0"/>
              <a:buChar char="•"/>
              <a:defRPr/>
            </a:pPr>
            <a:r>
              <a:rPr lang="en-US" dirty="0"/>
              <a:t>Parameters can be passed as “extras” </a:t>
            </a:r>
            <a:r>
              <a:rPr lang="en-US" dirty="0" smtClean="0"/>
              <a:t>to </a:t>
            </a:r>
            <a:r>
              <a:rPr lang="en-US" dirty="0"/>
              <a:t>the Intent used to start the </a:t>
            </a:r>
            <a:r>
              <a:rPr lang="en-US" dirty="0" smtClean="0"/>
              <a:t>Service</a:t>
            </a:r>
            <a:endParaRPr lang="en-US" kern="1200" dirty="0" smtClean="0">
              <a:latin typeface="Tahoma" pitchFamily="34" charset="0"/>
              <a:ea typeface="Arial Unicode MS" pitchFamily="34" charset="-128"/>
              <a:cs typeface="Arial Unicode MS" pitchFamily="34" charset="-128"/>
            </a:endParaRPr>
          </a:p>
          <a:p>
            <a:pPr marL="465138" lvl="3" indent="0">
              <a:spcBef>
                <a:spcPts val="600"/>
              </a:spcBef>
              <a:buClr>
                <a:schemeClr val="tx1"/>
              </a:buClr>
              <a:buSzPct val="100000"/>
              <a:buNone/>
              <a:defRPr/>
            </a:pPr>
            <a:endParaRPr lang="en-US" kern="1200" dirty="0">
              <a:latin typeface="Tahoma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7299641" y="1966086"/>
            <a:ext cx="1860020" cy="3603821"/>
            <a:chOff x="3009610" y="1951973"/>
            <a:chExt cx="2003523" cy="3917528"/>
          </a:xfrm>
        </p:grpSpPr>
        <p:pic>
          <p:nvPicPr>
            <p:cNvPr id="11" name="Picture 10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09610" y="1951973"/>
              <a:ext cx="2003523" cy="39175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2" name="Picture 2" descr="http://www.dre.vanderbilt.edu/~schmidt/cs282/lab3/threadeddownload1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62626" y="2349426"/>
              <a:ext cx="1745171" cy="30502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405186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 bwMode="auto">
          <a:xfrm>
            <a:off x="12700" y="6390504"/>
            <a:ext cx="9144000" cy="553453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50" y="136398"/>
            <a:ext cx="9067799" cy="1252728"/>
          </a:xfrm>
        </p:spPr>
        <p:txBody>
          <a:bodyPr>
            <a:noAutofit/>
          </a:bodyPr>
          <a:lstStyle/>
          <a:p>
            <a:pPr algn="ctr"/>
            <a:r>
              <a:rPr lang="en-US" sz="3200" dirty="0" smtClean="0"/>
              <a:t>Key Types of Android Components</a:t>
            </a:r>
            <a:endParaRPr lang="en-US" sz="3200" dirty="0"/>
          </a:p>
        </p:txBody>
      </p:sp>
      <p:sp>
        <p:nvSpPr>
          <p:cNvPr id="20" name="Rounded Rectangle 19"/>
          <p:cNvSpPr/>
          <p:nvPr/>
        </p:nvSpPr>
        <p:spPr bwMode="auto">
          <a:xfrm>
            <a:off x="7044335" y="1093183"/>
            <a:ext cx="2070790" cy="845974"/>
          </a:xfrm>
          <a:prstGeom prst="roundRect">
            <a:avLst/>
          </a:prstGeom>
          <a:solidFill>
            <a:srgbClr val="E1FF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7141029" y="1179155"/>
            <a:ext cx="2041471" cy="6740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/>
            <a:r>
              <a:rPr lang="en-US" altLang="en-US" sz="1400" dirty="0"/>
              <a:t>1</a:t>
            </a:r>
            <a:r>
              <a:rPr lang="en-US" altLang="en-US" sz="1400" dirty="0" smtClean="0"/>
              <a:t>: Activity calls </a:t>
            </a:r>
            <a:br>
              <a:rPr lang="en-US" altLang="en-US" sz="1400" dirty="0" smtClean="0"/>
            </a:br>
            <a:r>
              <a:rPr lang="en-US" altLang="en-US" sz="1400" dirty="0" err="1" smtClean="0"/>
              <a:t>downloadImage</a:t>
            </a:r>
            <a:r>
              <a:rPr lang="en-US" altLang="en-US" sz="1400" dirty="0" smtClean="0"/>
              <a:t>() </a:t>
            </a:r>
            <a:br>
              <a:rPr lang="en-US" altLang="en-US" sz="1400" dirty="0" smtClean="0"/>
            </a:br>
            <a:r>
              <a:rPr lang="en-US" altLang="en-US" sz="1400" dirty="0" smtClean="0"/>
              <a:t>with image URL</a:t>
            </a:r>
            <a:endParaRPr lang="en-US" sz="1400" dirty="0"/>
          </a:p>
        </p:txBody>
      </p:sp>
      <p:sp>
        <p:nvSpPr>
          <p:cNvPr id="26" name="Content Placeholder 4"/>
          <p:cNvSpPr>
            <a:spLocks noGrp="1"/>
          </p:cNvSpPr>
          <p:nvPr>
            <p:ph idx="1"/>
          </p:nvPr>
        </p:nvSpPr>
        <p:spPr>
          <a:xfrm>
            <a:off x="0" y="1109152"/>
            <a:ext cx="6209414" cy="4877340"/>
          </a:xfrm>
        </p:spPr>
        <p:txBody>
          <a:bodyPr>
            <a:noAutofit/>
          </a:bodyPr>
          <a:lstStyle/>
          <a:p>
            <a:pPr marL="230188" lvl="3" indent="-228600">
              <a:spcBef>
                <a:spcPts val="600"/>
              </a:spcBef>
              <a:buClr>
                <a:schemeClr val="tx1"/>
              </a:buClr>
              <a:buSzPct val="100000"/>
              <a:buFont typeface="Arial" pitchFamily="34" charset="0"/>
              <a:buChar char="•"/>
              <a:defRPr/>
            </a:pPr>
            <a:r>
              <a:rPr lang="en-US" b="1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Activity </a:t>
            </a:r>
            <a:endParaRPr lang="en-US" b="1" kern="1200" dirty="0">
              <a:latin typeface="Tahoma" pitchFamily="34" charset="0"/>
              <a:ea typeface="Arial Unicode MS" pitchFamily="34" charset="-128"/>
              <a:cs typeface="Arial Unicode MS" pitchFamily="34" charset="-128"/>
            </a:endParaRPr>
          </a:p>
          <a:p>
            <a:pPr marL="458788" lvl="3" indent="-228600">
              <a:spcBef>
                <a:spcPts val="600"/>
              </a:spcBef>
              <a:buClr>
                <a:schemeClr val="tx1"/>
              </a:buClr>
              <a:buSzPct val="100000"/>
              <a:buFont typeface="Arial" pitchFamily="34" charset="0"/>
              <a:buChar char="•"/>
              <a:defRPr/>
            </a:pPr>
            <a:r>
              <a:rPr lang="en-US" kern="1200" dirty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R</a:t>
            </a:r>
            <a:r>
              <a:rPr lang="en-US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epresents </a:t>
            </a:r>
            <a:r>
              <a:rPr lang="en-US" kern="1200" dirty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a single </a:t>
            </a:r>
            <a:r>
              <a:rPr lang="en-US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screen </a:t>
            </a:r>
            <a:r>
              <a:rPr lang="en-US" kern="1200" dirty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/>
            </a:r>
            <a:br>
              <a:rPr lang="en-US" kern="1200" dirty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en-US" kern="1200" dirty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with a user </a:t>
            </a:r>
            <a:r>
              <a:rPr lang="en-US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interface</a:t>
            </a:r>
          </a:p>
          <a:p>
            <a:pPr marL="693738" lvl="3" indent="-228600">
              <a:spcBef>
                <a:spcPts val="600"/>
              </a:spcBef>
              <a:buClr>
                <a:schemeClr val="bg1">
                  <a:lumMod val="75000"/>
                </a:schemeClr>
              </a:buClr>
              <a:buSzPct val="100000"/>
              <a:buFont typeface="Arial" pitchFamily="34" charset="0"/>
              <a:buChar char="•"/>
              <a:defRPr/>
            </a:pPr>
            <a:r>
              <a:rPr lang="en-US" kern="1200" dirty="0" smtClean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Can be started by creating an Intent object &amp; passing it to </a:t>
            </a:r>
            <a:r>
              <a:rPr lang="en-US" kern="1200" dirty="0" err="1" smtClean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startActivity</a:t>
            </a:r>
            <a:r>
              <a:rPr lang="en-US" kern="1200" dirty="0" smtClean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()</a:t>
            </a:r>
          </a:p>
          <a:p>
            <a:pPr marL="917575" lvl="3" indent="-228600">
              <a:spcBef>
                <a:spcPts val="600"/>
              </a:spcBef>
              <a:buClr>
                <a:schemeClr val="bg1">
                  <a:lumMod val="75000"/>
                </a:schemeClr>
              </a:buClr>
              <a:buSzPct val="100000"/>
              <a:buFont typeface="Arial" pitchFamily="34" charset="0"/>
              <a:buChar char="•"/>
              <a:defRPr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Parameters can be passed as “extras” 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to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the Intent used to start the 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Service</a:t>
            </a:r>
            <a:endParaRPr lang="en-US" kern="1200" dirty="0" smtClean="0">
              <a:solidFill>
                <a:schemeClr val="bg1">
                  <a:lumMod val="75000"/>
                </a:schemeClr>
              </a:solidFill>
              <a:latin typeface="Tahoma" pitchFamily="34" charset="0"/>
              <a:ea typeface="Arial Unicode MS" pitchFamily="34" charset="-128"/>
              <a:cs typeface="Arial Unicode MS" pitchFamily="34" charset="-128"/>
            </a:endParaRPr>
          </a:p>
          <a:p>
            <a:pPr marL="693738" lvl="3" indent="-228600">
              <a:spcBef>
                <a:spcPts val="600"/>
              </a:spcBef>
              <a:buClr>
                <a:schemeClr val="tx1"/>
              </a:buClr>
              <a:buSzPct val="100000"/>
              <a:buFont typeface="Arial" pitchFamily="34" charset="0"/>
              <a:buChar char="•"/>
              <a:defRPr/>
            </a:pPr>
            <a:r>
              <a:rPr lang="en-US" kern="1200" dirty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Apps can have multiple Activities</a:t>
            </a:r>
          </a:p>
          <a:p>
            <a:pPr marL="465138" lvl="3" indent="0">
              <a:spcBef>
                <a:spcPts val="600"/>
              </a:spcBef>
              <a:buClr>
                <a:schemeClr val="tx1"/>
              </a:buClr>
              <a:buSzPct val="100000"/>
              <a:buNone/>
              <a:defRPr/>
            </a:pPr>
            <a:endParaRPr lang="en-US" kern="1200" dirty="0">
              <a:latin typeface="Tahoma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7299641" y="1966086"/>
            <a:ext cx="1860020" cy="3603821"/>
            <a:chOff x="3009610" y="1951973"/>
            <a:chExt cx="2003523" cy="3917528"/>
          </a:xfrm>
        </p:grpSpPr>
        <p:pic>
          <p:nvPicPr>
            <p:cNvPr id="11" name="Picture 10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09610" y="1951973"/>
              <a:ext cx="2003523" cy="39175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2" name="Picture 2" descr="http://www.dre.vanderbilt.edu/~schmidt/cs282/lab3/threadeddownload1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62626" y="2349426"/>
              <a:ext cx="1745171" cy="30502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4" name="Rectangle 13"/>
          <p:cNvSpPr/>
          <p:nvPr/>
        </p:nvSpPr>
        <p:spPr>
          <a:xfrm>
            <a:off x="225100" y="6425933"/>
            <a:ext cx="8667894" cy="369332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algn="ctr"/>
            <a:r>
              <a:rPr lang="en-US" sz="2000" dirty="0" smtClean="0"/>
              <a:t>See </a:t>
            </a:r>
            <a:r>
              <a:rPr lang="en-US" sz="2000" dirty="0" smtClean="0">
                <a:hlinkClick r:id="rId5"/>
              </a:rPr>
              <a:t>developer.android.com/guide/components/activities.html</a:t>
            </a:r>
            <a:r>
              <a:rPr lang="en-US" sz="2000" dirty="0" smtClean="0"/>
              <a:t> for more info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8386150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Curved Connector 27"/>
          <p:cNvCxnSpPr/>
          <p:nvPr/>
        </p:nvCxnSpPr>
        <p:spPr bwMode="auto">
          <a:xfrm rot="10800000" flipV="1">
            <a:off x="6378912" y="1302987"/>
            <a:ext cx="783504" cy="716958"/>
          </a:xfrm>
          <a:prstGeom prst="curvedConnector3">
            <a:avLst>
              <a:gd name="adj1" fmla="val 50000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grpSp>
        <p:nvGrpSpPr>
          <p:cNvPr id="32" name="Group 31"/>
          <p:cNvGrpSpPr/>
          <p:nvPr/>
        </p:nvGrpSpPr>
        <p:grpSpPr>
          <a:xfrm>
            <a:off x="4217477" y="1131678"/>
            <a:ext cx="2128134" cy="2607435"/>
            <a:chOff x="6304934" y="2802958"/>
            <a:chExt cx="2266930" cy="1633113"/>
          </a:xfrm>
          <a:solidFill>
            <a:srgbClr val="FFFF99"/>
          </a:solidFill>
        </p:grpSpPr>
        <p:sp>
          <p:nvSpPr>
            <p:cNvPr id="33" name="Rounded Rectangle 32"/>
            <p:cNvSpPr/>
            <p:nvPr/>
          </p:nvSpPr>
          <p:spPr bwMode="auto">
            <a:xfrm>
              <a:off x="6304934" y="2802958"/>
              <a:ext cx="2266930" cy="1633113"/>
            </a:xfrm>
            <a:prstGeom prst="roundRect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6348007" y="2887857"/>
              <a:ext cx="1996509" cy="3416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en-US" altLang="en-US" dirty="0" smtClean="0"/>
                <a:t>Download Service</a:t>
              </a:r>
              <a:endParaRPr lang="en-US" dirty="0"/>
            </a:p>
          </p:txBody>
        </p:sp>
      </p:grpSp>
      <p:sp>
        <p:nvSpPr>
          <p:cNvPr id="36" name="Rectangle 35"/>
          <p:cNvSpPr/>
          <p:nvPr/>
        </p:nvSpPr>
        <p:spPr>
          <a:xfrm>
            <a:off x="4185476" y="1611216"/>
            <a:ext cx="2172049" cy="8156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lnSpc>
                <a:spcPct val="100000"/>
              </a:lnSpc>
              <a:spcBef>
                <a:spcPts val="600"/>
              </a:spcBef>
            </a:pPr>
            <a:r>
              <a:rPr lang="en-US" altLang="en-US" sz="1400" dirty="0"/>
              <a:t>2</a:t>
            </a:r>
            <a:r>
              <a:rPr lang="en-US" altLang="en-US" sz="1400" dirty="0" smtClean="0"/>
              <a:t>: Sends GET request </a:t>
            </a:r>
            <a:br>
              <a:rPr lang="en-US" altLang="en-US" sz="1400" dirty="0" smtClean="0"/>
            </a:br>
            <a:r>
              <a:rPr lang="en-US" altLang="en-US" sz="1400" dirty="0" smtClean="0"/>
              <a:t>to web server</a:t>
            </a:r>
            <a:endParaRPr lang="en-US" sz="1400" dirty="0"/>
          </a:p>
          <a:p>
            <a:pPr marL="228600" indent="-228600">
              <a:lnSpc>
                <a:spcPct val="100000"/>
              </a:lnSpc>
              <a:spcBef>
                <a:spcPts val="600"/>
              </a:spcBef>
            </a:pPr>
            <a:endParaRPr lang="en-US" sz="1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50" y="136398"/>
            <a:ext cx="9067799" cy="1252728"/>
          </a:xfrm>
        </p:spPr>
        <p:txBody>
          <a:bodyPr>
            <a:noAutofit/>
          </a:bodyPr>
          <a:lstStyle/>
          <a:p>
            <a:pPr algn="ctr"/>
            <a:r>
              <a:rPr lang="en-US" sz="3200" dirty="0" smtClean="0"/>
              <a:t>Key Types of Android Components</a:t>
            </a:r>
            <a:endParaRPr lang="en-US" sz="3200" dirty="0"/>
          </a:p>
        </p:txBody>
      </p:sp>
      <p:sp>
        <p:nvSpPr>
          <p:cNvPr id="26" name="Content Placeholder 4"/>
          <p:cNvSpPr>
            <a:spLocks noGrp="1"/>
          </p:cNvSpPr>
          <p:nvPr>
            <p:ph idx="1"/>
          </p:nvPr>
        </p:nvSpPr>
        <p:spPr>
          <a:xfrm>
            <a:off x="-2" y="1109152"/>
            <a:ext cx="6913419" cy="4877340"/>
          </a:xfrm>
        </p:spPr>
        <p:txBody>
          <a:bodyPr>
            <a:noAutofit/>
          </a:bodyPr>
          <a:lstStyle/>
          <a:p>
            <a:pPr marL="230188" lvl="3" indent="-228600">
              <a:spcBef>
                <a:spcPts val="600"/>
              </a:spcBef>
              <a:buClr>
                <a:schemeClr val="bg1">
                  <a:lumMod val="75000"/>
                </a:schemeClr>
              </a:buClr>
              <a:buSzPct val="100000"/>
              <a:buFont typeface="Arial" pitchFamily="34" charset="0"/>
              <a:buChar char="•"/>
              <a:defRPr/>
            </a:pPr>
            <a:r>
              <a:rPr lang="en-US" b="1" kern="1200" dirty="0" smtClean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Activity </a:t>
            </a:r>
            <a:endParaRPr lang="en-US" b="1" kern="1200" dirty="0">
              <a:solidFill>
                <a:schemeClr val="bg1">
                  <a:lumMod val="75000"/>
                </a:schemeClr>
              </a:solidFill>
              <a:latin typeface="Tahoma" pitchFamily="34" charset="0"/>
              <a:ea typeface="Arial Unicode MS" pitchFamily="34" charset="-128"/>
              <a:cs typeface="Arial Unicode MS" pitchFamily="34" charset="-128"/>
            </a:endParaRPr>
          </a:p>
          <a:p>
            <a:pPr marL="458788" lvl="3" indent="-228600">
              <a:spcBef>
                <a:spcPts val="600"/>
              </a:spcBef>
              <a:buClr>
                <a:schemeClr val="bg1">
                  <a:lumMod val="75000"/>
                </a:schemeClr>
              </a:buClr>
              <a:buSzPct val="100000"/>
              <a:buFont typeface="Arial" pitchFamily="34" charset="0"/>
              <a:buChar char="•"/>
              <a:defRPr/>
            </a:pPr>
            <a:r>
              <a:rPr lang="en-US" kern="1200" dirty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R</a:t>
            </a:r>
            <a:r>
              <a:rPr lang="en-US" kern="1200" dirty="0" smtClean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epresents </a:t>
            </a:r>
            <a:r>
              <a:rPr lang="en-US" kern="1200" dirty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a single screen </a:t>
            </a:r>
            <a:br>
              <a:rPr lang="en-US" kern="1200" dirty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en-US" kern="1200" dirty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with a user interface</a:t>
            </a:r>
          </a:p>
          <a:p>
            <a:pPr marL="230188" lvl="3" indent="-228600">
              <a:spcBef>
                <a:spcPts val="600"/>
              </a:spcBef>
              <a:buClr>
                <a:schemeClr val="tx1"/>
              </a:buClr>
              <a:buSzPct val="100000"/>
              <a:buFont typeface="Arial" pitchFamily="34" charset="0"/>
              <a:buChar char="•"/>
              <a:defRPr/>
            </a:pPr>
            <a:r>
              <a:rPr lang="en-US" b="1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Service</a:t>
            </a:r>
            <a:endParaRPr lang="en-US" b="1" kern="1200" dirty="0">
              <a:latin typeface="Tahoma" pitchFamily="34" charset="0"/>
              <a:ea typeface="Arial Unicode MS" pitchFamily="34" charset="-128"/>
              <a:cs typeface="Arial Unicode MS" pitchFamily="34" charset="-128"/>
            </a:endParaRPr>
          </a:p>
          <a:p>
            <a:pPr marL="458788" lvl="3" indent="-228600">
              <a:spcBef>
                <a:spcPts val="600"/>
              </a:spcBef>
              <a:buClr>
                <a:schemeClr val="tx1"/>
              </a:buClr>
              <a:buSzPct val="100000"/>
              <a:buFont typeface="Arial" pitchFamily="34" charset="0"/>
              <a:buChar char="•"/>
              <a:defRPr/>
            </a:pPr>
            <a:r>
              <a:rPr lang="en-US" kern="1200" dirty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R</a:t>
            </a:r>
            <a:r>
              <a:rPr lang="en-US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uns </a:t>
            </a:r>
            <a:r>
              <a:rPr lang="en-US" kern="1200" dirty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in </a:t>
            </a:r>
            <a:r>
              <a:rPr lang="en-US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background to perform </a:t>
            </a:r>
            <a:br>
              <a:rPr lang="en-US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en-US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long-running </a:t>
            </a:r>
            <a:r>
              <a:rPr lang="en-US" kern="1200" dirty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operations or </a:t>
            </a:r>
            <a:r>
              <a:rPr lang="en-US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to </a:t>
            </a:r>
            <a:br>
              <a:rPr lang="en-US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en-US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access remote resources</a:t>
            </a:r>
          </a:p>
          <a:p>
            <a:pPr marL="693738" lvl="3" indent="-228600">
              <a:spcBef>
                <a:spcPts val="600"/>
              </a:spcBef>
              <a:buClr>
                <a:schemeClr val="tx1"/>
              </a:buClr>
              <a:buSzPct val="100000"/>
              <a:buFont typeface="Arial" pitchFamily="34" charset="0"/>
              <a:buChar char="•"/>
              <a:defRPr/>
            </a:pPr>
            <a:endParaRPr lang="en-US" kern="1200" dirty="0">
              <a:latin typeface="Tahoma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3" name="Rounded Rectangle 22"/>
          <p:cNvSpPr/>
          <p:nvPr/>
        </p:nvSpPr>
        <p:spPr bwMode="auto">
          <a:xfrm>
            <a:off x="7044335" y="1093183"/>
            <a:ext cx="2070790" cy="845974"/>
          </a:xfrm>
          <a:prstGeom prst="roundRect">
            <a:avLst/>
          </a:prstGeom>
          <a:solidFill>
            <a:srgbClr val="E1FF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7141029" y="1179155"/>
            <a:ext cx="2041471" cy="6740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/>
            <a:r>
              <a:rPr lang="en-US" altLang="en-US" sz="1400" dirty="0"/>
              <a:t>1</a:t>
            </a:r>
            <a:r>
              <a:rPr lang="en-US" altLang="en-US" sz="1400" dirty="0" smtClean="0"/>
              <a:t>: Activity calls </a:t>
            </a:r>
            <a:br>
              <a:rPr lang="en-US" altLang="en-US" sz="1400" dirty="0" smtClean="0"/>
            </a:br>
            <a:r>
              <a:rPr lang="en-US" altLang="en-US" sz="1400" dirty="0" err="1" smtClean="0"/>
              <a:t>downloadImage</a:t>
            </a:r>
            <a:r>
              <a:rPr lang="en-US" altLang="en-US" sz="1400" dirty="0" smtClean="0"/>
              <a:t>() </a:t>
            </a:r>
            <a:br>
              <a:rPr lang="en-US" altLang="en-US" sz="1400" dirty="0" smtClean="0"/>
            </a:br>
            <a:r>
              <a:rPr lang="en-US" altLang="en-US" sz="1400" dirty="0" smtClean="0"/>
              <a:t>with image URL</a:t>
            </a:r>
            <a:endParaRPr lang="en-US" sz="1400" dirty="0"/>
          </a:p>
        </p:txBody>
      </p:sp>
      <p:grpSp>
        <p:nvGrpSpPr>
          <p:cNvPr id="20" name="Group 19"/>
          <p:cNvGrpSpPr/>
          <p:nvPr/>
        </p:nvGrpSpPr>
        <p:grpSpPr>
          <a:xfrm>
            <a:off x="7299641" y="1966086"/>
            <a:ext cx="1860020" cy="3603821"/>
            <a:chOff x="3009610" y="1951973"/>
            <a:chExt cx="2003523" cy="3917528"/>
          </a:xfrm>
        </p:grpSpPr>
        <p:pic>
          <p:nvPicPr>
            <p:cNvPr id="21" name="Picture 20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09610" y="1951973"/>
              <a:ext cx="2003523" cy="39175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7" name="Picture 2" descr="http://www.dre.vanderbilt.edu/~schmidt/cs282/lab3/threadeddownload1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62626" y="2349426"/>
              <a:ext cx="1745171" cy="30502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47948033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Content Placeholder 4"/>
          <p:cNvSpPr>
            <a:spLocks noGrp="1"/>
          </p:cNvSpPr>
          <p:nvPr>
            <p:ph idx="1"/>
          </p:nvPr>
        </p:nvSpPr>
        <p:spPr>
          <a:xfrm>
            <a:off x="-3" y="1109152"/>
            <a:ext cx="9260544" cy="5281352"/>
          </a:xfrm>
        </p:spPr>
        <p:txBody>
          <a:bodyPr>
            <a:noAutofit/>
          </a:bodyPr>
          <a:lstStyle/>
          <a:p>
            <a:pPr marL="230188" lvl="3" indent="-228600">
              <a:spcBef>
                <a:spcPts val="600"/>
              </a:spcBef>
              <a:buClr>
                <a:schemeClr val="bg1">
                  <a:lumMod val="75000"/>
                </a:schemeClr>
              </a:buClr>
              <a:buSzPct val="100000"/>
              <a:buFont typeface="Arial" pitchFamily="34" charset="0"/>
              <a:buChar char="•"/>
              <a:defRPr/>
            </a:pPr>
            <a:r>
              <a:rPr lang="en-US" b="1" kern="1200" dirty="0" smtClean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Activity </a:t>
            </a:r>
            <a:endParaRPr lang="en-US" b="1" kern="1200" dirty="0">
              <a:solidFill>
                <a:schemeClr val="bg1">
                  <a:lumMod val="75000"/>
                </a:schemeClr>
              </a:solidFill>
              <a:latin typeface="Tahoma" pitchFamily="34" charset="0"/>
              <a:ea typeface="Arial Unicode MS" pitchFamily="34" charset="-128"/>
              <a:cs typeface="Arial Unicode MS" pitchFamily="34" charset="-128"/>
            </a:endParaRPr>
          </a:p>
          <a:p>
            <a:pPr marL="458788" lvl="3" indent="-228600">
              <a:spcBef>
                <a:spcPts val="600"/>
              </a:spcBef>
              <a:buClr>
                <a:schemeClr val="bg1">
                  <a:lumMod val="75000"/>
                </a:schemeClr>
              </a:buClr>
              <a:buSzPct val="100000"/>
              <a:buFont typeface="Arial" pitchFamily="34" charset="0"/>
              <a:buChar char="•"/>
              <a:defRPr/>
            </a:pPr>
            <a:r>
              <a:rPr lang="en-US" kern="1200" dirty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R</a:t>
            </a:r>
            <a:r>
              <a:rPr lang="en-US" kern="1200" dirty="0" smtClean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epresents </a:t>
            </a:r>
            <a:r>
              <a:rPr lang="en-US" kern="1200" dirty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a single screen </a:t>
            </a:r>
            <a:br>
              <a:rPr lang="en-US" kern="1200" dirty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en-US" kern="1200" dirty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with a user interface</a:t>
            </a:r>
          </a:p>
          <a:p>
            <a:pPr marL="230188" lvl="3" indent="-228600">
              <a:spcBef>
                <a:spcPts val="600"/>
              </a:spcBef>
              <a:buClr>
                <a:schemeClr val="tx1"/>
              </a:buClr>
              <a:buSzPct val="100000"/>
              <a:buFont typeface="Arial" pitchFamily="34" charset="0"/>
              <a:buChar char="•"/>
              <a:defRPr/>
            </a:pPr>
            <a:r>
              <a:rPr lang="en-US" b="1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Service</a:t>
            </a:r>
            <a:endParaRPr lang="en-US" b="1" kern="1200" dirty="0">
              <a:latin typeface="Tahoma" pitchFamily="34" charset="0"/>
              <a:ea typeface="Arial Unicode MS" pitchFamily="34" charset="-128"/>
              <a:cs typeface="Arial Unicode MS" pitchFamily="34" charset="-128"/>
            </a:endParaRPr>
          </a:p>
          <a:p>
            <a:pPr marL="458788" lvl="3" indent="-228600">
              <a:spcBef>
                <a:spcPts val="600"/>
              </a:spcBef>
              <a:buClr>
                <a:schemeClr val="tx1"/>
              </a:buClr>
              <a:buSzPct val="100000"/>
              <a:buFont typeface="Arial" pitchFamily="34" charset="0"/>
              <a:buChar char="•"/>
              <a:defRPr/>
            </a:pPr>
            <a:r>
              <a:rPr lang="en-US" kern="1200" dirty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R</a:t>
            </a:r>
            <a:r>
              <a:rPr lang="en-US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uns </a:t>
            </a:r>
            <a:r>
              <a:rPr lang="en-US" kern="1200" dirty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in </a:t>
            </a:r>
            <a:r>
              <a:rPr lang="en-US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background to perform </a:t>
            </a:r>
            <a:br>
              <a:rPr lang="en-US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en-US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long-running </a:t>
            </a:r>
            <a:r>
              <a:rPr lang="en-US" kern="1200" dirty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operations or </a:t>
            </a:r>
            <a:r>
              <a:rPr lang="en-US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to </a:t>
            </a:r>
            <a:br>
              <a:rPr lang="en-US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en-US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access remote resources</a:t>
            </a:r>
          </a:p>
          <a:p>
            <a:pPr marL="693738" lvl="3" indent="-228600">
              <a:spcBef>
                <a:spcPts val="600"/>
              </a:spcBef>
              <a:buClr>
                <a:schemeClr val="tx1"/>
              </a:buClr>
              <a:buSzPct val="100000"/>
              <a:buFont typeface="Arial" pitchFamily="34" charset="0"/>
              <a:buChar char="•"/>
              <a:defRPr/>
            </a:pPr>
            <a:r>
              <a:rPr lang="en-US" i="1" kern="1200" dirty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Started </a:t>
            </a:r>
            <a:r>
              <a:rPr lang="en-US" i="1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Service </a:t>
            </a:r>
            <a:r>
              <a:rPr lang="en-US" kern="1200" dirty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– </a:t>
            </a:r>
            <a:r>
              <a:rPr lang="en-US" dirty="0"/>
              <a:t>Often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performs a </a:t>
            </a:r>
            <a:r>
              <a:rPr lang="en-US" dirty="0"/>
              <a:t>single operation &amp; </a:t>
            </a:r>
            <a:r>
              <a:rPr lang="en-US" dirty="0" smtClean="0"/>
              <a:t>usually</a:t>
            </a:r>
            <a:br>
              <a:rPr lang="en-US" dirty="0" smtClean="0"/>
            </a:br>
            <a:r>
              <a:rPr lang="en-US" dirty="0" smtClean="0"/>
              <a:t>doesn’t </a:t>
            </a:r>
            <a:r>
              <a:rPr lang="en-US" dirty="0"/>
              <a:t>return a result to the caller directly</a:t>
            </a:r>
          </a:p>
          <a:p>
            <a:pPr marL="915988" lvl="3" indent="-228600">
              <a:spcBef>
                <a:spcPts val="600"/>
              </a:spcBef>
              <a:buClr>
                <a:schemeClr val="tx1"/>
              </a:buClr>
              <a:buSzPct val="100000"/>
              <a:buFont typeface="Arial" pitchFamily="34" charset="0"/>
              <a:buChar char="•"/>
              <a:defRPr/>
            </a:pPr>
            <a:r>
              <a:rPr lang="en-US" dirty="0"/>
              <a:t>Parameters can be passed as “extras”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to </a:t>
            </a:r>
            <a:r>
              <a:rPr lang="en-US" dirty="0"/>
              <a:t>the </a:t>
            </a:r>
            <a:r>
              <a:rPr lang="en-US" dirty="0" smtClean="0"/>
              <a:t>Intent </a:t>
            </a:r>
            <a:r>
              <a:rPr lang="en-US" dirty="0"/>
              <a:t>used to start the </a:t>
            </a:r>
            <a:r>
              <a:rPr lang="en-US" dirty="0" smtClean="0"/>
              <a:t>Service</a:t>
            </a:r>
            <a:endParaRPr lang="en-US" dirty="0"/>
          </a:p>
          <a:p>
            <a:pPr marL="693738" lvl="3" indent="-228600">
              <a:spcBef>
                <a:spcPts val="600"/>
              </a:spcBef>
              <a:buClr>
                <a:schemeClr val="tx1"/>
              </a:buClr>
              <a:buSzPct val="100000"/>
              <a:buFont typeface="Arial" pitchFamily="34" charset="0"/>
              <a:buChar char="•"/>
              <a:defRPr/>
            </a:pPr>
            <a:endParaRPr lang="en-US" kern="1200" dirty="0">
              <a:latin typeface="Tahoma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cxnSp>
        <p:nvCxnSpPr>
          <p:cNvPr id="28" name="Curved Connector 27"/>
          <p:cNvCxnSpPr/>
          <p:nvPr/>
        </p:nvCxnSpPr>
        <p:spPr bwMode="auto">
          <a:xfrm rot="10800000" flipV="1">
            <a:off x="6378912" y="1302987"/>
            <a:ext cx="783504" cy="716958"/>
          </a:xfrm>
          <a:prstGeom prst="curvedConnector3">
            <a:avLst>
              <a:gd name="adj1" fmla="val 50000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grpSp>
        <p:nvGrpSpPr>
          <p:cNvPr id="32" name="Group 31"/>
          <p:cNvGrpSpPr/>
          <p:nvPr/>
        </p:nvGrpSpPr>
        <p:grpSpPr>
          <a:xfrm>
            <a:off x="4217477" y="1131675"/>
            <a:ext cx="2128134" cy="2607433"/>
            <a:chOff x="6304934" y="2802958"/>
            <a:chExt cx="2266930" cy="1633113"/>
          </a:xfrm>
          <a:solidFill>
            <a:srgbClr val="FFFF99"/>
          </a:solidFill>
        </p:grpSpPr>
        <p:sp>
          <p:nvSpPr>
            <p:cNvPr id="33" name="Rounded Rectangle 32"/>
            <p:cNvSpPr/>
            <p:nvPr/>
          </p:nvSpPr>
          <p:spPr bwMode="auto">
            <a:xfrm>
              <a:off x="6304934" y="2802958"/>
              <a:ext cx="2266930" cy="1633113"/>
            </a:xfrm>
            <a:prstGeom prst="roundRect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6348007" y="2887857"/>
              <a:ext cx="1996509" cy="3416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en-US" altLang="en-US" dirty="0" smtClean="0"/>
                <a:t>Download Service</a:t>
              </a:r>
              <a:endParaRPr lang="en-US" dirty="0"/>
            </a:p>
          </p:txBody>
        </p:sp>
      </p:grpSp>
      <p:sp>
        <p:nvSpPr>
          <p:cNvPr id="36" name="Rectangle 35"/>
          <p:cNvSpPr/>
          <p:nvPr/>
        </p:nvSpPr>
        <p:spPr>
          <a:xfrm>
            <a:off x="4185476" y="1611216"/>
            <a:ext cx="217204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lnSpc>
                <a:spcPct val="100000"/>
              </a:lnSpc>
              <a:spcBef>
                <a:spcPts val="600"/>
              </a:spcBef>
            </a:pPr>
            <a:r>
              <a:rPr lang="en-US" altLang="en-US" sz="1400" dirty="0"/>
              <a:t>2</a:t>
            </a:r>
            <a:r>
              <a:rPr lang="en-US" altLang="en-US" sz="1400" dirty="0" smtClean="0"/>
              <a:t>: Sends GET request </a:t>
            </a:r>
            <a:br>
              <a:rPr lang="en-US" altLang="en-US" sz="1400" dirty="0" smtClean="0"/>
            </a:br>
            <a:r>
              <a:rPr lang="en-US" altLang="en-US" sz="1400" dirty="0" smtClean="0"/>
              <a:t>to web server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50" y="136398"/>
            <a:ext cx="9067799" cy="1252728"/>
          </a:xfrm>
        </p:spPr>
        <p:txBody>
          <a:bodyPr>
            <a:noAutofit/>
          </a:bodyPr>
          <a:lstStyle/>
          <a:p>
            <a:pPr algn="ctr"/>
            <a:r>
              <a:rPr lang="en-US" sz="3200" dirty="0" smtClean="0"/>
              <a:t>Key Types of Android Components</a:t>
            </a:r>
            <a:endParaRPr lang="en-US" sz="3200" dirty="0"/>
          </a:p>
        </p:txBody>
      </p:sp>
      <p:sp>
        <p:nvSpPr>
          <p:cNvPr id="23" name="Rounded Rectangle 22"/>
          <p:cNvSpPr/>
          <p:nvPr/>
        </p:nvSpPr>
        <p:spPr bwMode="auto">
          <a:xfrm>
            <a:off x="7044335" y="1093183"/>
            <a:ext cx="2070790" cy="845974"/>
          </a:xfrm>
          <a:prstGeom prst="roundRect">
            <a:avLst/>
          </a:prstGeom>
          <a:solidFill>
            <a:srgbClr val="E1FF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7141029" y="1179155"/>
            <a:ext cx="2041471" cy="6740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/>
            <a:r>
              <a:rPr lang="en-US" altLang="en-US" sz="1400" dirty="0"/>
              <a:t>1</a:t>
            </a:r>
            <a:r>
              <a:rPr lang="en-US" altLang="en-US" sz="1400" dirty="0" smtClean="0"/>
              <a:t>: Activity calls </a:t>
            </a:r>
            <a:br>
              <a:rPr lang="en-US" altLang="en-US" sz="1400" dirty="0" smtClean="0"/>
            </a:br>
            <a:r>
              <a:rPr lang="en-US" altLang="en-US" sz="1400" dirty="0" err="1" smtClean="0"/>
              <a:t>downloadImage</a:t>
            </a:r>
            <a:r>
              <a:rPr lang="en-US" altLang="en-US" sz="1400" dirty="0" smtClean="0"/>
              <a:t>() </a:t>
            </a:r>
            <a:br>
              <a:rPr lang="en-US" altLang="en-US" sz="1400" dirty="0" smtClean="0"/>
            </a:br>
            <a:r>
              <a:rPr lang="en-US" altLang="en-US" sz="1400" dirty="0" smtClean="0"/>
              <a:t>with image URL</a:t>
            </a:r>
            <a:endParaRPr lang="en-US" sz="1400" dirty="0"/>
          </a:p>
        </p:txBody>
      </p:sp>
      <p:grpSp>
        <p:nvGrpSpPr>
          <p:cNvPr id="20" name="Group 19"/>
          <p:cNvGrpSpPr/>
          <p:nvPr/>
        </p:nvGrpSpPr>
        <p:grpSpPr>
          <a:xfrm>
            <a:off x="7299641" y="1966086"/>
            <a:ext cx="1860020" cy="3603821"/>
            <a:chOff x="3009610" y="1951973"/>
            <a:chExt cx="2003523" cy="3917528"/>
          </a:xfrm>
        </p:grpSpPr>
        <p:pic>
          <p:nvPicPr>
            <p:cNvPr id="21" name="Picture 20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09610" y="1951973"/>
              <a:ext cx="2003523" cy="39175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7" name="Picture 2" descr="http://www.dre.vanderbilt.edu/~schmidt/cs282/lab3/threadeddownload1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62626" y="2349426"/>
              <a:ext cx="1745171" cy="30502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88033796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Content Placeholder 4"/>
          <p:cNvSpPr>
            <a:spLocks noGrp="1"/>
          </p:cNvSpPr>
          <p:nvPr>
            <p:ph idx="1"/>
          </p:nvPr>
        </p:nvSpPr>
        <p:spPr>
          <a:xfrm>
            <a:off x="-3" y="1109152"/>
            <a:ext cx="9260544" cy="5281352"/>
          </a:xfrm>
        </p:spPr>
        <p:txBody>
          <a:bodyPr>
            <a:noAutofit/>
          </a:bodyPr>
          <a:lstStyle/>
          <a:p>
            <a:pPr marL="230188" lvl="3" indent="-228600">
              <a:spcBef>
                <a:spcPts val="600"/>
              </a:spcBef>
              <a:buClr>
                <a:schemeClr val="bg1">
                  <a:lumMod val="75000"/>
                </a:schemeClr>
              </a:buClr>
              <a:buSzPct val="100000"/>
              <a:buFont typeface="Arial" pitchFamily="34" charset="0"/>
              <a:buChar char="•"/>
              <a:defRPr/>
            </a:pPr>
            <a:r>
              <a:rPr lang="en-US" b="1" kern="1200" dirty="0" smtClean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Activity </a:t>
            </a:r>
            <a:endParaRPr lang="en-US" b="1" kern="1200" dirty="0">
              <a:solidFill>
                <a:schemeClr val="bg1">
                  <a:lumMod val="75000"/>
                </a:schemeClr>
              </a:solidFill>
              <a:latin typeface="Tahoma" pitchFamily="34" charset="0"/>
              <a:ea typeface="Arial Unicode MS" pitchFamily="34" charset="-128"/>
              <a:cs typeface="Arial Unicode MS" pitchFamily="34" charset="-128"/>
            </a:endParaRPr>
          </a:p>
          <a:p>
            <a:pPr marL="458788" lvl="3" indent="-228600">
              <a:spcBef>
                <a:spcPts val="600"/>
              </a:spcBef>
              <a:buClr>
                <a:schemeClr val="bg1">
                  <a:lumMod val="75000"/>
                </a:schemeClr>
              </a:buClr>
              <a:buSzPct val="100000"/>
              <a:buFont typeface="Arial" pitchFamily="34" charset="0"/>
              <a:buChar char="•"/>
              <a:defRPr/>
            </a:pPr>
            <a:r>
              <a:rPr lang="en-US" kern="1200" dirty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R</a:t>
            </a:r>
            <a:r>
              <a:rPr lang="en-US" kern="1200" dirty="0" smtClean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epresents </a:t>
            </a:r>
            <a:r>
              <a:rPr lang="en-US" kern="1200" dirty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a single screen </a:t>
            </a:r>
            <a:br>
              <a:rPr lang="en-US" kern="1200" dirty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en-US" kern="1200" dirty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with a user interface</a:t>
            </a:r>
          </a:p>
          <a:p>
            <a:pPr marL="230188" lvl="3" indent="-228600">
              <a:spcBef>
                <a:spcPts val="600"/>
              </a:spcBef>
              <a:buClr>
                <a:schemeClr val="tx1"/>
              </a:buClr>
              <a:buSzPct val="100000"/>
              <a:buFont typeface="Arial" pitchFamily="34" charset="0"/>
              <a:buChar char="•"/>
              <a:defRPr/>
            </a:pPr>
            <a:r>
              <a:rPr lang="en-US" b="1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Service</a:t>
            </a:r>
            <a:endParaRPr lang="en-US" b="1" kern="1200" dirty="0">
              <a:latin typeface="Tahoma" pitchFamily="34" charset="0"/>
              <a:ea typeface="Arial Unicode MS" pitchFamily="34" charset="-128"/>
              <a:cs typeface="Arial Unicode MS" pitchFamily="34" charset="-128"/>
            </a:endParaRPr>
          </a:p>
          <a:p>
            <a:pPr marL="458788" lvl="3" indent="-228600">
              <a:spcBef>
                <a:spcPts val="600"/>
              </a:spcBef>
              <a:buClr>
                <a:schemeClr val="tx1"/>
              </a:buClr>
              <a:buSzPct val="100000"/>
              <a:buFont typeface="Arial" pitchFamily="34" charset="0"/>
              <a:buChar char="•"/>
              <a:defRPr/>
            </a:pPr>
            <a:r>
              <a:rPr lang="en-US" kern="1200" dirty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R</a:t>
            </a:r>
            <a:r>
              <a:rPr lang="en-US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uns </a:t>
            </a:r>
            <a:r>
              <a:rPr lang="en-US" kern="1200" dirty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in </a:t>
            </a:r>
            <a:r>
              <a:rPr lang="en-US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background to perform </a:t>
            </a:r>
            <a:br>
              <a:rPr lang="en-US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en-US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long-running </a:t>
            </a:r>
            <a:r>
              <a:rPr lang="en-US" kern="1200" dirty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operations or </a:t>
            </a:r>
            <a:r>
              <a:rPr lang="en-US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to </a:t>
            </a:r>
            <a:br>
              <a:rPr lang="en-US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en-US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access remote resources</a:t>
            </a:r>
          </a:p>
          <a:p>
            <a:pPr marL="693738" lvl="3" indent="-228600">
              <a:spcBef>
                <a:spcPts val="600"/>
              </a:spcBef>
              <a:buClr>
                <a:schemeClr val="bg1">
                  <a:lumMod val="75000"/>
                </a:schemeClr>
              </a:buClr>
              <a:buSzPct val="100000"/>
              <a:buFont typeface="Arial" pitchFamily="34" charset="0"/>
              <a:buChar char="•"/>
              <a:defRPr/>
            </a:pPr>
            <a:r>
              <a:rPr lang="en-US" i="1" kern="1200" dirty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Started </a:t>
            </a:r>
            <a:r>
              <a:rPr lang="en-US" i="1" kern="1200" dirty="0" smtClean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Service </a:t>
            </a:r>
            <a:r>
              <a:rPr lang="en-US" kern="1200" dirty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–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Often 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/>
            </a:r>
            <a:br>
              <a:rPr lang="en-US" dirty="0" smtClean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performs a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single operation &amp; 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usually</a:t>
            </a:r>
            <a:br>
              <a:rPr lang="en-US" dirty="0" smtClean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doesn’t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return a result to the caller directly</a:t>
            </a:r>
          </a:p>
          <a:p>
            <a:pPr marL="915988" lvl="3" indent="-228600">
              <a:spcBef>
                <a:spcPts val="600"/>
              </a:spcBef>
              <a:buClr>
                <a:schemeClr val="bg1">
                  <a:lumMod val="75000"/>
                </a:schemeClr>
              </a:buClr>
              <a:buSzPct val="100000"/>
              <a:buFont typeface="Arial" pitchFamily="34" charset="0"/>
              <a:buChar char="•"/>
              <a:defRPr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Parameters can be passed as “extras” 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/>
            </a:r>
            <a:br>
              <a:rPr lang="en-US" dirty="0" smtClean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to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the 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Intent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used to start the 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Service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pPr marL="693738" lvl="3" indent="-228600">
              <a:spcBef>
                <a:spcPts val="600"/>
              </a:spcBef>
              <a:buClr>
                <a:schemeClr val="tx1"/>
              </a:buClr>
              <a:buSzPct val="100000"/>
              <a:buFont typeface="Arial" pitchFamily="34" charset="0"/>
              <a:buChar char="•"/>
              <a:defRPr/>
            </a:pPr>
            <a:r>
              <a:rPr lang="en-US" i="1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Bound Service </a:t>
            </a:r>
            <a:r>
              <a:rPr lang="en-US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– </a:t>
            </a:r>
            <a:r>
              <a:rPr lang="en-US" dirty="0" smtClean="0"/>
              <a:t>Offers </a:t>
            </a:r>
            <a:r>
              <a:rPr lang="en-US" dirty="0"/>
              <a:t>a </a:t>
            </a:r>
            <a:r>
              <a:rPr lang="en-US" dirty="0" smtClean="0"/>
              <a:t>client-server </a:t>
            </a:r>
            <a:r>
              <a:rPr lang="en-US" dirty="0"/>
              <a:t>interface that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allows components </a:t>
            </a:r>
            <a:r>
              <a:rPr lang="en-US" dirty="0"/>
              <a:t>to interact </a:t>
            </a:r>
            <a:r>
              <a:rPr lang="en-US" dirty="0" smtClean="0"/>
              <a:t>with </a:t>
            </a:r>
            <a:r>
              <a:rPr lang="en-US" dirty="0"/>
              <a:t>the S</a:t>
            </a:r>
            <a:r>
              <a:rPr lang="en-US" dirty="0" smtClean="0"/>
              <a:t>ervice</a:t>
            </a:r>
          </a:p>
          <a:p>
            <a:pPr marL="915988" lvl="3" indent="-228600">
              <a:spcBef>
                <a:spcPts val="600"/>
              </a:spcBef>
              <a:buClr>
                <a:schemeClr val="tx1"/>
              </a:buClr>
              <a:buSzPct val="100000"/>
              <a:buFont typeface="Arial" pitchFamily="34" charset="0"/>
              <a:buChar char="•"/>
              <a:defRPr/>
            </a:pPr>
            <a:r>
              <a:rPr lang="en-US" dirty="0" smtClean="0"/>
              <a:t>e.g., via the Android Interface Definition Language (AIDL) &amp; Binder RPC</a:t>
            </a:r>
            <a:endParaRPr lang="en-US" kern="1200" dirty="0" smtClean="0">
              <a:latin typeface="Tahoma" pitchFamily="34" charset="0"/>
              <a:ea typeface="Arial Unicode MS" pitchFamily="34" charset="-128"/>
              <a:cs typeface="Arial Unicode MS" pitchFamily="34" charset="-128"/>
            </a:endParaRPr>
          </a:p>
          <a:p>
            <a:pPr marL="693738" lvl="3" indent="-228600">
              <a:spcBef>
                <a:spcPts val="600"/>
              </a:spcBef>
              <a:buClr>
                <a:schemeClr val="tx1"/>
              </a:buClr>
              <a:buSzPct val="100000"/>
              <a:buFont typeface="Arial" pitchFamily="34" charset="0"/>
              <a:buChar char="•"/>
              <a:defRPr/>
            </a:pPr>
            <a:endParaRPr lang="en-US" kern="1200" dirty="0">
              <a:latin typeface="Tahoma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cxnSp>
        <p:nvCxnSpPr>
          <p:cNvPr id="28" name="Curved Connector 27"/>
          <p:cNvCxnSpPr/>
          <p:nvPr/>
        </p:nvCxnSpPr>
        <p:spPr bwMode="auto">
          <a:xfrm rot="10800000" flipV="1">
            <a:off x="6378912" y="1302987"/>
            <a:ext cx="783504" cy="716958"/>
          </a:xfrm>
          <a:prstGeom prst="curvedConnector3">
            <a:avLst>
              <a:gd name="adj1" fmla="val 50000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grpSp>
        <p:nvGrpSpPr>
          <p:cNvPr id="32" name="Group 31"/>
          <p:cNvGrpSpPr/>
          <p:nvPr/>
        </p:nvGrpSpPr>
        <p:grpSpPr>
          <a:xfrm>
            <a:off x="4217477" y="1131675"/>
            <a:ext cx="2128134" cy="2607433"/>
            <a:chOff x="6304934" y="2802958"/>
            <a:chExt cx="2266930" cy="1633113"/>
          </a:xfrm>
          <a:solidFill>
            <a:srgbClr val="FFFF99"/>
          </a:solidFill>
        </p:grpSpPr>
        <p:sp>
          <p:nvSpPr>
            <p:cNvPr id="33" name="Rounded Rectangle 32"/>
            <p:cNvSpPr/>
            <p:nvPr/>
          </p:nvSpPr>
          <p:spPr bwMode="auto">
            <a:xfrm>
              <a:off x="6304934" y="2802958"/>
              <a:ext cx="2266930" cy="1633113"/>
            </a:xfrm>
            <a:prstGeom prst="roundRect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6348007" y="2887857"/>
              <a:ext cx="1996509" cy="3416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en-US" altLang="en-US" dirty="0" smtClean="0"/>
                <a:t>Download Service</a:t>
              </a:r>
              <a:endParaRPr lang="en-US" dirty="0"/>
            </a:p>
          </p:txBody>
        </p:sp>
      </p:grpSp>
      <p:sp>
        <p:nvSpPr>
          <p:cNvPr id="36" name="Rectangle 35"/>
          <p:cNvSpPr/>
          <p:nvPr/>
        </p:nvSpPr>
        <p:spPr>
          <a:xfrm>
            <a:off x="4185476" y="1611216"/>
            <a:ext cx="217204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lnSpc>
                <a:spcPct val="100000"/>
              </a:lnSpc>
              <a:spcBef>
                <a:spcPts val="600"/>
              </a:spcBef>
            </a:pPr>
            <a:r>
              <a:rPr lang="en-US" altLang="en-US" sz="1400" dirty="0"/>
              <a:t>2</a:t>
            </a:r>
            <a:r>
              <a:rPr lang="en-US" altLang="en-US" sz="1400" dirty="0" smtClean="0"/>
              <a:t>: Sends GET request </a:t>
            </a:r>
            <a:br>
              <a:rPr lang="en-US" altLang="en-US" sz="1400" dirty="0" smtClean="0"/>
            </a:br>
            <a:r>
              <a:rPr lang="en-US" altLang="en-US" sz="1400" dirty="0" smtClean="0"/>
              <a:t>to web server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50" y="136398"/>
            <a:ext cx="9067799" cy="1252728"/>
          </a:xfrm>
        </p:spPr>
        <p:txBody>
          <a:bodyPr>
            <a:noAutofit/>
          </a:bodyPr>
          <a:lstStyle/>
          <a:p>
            <a:pPr algn="ctr"/>
            <a:r>
              <a:rPr lang="en-US" sz="3200" dirty="0" smtClean="0"/>
              <a:t>Key Types of Android Components</a:t>
            </a:r>
            <a:endParaRPr lang="en-US" sz="3200" dirty="0"/>
          </a:p>
        </p:txBody>
      </p:sp>
      <p:sp>
        <p:nvSpPr>
          <p:cNvPr id="23" name="Rounded Rectangle 22"/>
          <p:cNvSpPr/>
          <p:nvPr/>
        </p:nvSpPr>
        <p:spPr bwMode="auto">
          <a:xfrm>
            <a:off x="7044335" y="1093183"/>
            <a:ext cx="2070790" cy="845974"/>
          </a:xfrm>
          <a:prstGeom prst="roundRect">
            <a:avLst/>
          </a:prstGeom>
          <a:solidFill>
            <a:srgbClr val="E1FF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7141029" y="1179155"/>
            <a:ext cx="2041471" cy="6740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/>
            <a:r>
              <a:rPr lang="en-US" altLang="en-US" sz="1400" dirty="0"/>
              <a:t>1</a:t>
            </a:r>
            <a:r>
              <a:rPr lang="en-US" altLang="en-US" sz="1400" dirty="0" smtClean="0"/>
              <a:t>: Activity calls </a:t>
            </a:r>
            <a:br>
              <a:rPr lang="en-US" altLang="en-US" sz="1400" dirty="0" smtClean="0"/>
            </a:br>
            <a:r>
              <a:rPr lang="en-US" altLang="en-US" sz="1400" dirty="0" err="1" smtClean="0"/>
              <a:t>downloadImage</a:t>
            </a:r>
            <a:r>
              <a:rPr lang="en-US" altLang="en-US" sz="1400" dirty="0" smtClean="0"/>
              <a:t>() </a:t>
            </a:r>
            <a:br>
              <a:rPr lang="en-US" altLang="en-US" sz="1400" dirty="0" smtClean="0"/>
            </a:br>
            <a:r>
              <a:rPr lang="en-US" altLang="en-US" sz="1400" dirty="0" smtClean="0"/>
              <a:t>with image URL</a:t>
            </a:r>
            <a:endParaRPr lang="en-US" sz="1400" dirty="0"/>
          </a:p>
        </p:txBody>
      </p:sp>
      <p:grpSp>
        <p:nvGrpSpPr>
          <p:cNvPr id="20" name="Group 19"/>
          <p:cNvGrpSpPr/>
          <p:nvPr/>
        </p:nvGrpSpPr>
        <p:grpSpPr>
          <a:xfrm>
            <a:off x="7299641" y="1966086"/>
            <a:ext cx="1860020" cy="3603821"/>
            <a:chOff x="3009610" y="1951973"/>
            <a:chExt cx="2003523" cy="3917528"/>
          </a:xfrm>
        </p:grpSpPr>
        <p:pic>
          <p:nvPicPr>
            <p:cNvPr id="21" name="Picture 20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09610" y="1951973"/>
              <a:ext cx="2003523" cy="39175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7" name="Picture 2" descr="http://www.dre.vanderbilt.edu/~schmidt/cs282/lab3/threadeddownload1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62626" y="2349426"/>
              <a:ext cx="1745171" cy="30502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" name="Rectangle 15"/>
          <p:cNvSpPr/>
          <p:nvPr/>
        </p:nvSpPr>
        <p:spPr bwMode="auto">
          <a:xfrm>
            <a:off x="12700" y="6390504"/>
            <a:ext cx="9144000" cy="553453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25100" y="6425933"/>
            <a:ext cx="8667894" cy="369332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algn="ctr"/>
            <a:r>
              <a:rPr lang="en-US" sz="2000" dirty="0" smtClean="0"/>
              <a:t>See </a:t>
            </a:r>
            <a:r>
              <a:rPr lang="en-US" sz="2000" dirty="0" smtClean="0">
                <a:hlinkClick r:id="rId5"/>
              </a:rPr>
              <a:t>developer.android.com/guide/components/services.html</a:t>
            </a:r>
            <a:r>
              <a:rPr lang="en-US" sz="2000" dirty="0" smtClean="0"/>
              <a:t> for more info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3965842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Curved Connector 39"/>
          <p:cNvCxnSpPr/>
          <p:nvPr/>
        </p:nvCxnSpPr>
        <p:spPr bwMode="auto">
          <a:xfrm rot="10800000" flipV="1">
            <a:off x="6378912" y="1302987"/>
            <a:ext cx="783504" cy="716958"/>
          </a:xfrm>
          <a:prstGeom prst="curvedConnector3">
            <a:avLst>
              <a:gd name="adj1" fmla="val 50000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50" y="136398"/>
            <a:ext cx="9067799" cy="1252728"/>
          </a:xfrm>
        </p:spPr>
        <p:txBody>
          <a:bodyPr>
            <a:noAutofit/>
          </a:bodyPr>
          <a:lstStyle/>
          <a:p>
            <a:pPr algn="ctr"/>
            <a:r>
              <a:rPr lang="en-US" sz="3200" dirty="0" smtClean="0"/>
              <a:t>Key Types of Android Components</a:t>
            </a:r>
            <a:endParaRPr lang="en-US" sz="3200" dirty="0"/>
          </a:p>
        </p:txBody>
      </p:sp>
      <p:sp>
        <p:nvSpPr>
          <p:cNvPr id="26" name="Content Placeholder 4"/>
          <p:cNvSpPr>
            <a:spLocks noGrp="1"/>
          </p:cNvSpPr>
          <p:nvPr>
            <p:ph idx="1"/>
          </p:nvPr>
        </p:nvSpPr>
        <p:spPr>
          <a:xfrm>
            <a:off x="0" y="1109152"/>
            <a:ext cx="4428653" cy="4877340"/>
          </a:xfrm>
        </p:spPr>
        <p:txBody>
          <a:bodyPr>
            <a:noAutofit/>
          </a:bodyPr>
          <a:lstStyle/>
          <a:p>
            <a:pPr marL="230188" lvl="3" indent="-228600">
              <a:spcBef>
                <a:spcPts val="600"/>
              </a:spcBef>
              <a:buClr>
                <a:schemeClr val="bg1">
                  <a:lumMod val="75000"/>
                </a:schemeClr>
              </a:buClr>
              <a:buSzPct val="100000"/>
              <a:buFont typeface="Arial" pitchFamily="34" charset="0"/>
              <a:buChar char="•"/>
              <a:defRPr/>
            </a:pPr>
            <a:r>
              <a:rPr lang="en-US" b="1" kern="1200" dirty="0" smtClean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Activity </a:t>
            </a:r>
            <a:endParaRPr lang="en-US" b="1" kern="1200" dirty="0">
              <a:solidFill>
                <a:schemeClr val="bg1">
                  <a:lumMod val="75000"/>
                </a:schemeClr>
              </a:solidFill>
              <a:latin typeface="Tahoma" pitchFamily="34" charset="0"/>
              <a:ea typeface="Arial Unicode MS" pitchFamily="34" charset="-128"/>
              <a:cs typeface="Arial Unicode MS" pitchFamily="34" charset="-128"/>
            </a:endParaRPr>
          </a:p>
          <a:p>
            <a:pPr marL="458788" lvl="3" indent="-228600">
              <a:spcBef>
                <a:spcPts val="600"/>
              </a:spcBef>
              <a:buClr>
                <a:schemeClr val="bg1">
                  <a:lumMod val="75000"/>
                </a:schemeClr>
              </a:buClr>
              <a:buSzPct val="100000"/>
              <a:buFont typeface="Arial" pitchFamily="34" charset="0"/>
              <a:buChar char="•"/>
              <a:defRPr/>
            </a:pPr>
            <a:r>
              <a:rPr lang="en-US" kern="1200" dirty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R</a:t>
            </a:r>
            <a:r>
              <a:rPr lang="en-US" kern="1200" dirty="0" smtClean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epresents </a:t>
            </a:r>
            <a:r>
              <a:rPr lang="en-US" kern="1200" dirty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a single screen </a:t>
            </a:r>
            <a:br>
              <a:rPr lang="en-US" kern="1200" dirty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en-US" kern="1200" dirty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with a user interface</a:t>
            </a:r>
          </a:p>
          <a:p>
            <a:pPr marL="230188" lvl="3" indent="-228600">
              <a:spcBef>
                <a:spcPts val="600"/>
              </a:spcBef>
              <a:buClr>
                <a:schemeClr val="bg1">
                  <a:lumMod val="75000"/>
                </a:schemeClr>
              </a:buClr>
              <a:buSzPct val="100000"/>
              <a:buFont typeface="Arial" pitchFamily="34" charset="0"/>
              <a:buChar char="•"/>
              <a:defRPr/>
            </a:pPr>
            <a:r>
              <a:rPr lang="en-US" b="1" kern="1200" dirty="0" smtClean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Service</a:t>
            </a:r>
            <a:endParaRPr lang="en-US" b="1" kern="1200" dirty="0">
              <a:solidFill>
                <a:schemeClr val="bg1">
                  <a:lumMod val="75000"/>
                </a:schemeClr>
              </a:solidFill>
              <a:latin typeface="Tahoma" pitchFamily="34" charset="0"/>
              <a:ea typeface="Arial Unicode MS" pitchFamily="34" charset="-128"/>
              <a:cs typeface="Arial Unicode MS" pitchFamily="34" charset="-128"/>
            </a:endParaRPr>
          </a:p>
          <a:p>
            <a:pPr marL="458788" lvl="3" indent="-228600">
              <a:spcBef>
                <a:spcPts val="600"/>
              </a:spcBef>
              <a:buClr>
                <a:schemeClr val="bg1">
                  <a:lumMod val="75000"/>
                </a:schemeClr>
              </a:buClr>
              <a:buSzPct val="100000"/>
              <a:buFont typeface="Arial" pitchFamily="34" charset="0"/>
              <a:buChar char="•"/>
              <a:defRPr/>
            </a:pPr>
            <a:r>
              <a:rPr lang="en-US" kern="1200" dirty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Runs in background to perform </a:t>
            </a:r>
            <a:br>
              <a:rPr lang="en-US" kern="1200" dirty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en-US" kern="1200" dirty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long-running operations or to </a:t>
            </a:r>
            <a:br>
              <a:rPr lang="en-US" kern="1200" dirty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en-US" kern="1200" dirty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access remote resources</a:t>
            </a:r>
          </a:p>
          <a:p>
            <a:pPr marL="230188" lvl="3" indent="-228600">
              <a:spcBef>
                <a:spcPts val="600"/>
              </a:spcBef>
              <a:buClr>
                <a:schemeClr val="tx1"/>
              </a:buClr>
              <a:buSzPct val="100000"/>
              <a:buFont typeface="Arial" pitchFamily="34" charset="0"/>
              <a:buChar char="•"/>
              <a:defRPr/>
            </a:pPr>
            <a:r>
              <a:rPr lang="en-US" b="1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Content Provider</a:t>
            </a:r>
            <a:endParaRPr lang="en-US" b="1" kern="1200" dirty="0">
              <a:latin typeface="Tahoma" pitchFamily="34" charset="0"/>
              <a:ea typeface="Arial Unicode MS" pitchFamily="34" charset="-128"/>
              <a:cs typeface="Arial Unicode MS" pitchFamily="34" charset="-128"/>
            </a:endParaRPr>
          </a:p>
          <a:p>
            <a:pPr marL="458788" lvl="3" indent="-228600">
              <a:spcBef>
                <a:spcPts val="600"/>
              </a:spcBef>
              <a:buClr>
                <a:schemeClr val="tx1"/>
              </a:buClr>
              <a:buSzPct val="100000"/>
              <a:buFont typeface="Arial" pitchFamily="34" charset="0"/>
              <a:buChar char="•"/>
              <a:defRPr/>
            </a:pPr>
            <a:r>
              <a:rPr lang="en-US" kern="1200" dirty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M</a:t>
            </a:r>
            <a:r>
              <a:rPr lang="en-US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anages </a:t>
            </a:r>
            <a:r>
              <a:rPr lang="en-US" kern="1200" dirty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a shared set of </a:t>
            </a:r>
            <a:br>
              <a:rPr lang="en-US" kern="1200" dirty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en-US" kern="1200" dirty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application </a:t>
            </a:r>
            <a:r>
              <a:rPr lang="en-US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data</a:t>
            </a:r>
          </a:p>
        </p:txBody>
      </p:sp>
      <p:sp>
        <p:nvSpPr>
          <p:cNvPr id="23" name="Rounded Rectangle 22"/>
          <p:cNvSpPr/>
          <p:nvPr/>
        </p:nvSpPr>
        <p:spPr bwMode="auto">
          <a:xfrm>
            <a:off x="7044335" y="1093183"/>
            <a:ext cx="2070790" cy="845974"/>
          </a:xfrm>
          <a:prstGeom prst="roundRect">
            <a:avLst/>
          </a:prstGeom>
          <a:solidFill>
            <a:srgbClr val="E1FF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7141029" y="1179155"/>
            <a:ext cx="2041471" cy="6740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/>
            <a:r>
              <a:rPr lang="en-US" altLang="en-US" sz="1400" dirty="0"/>
              <a:t>1</a:t>
            </a:r>
            <a:r>
              <a:rPr lang="en-US" altLang="en-US" sz="1400" dirty="0" smtClean="0"/>
              <a:t>: Activity calls </a:t>
            </a:r>
            <a:br>
              <a:rPr lang="en-US" altLang="en-US" sz="1400" dirty="0" smtClean="0"/>
            </a:br>
            <a:r>
              <a:rPr lang="en-US" altLang="en-US" sz="1400" dirty="0" err="1" smtClean="0"/>
              <a:t>downloadImage</a:t>
            </a:r>
            <a:r>
              <a:rPr lang="en-US" altLang="en-US" sz="1400" dirty="0" smtClean="0"/>
              <a:t>() </a:t>
            </a:r>
            <a:br>
              <a:rPr lang="en-US" altLang="en-US" sz="1400" dirty="0" smtClean="0"/>
            </a:br>
            <a:r>
              <a:rPr lang="en-US" altLang="en-US" sz="1400" dirty="0" smtClean="0"/>
              <a:t>with image URL</a:t>
            </a:r>
            <a:endParaRPr lang="en-US" sz="1400" dirty="0"/>
          </a:p>
        </p:txBody>
      </p:sp>
      <p:grpSp>
        <p:nvGrpSpPr>
          <p:cNvPr id="28" name="Group 27"/>
          <p:cNvGrpSpPr/>
          <p:nvPr/>
        </p:nvGrpSpPr>
        <p:grpSpPr>
          <a:xfrm>
            <a:off x="7299641" y="1966086"/>
            <a:ext cx="1860020" cy="3603821"/>
            <a:chOff x="3009610" y="1951973"/>
            <a:chExt cx="2003523" cy="3917528"/>
          </a:xfrm>
        </p:grpSpPr>
        <p:pic>
          <p:nvPicPr>
            <p:cNvPr id="29" name="Picture 28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09610" y="1951973"/>
              <a:ext cx="2003523" cy="39175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0" name="Picture 2" descr="http://www.dre.vanderbilt.edu/~schmidt/cs282/lab3/threadeddownload1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62626" y="2349426"/>
              <a:ext cx="1745171" cy="30502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1" name="Flowchart: Magnetic Disk 30"/>
          <p:cNvSpPr/>
          <p:nvPr/>
        </p:nvSpPr>
        <p:spPr bwMode="auto">
          <a:xfrm>
            <a:off x="4006565" y="4204451"/>
            <a:ext cx="1641541" cy="1467326"/>
          </a:xfrm>
          <a:prstGeom prst="flowChartMagneticDisk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Image Metadata</a:t>
            </a:r>
            <a:br>
              <a:rPr kumimoji="0" lang="en-US" sz="14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</a:br>
            <a:r>
              <a:rPr kumimoji="0" lang="en-US" sz="14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Content</a:t>
            </a:r>
            <a:br>
              <a:rPr kumimoji="0" lang="en-US" sz="14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</a:br>
            <a:r>
              <a:rPr kumimoji="0" lang="en-US" sz="14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Provider</a:t>
            </a:r>
          </a:p>
        </p:txBody>
      </p:sp>
      <p:sp>
        <p:nvSpPr>
          <p:cNvPr id="32" name="Flowchart: Multidocument 31"/>
          <p:cNvSpPr/>
          <p:nvPr/>
        </p:nvSpPr>
        <p:spPr bwMode="auto">
          <a:xfrm>
            <a:off x="5814691" y="4438995"/>
            <a:ext cx="1131329" cy="654784"/>
          </a:xfrm>
          <a:prstGeom prst="flowChartMultidocument">
            <a:avLst/>
          </a:prstGeom>
          <a:solidFill>
            <a:srgbClr val="FF9966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i="1" dirty="0" smtClean="0">
                <a:latin typeface="Arial" charset="0"/>
              </a:rPr>
              <a:t>Image Files</a:t>
            </a:r>
            <a:endParaRPr kumimoji="0" lang="en-US" sz="1400" b="0" i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34" name="Curved Connector 33"/>
          <p:cNvCxnSpPr/>
          <p:nvPr/>
        </p:nvCxnSpPr>
        <p:spPr bwMode="auto">
          <a:xfrm rot="16200000" flipV="1">
            <a:off x="5932359" y="3778145"/>
            <a:ext cx="628655" cy="614361"/>
          </a:xfrm>
          <a:prstGeom prst="curvedConnector3">
            <a:avLst>
              <a:gd name="adj1" fmla="val 50000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arrow" w="med" len="med"/>
            <a:tailEnd type="none" w="med" len="med"/>
          </a:ln>
          <a:effectLst/>
        </p:spPr>
      </p:cxnSp>
      <p:grpSp>
        <p:nvGrpSpPr>
          <p:cNvPr id="35" name="Group 34"/>
          <p:cNvGrpSpPr/>
          <p:nvPr/>
        </p:nvGrpSpPr>
        <p:grpSpPr>
          <a:xfrm>
            <a:off x="4217477" y="1131678"/>
            <a:ext cx="2128134" cy="2607435"/>
            <a:chOff x="6304934" y="2802958"/>
            <a:chExt cx="2266930" cy="1633113"/>
          </a:xfrm>
          <a:solidFill>
            <a:srgbClr val="FFFF99"/>
          </a:solidFill>
        </p:grpSpPr>
        <p:sp>
          <p:nvSpPr>
            <p:cNvPr id="36" name="Rounded Rectangle 35"/>
            <p:cNvSpPr/>
            <p:nvPr/>
          </p:nvSpPr>
          <p:spPr bwMode="auto">
            <a:xfrm>
              <a:off x="6304934" y="2802958"/>
              <a:ext cx="2266930" cy="1633113"/>
            </a:xfrm>
            <a:prstGeom prst="roundRect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6348007" y="2887857"/>
              <a:ext cx="1996509" cy="3416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en-US" altLang="en-US" dirty="0" smtClean="0"/>
                <a:t>Download Service</a:t>
              </a:r>
              <a:endParaRPr lang="en-US" dirty="0"/>
            </a:p>
          </p:txBody>
        </p:sp>
      </p:grpSp>
      <p:cxnSp>
        <p:nvCxnSpPr>
          <p:cNvPr id="38" name="Curved Connector 37"/>
          <p:cNvCxnSpPr/>
          <p:nvPr/>
        </p:nvCxnSpPr>
        <p:spPr bwMode="auto">
          <a:xfrm rot="5400000" flipH="1" flipV="1">
            <a:off x="4734881" y="3869846"/>
            <a:ext cx="745887" cy="548194"/>
          </a:xfrm>
          <a:prstGeom prst="curvedConnector3">
            <a:avLst>
              <a:gd name="adj1" fmla="val 50000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arrow" w="med" len="med"/>
            <a:tailEnd type="none" w="med" len="med"/>
          </a:ln>
          <a:effectLst/>
        </p:spPr>
      </p:cxnSp>
      <p:sp>
        <p:nvSpPr>
          <p:cNvPr id="41" name="Rectangle 40"/>
          <p:cNvSpPr/>
          <p:nvPr/>
        </p:nvSpPr>
        <p:spPr>
          <a:xfrm>
            <a:off x="4185476" y="1611216"/>
            <a:ext cx="2172049" cy="20467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lnSpc>
                <a:spcPct val="100000"/>
              </a:lnSpc>
              <a:spcBef>
                <a:spcPts val="600"/>
              </a:spcBef>
            </a:pPr>
            <a:r>
              <a:rPr lang="en-US" altLang="en-US" sz="1400" dirty="0"/>
              <a:t>2</a:t>
            </a:r>
            <a:r>
              <a:rPr lang="en-US" altLang="en-US" sz="1400" dirty="0" smtClean="0"/>
              <a:t>: Sends GET request </a:t>
            </a:r>
            <a:br>
              <a:rPr lang="en-US" altLang="en-US" sz="1400" dirty="0" smtClean="0"/>
            </a:br>
            <a:r>
              <a:rPr lang="en-US" altLang="en-US" sz="1400" dirty="0" smtClean="0"/>
              <a:t>to web server</a:t>
            </a:r>
          </a:p>
          <a:p>
            <a:pPr marL="228600" indent="-228600">
              <a:lnSpc>
                <a:spcPct val="100000"/>
              </a:lnSpc>
              <a:spcBef>
                <a:spcPts val="600"/>
              </a:spcBef>
            </a:pPr>
            <a:r>
              <a:rPr lang="en-US" sz="1400" dirty="0" smtClean="0"/>
              <a:t>3: Stores downloaded image in </a:t>
            </a:r>
            <a:r>
              <a:rPr lang="en-US" sz="1400" dirty="0" err="1" smtClean="0"/>
              <a:t>filesystem</a:t>
            </a:r>
            <a:r>
              <a:rPr lang="en-US" sz="1400" dirty="0" smtClean="0"/>
              <a:t> </a:t>
            </a:r>
            <a:br>
              <a:rPr lang="en-US" sz="1400" dirty="0" smtClean="0"/>
            </a:br>
            <a:r>
              <a:rPr lang="en-US" sz="1400" dirty="0" smtClean="0"/>
              <a:t>&amp; metadata in Content Provider</a:t>
            </a:r>
          </a:p>
          <a:p>
            <a:pPr marL="228600" indent="-228600">
              <a:lnSpc>
                <a:spcPct val="100000"/>
              </a:lnSpc>
              <a:spcBef>
                <a:spcPts val="600"/>
              </a:spcBef>
            </a:pPr>
            <a:endParaRPr lang="en-US" sz="1400" dirty="0" smtClean="0"/>
          </a:p>
          <a:p>
            <a:pPr marL="228600" indent="-228600">
              <a:lnSpc>
                <a:spcPct val="100000"/>
              </a:lnSpc>
              <a:spcBef>
                <a:spcPts val="600"/>
              </a:spcBef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09106225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Curved Connector 39"/>
          <p:cNvCxnSpPr/>
          <p:nvPr/>
        </p:nvCxnSpPr>
        <p:spPr bwMode="auto">
          <a:xfrm rot="10800000" flipV="1">
            <a:off x="6378912" y="1302987"/>
            <a:ext cx="783504" cy="716958"/>
          </a:xfrm>
          <a:prstGeom prst="curvedConnector3">
            <a:avLst>
              <a:gd name="adj1" fmla="val 50000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50" y="136398"/>
            <a:ext cx="9067799" cy="1252728"/>
          </a:xfrm>
        </p:spPr>
        <p:txBody>
          <a:bodyPr>
            <a:noAutofit/>
          </a:bodyPr>
          <a:lstStyle/>
          <a:p>
            <a:pPr algn="ctr"/>
            <a:r>
              <a:rPr lang="en-US" sz="3200" dirty="0" smtClean="0"/>
              <a:t>Key Types of Android Components</a:t>
            </a:r>
            <a:endParaRPr lang="en-US" sz="3200" dirty="0"/>
          </a:p>
        </p:txBody>
      </p:sp>
      <p:sp>
        <p:nvSpPr>
          <p:cNvPr id="26" name="Content Placeholder 4"/>
          <p:cNvSpPr>
            <a:spLocks noGrp="1"/>
          </p:cNvSpPr>
          <p:nvPr>
            <p:ph idx="1"/>
          </p:nvPr>
        </p:nvSpPr>
        <p:spPr>
          <a:xfrm>
            <a:off x="0" y="1109152"/>
            <a:ext cx="4428653" cy="4877340"/>
          </a:xfrm>
        </p:spPr>
        <p:txBody>
          <a:bodyPr>
            <a:noAutofit/>
          </a:bodyPr>
          <a:lstStyle/>
          <a:p>
            <a:pPr marL="230188" lvl="3" indent="-228600">
              <a:spcBef>
                <a:spcPts val="600"/>
              </a:spcBef>
              <a:buClr>
                <a:schemeClr val="bg1">
                  <a:lumMod val="75000"/>
                </a:schemeClr>
              </a:buClr>
              <a:buSzPct val="100000"/>
              <a:buFont typeface="Arial" pitchFamily="34" charset="0"/>
              <a:buChar char="•"/>
              <a:defRPr/>
            </a:pPr>
            <a:r>
              <a:rPr lang="en-US" b="1" kern="1200" dirty="0" smtClean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Activity </a:t>
            </a:r>
            <a:endParaRPr lang="en-US" b="1" kern="1200" dirty="0">
              <a:solidFill>
                <a:schemeClr val="bg1">
                  <a:lumMod val="75000"/>
                </a:schemeClr>
              </a:solidFill>
              <a:latin typeface="Tahoma" pitchFamily="34" charset="0"/>
              <a:ea typeface="Arial Unicode MS" pitchFamily="34" charset="-128"/>
              <a:cs typeface="Arial Unicode MS" pitchFamily="34" charset="-128"/>
            </a:endParaRPr>
          </a:p>
          <a:p>
            <a:pPr marL="458788" lvl="3" indent="-228600">
              <a:spcBef>
                <a:spcPts val="600"/>
              </a:spcBef>
              <a:buClr>
                <a:schemeClr val="bg1">
                  <a:lumMod val="75000"/>
                </a:schemeClr>
              </a:buClr>
              <a:buSzPct val="100000"/>
              <a:buFont typeface="Arial" pitchFamily="34" charset="0"/>
              <a:buChar char="•"/>
              <a:defRPr/>
            </a:pPr>
            <a:r>
              <a:rPr lang="en-US" kern="1200" dirty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R</a:t>
            </a:r>
            <a:r>
              <a:rPr lang="en-US" kern="1200" dirty="0" smtClean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epresents </a:t>
            </a:r>
            <a:r>
              <a:rPr lang="en-US" kern="1200" dirty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a single screen </a:t>
            </a:r>
            <a:br>
              <a:rPr lang="en-US" kern="1200" dirty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en-US" kern="1200" dirty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with a user interface</a:t>
            </a:r>
          </a:p>
          <a:p>
            <a:pPr marL="230188" lvl="3" indent="-228600">
              <a:spcBef>
                <a:spcPts val="600"/>
              </a:spcBef>
              <a:buClr>
                <a:schemeClr val="bg1">
                  <a:lumMod val="75000"/>
                </a:schemeClr>
              </a:buClr>
              <a:buSzPct val="100000"/>
              <a:buFont typeface="Arial" pitchFamily="34" charset="0"/>
              <a:buChar char="•"/>
              <a:defRPr/>
            </a:pPr>
            <a:r>
              <a:rPr lang="en-US" b="1" kern="1200" dirty="0" smtClean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Service</a:t>
            </a:r>
            <a:endParaRPr lang="en-US" b="1" kern="1200" dirty="0">
              <a:solidFill>
                <a:schemeClr val="bg1">
                  <a:lumMod val="75000"/>
                </a:schemeClr>
              </a:solidFill>
              <a:latin typeface="Tahoma" pitchFamily="34" charset="0"/>
              <a:ea typeface="Arial Unicode MS" pitchFamily="34" charset="-128"/>
              <a:cs typeface="Arial Unicode MS" pitchFamily="34" charset="-128"/>
            </a:endParaRPr>
          </a:p>
          <a:p>
            <a:pPr marL="458788" lvl="3" indent="-228600">
              <a:spcBef>
                <a:spcPts val="600"/>
              </a:spcBef>
              <a:buClr>
                <a:schemeClr val="bg1">
                  <a:lumMod val="75000"/>
                </a:schemeClr>
              </a:buClr>
              <a:buSzPct val="100000"/>
              <a:buFont typeface="Arial" pitchFamily="34" charset="0"/>
              <a:buChar char="•"/>
              <a:defRPr/>
            </a:pPr>
            <a:r>
              <a:rPr lang="en-US" kern="1200" dirty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Runs in background to perform </a:t>
            </a:r>
            <a:br>
              <a:rPr lang="en-US" kern="1200" dirty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en-US" kern="1200" dirty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long-running operations or to </a:t>
            </a:r>
            <a:br>
              <a:rPr lang="en-US" kern="1200" dirty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en-US" kern="1200" dirty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access remote resources</a:t>
            </a:r>
          </a:p>
          <a:p>
            <a:pPr marL="230188" lvl="3" indent="-228600">
              <a:spcBef>
                <a:spcPts val="600"/>
              </a:spcBef>
              <a:buClr>
                <a:schemeClr val="tx1"/>
              </a:buClr>
              <a:buSzPct val="100000"/>
              <a:buFont typeface="Arial" pitchFamily="34" charset="0"/>
              <a:buChar char="•"/>
              <a:defRPr/>
            </a:pPr>
            <a:r>
              <a:rPr lang="en-US" b="1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Content Provider</a:t>
            </a:r>
            <a:endParaRPr lang="en-US" b="1" kern="1200" dirty="0">
              <a:latin typeface="Tahoma" pitchFamily="34" charset="0"/>
              <a:ea typeface="Arial Unicode MS" pitchFamily="34" charset="-128"/>
              <a:cs typeface="Arial Unicode MS" pitchFamily="34" charset="-128"/>
            </a:endParaRPr>
          </a:p>
          <a:p>
            <a:pPr marL="458788" lvl="3" indent="-228600">
              <a:spcBef>
                <a:spcPts val="600"/>
              </a:spcBef>
              <a:buClr>
                <a:schemeClr val="tx1"/>
              </a:buClr>
              <a:buSzPct val="100000"/>
              <a:buFont typeface="Arial" pitchFamily="34" charset="0"/>
              <a:buChar char="•"/>
              <a:defRPr/>
            </a:pPr>
            <a:r>
              <a:rPr lang="en-US" kern="1200" dirty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M</a:t>
            </a:r>
            <a:r>
              <a:rPr lang="en-US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anages </a:t>
            </a:r>
            <a:r>
              <a:rPr lang="en-US" kern="1200" dirty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a shared set of </a:t>
            </a:r>
            <a:br>
              <a:rPr lang="en-US" kern="1200" dirty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en-US" kern="1200" dirty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application </a:t>
            </a:r>
            <a:r>
              <a:rPr lang="en-US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data</a:t>
            </a:r>
          </a:p>
          <a:p>
            <a:pPr marL="693738" lvl="3" indent="-228600">
              <a:spcBef>
                <a:spcPts val="600"/>
              </a:spcBef>
              <a:buClr>
                <a:schemeClr val="tx1"/>
              </a:buClr>
              <a:buSzPct val="100000"/>
              <a:buFont typeface="Arial" pitchFamily="34" charset="0"/>
              <a:buChar char="•"/>
              <a:defRPr/>
            </a:pPr>
            <a:r>
              <a:rPr lang="en-US" kern="1200" dirty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Data typically stored persistently in an SQLite database</a:t>
            </a:r>
          </a:p>
        </p:txBody>
      </p:sp>
      <p:sp>
        <p:nvSpPr>
          <p:cNvPr id="23" name="Rounded Rectangle 22"/>
          <p:cNvSpPr/>
          <p:nvPr/>
        </p:nvSpPr>
        <p:spPr bwMode="auto">
          <a:xfrm>
            <a:off x="7044335" y="1093183"/>
            <a:ext cx="2070790" cy="845974"/>
          </a:xfrm>
          <a:prstGeom prst="roundRect">
            <a:avLst/>
          </a:prstGeom>
          <a:solidFill>
            <a:srgbClr val="E1FF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7141029" y="1179155"/>
            <a:ext cx="2041471" cy="6740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/>
            <a:r>
              <a:rPr lang="en-US" altLang="en-US" sz="1400" dirty="0"/>
              <a:t>1</a:t>
            </a:r>
            <a:r>
              <a:rPr lang="en-US" altLang="en-US" sz="1400" dirty="0" smtClean="0"/>
              <a:t>: Activity calls </a:t>
            </a:r>
            <a:br>
              <a:rPr lang="en-US" altLang="en-US" sz="1400" dirty="0" smtClean="0"/>
            </a:br>
            <a:r>
              <a:rPr lang="en-US" altLang="en-US" sz="1400" dirty="0" err="1" smtClean="0"/>
              <a:t>downloadImage</a:t>
            </a:r>
            <a:r>
              <a:rPr lang="en-US" altLang="en-US" sz="1400" dirty="0" smtClean="0"/>
              <a:t>() </a:t>
            </a:r>
            <a:br>
              <a:rPr lang="en-US" altLang="en-US" sz="1400" dirty="0" smtClean="0"/>
            </a:br>
            <a:r>
              <a:rPr lang="en-US" altLang="en-US" sz="1400" dirty="0" smtClean="0"/>
              <a:t>with image URL</a:t>
            </a:r>
            <a:endParaRPr lang="en-US" sz="1400" dirty="0"/>
          </a:p>
        </p:txBody>
      </p:sp>
      <p:grpSp>
        <p:nvGrpSpPr>
          <p:cNvPr id="28" name="Group 27"/>
          <p:cNvGrpSpPr/>
          <p:nvPr/>
        </p:nvGrpSpPr>
        <p:grpSpPr>
          <a:xfrm>
            <a:off x="7299641" y="1966086"/>
            <a:ext cx="1860020" cy="3603821"/>
            <a:chOff x="3009610" y="1951973"/>
            <a:chExt cx="2003523" cy="3917528"/>
          </a:xfrm>
        </p:grpSpPr>
        <p:pic>
          <p:nvPicPr>
            <p:cNvPr id="29" name="Picture 28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09610" y="1951973"/>
              <a:ext cx="2003523" cy="39175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0" name="Picture 2" descr="http://www.dre.vanderbilt.edu/~schmidt/cs282/lab3/threadeddownload1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62626" y="2349426"/>
              <a:ext cx="1745171" cy="30502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1" name="Flowchart: Magnetic Disk 30"/>
          <p:cNvSpPr/>
          <p:nvPr/>
        </p:nvSpPr>
        <p:spPr bwMode="auto">
          <a:xfrm>
            <a:off x="4006565" y="4204451"/>
            <a:ext cx="1641541" cy="1467326"/>
          </a:xfrm>
          <a:prstGeom prst="flowChartMagneticDisk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Image Metadata</a:t>
            </a:r>
            <a:br>
              <a:rPr kumimoji="0" lang="en-US" sz="14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</a:br>
            <a:r>
              <a:rPr kumimoji="0" lang="en-US" sz="14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Content</a:t>
            </a:r>
            <a:br>
              <a:rPr kumimoji="0" lang="en-US" sz="14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</a:br>
            <a:r>
              <a:rPr kumimoji="0" lang="en-US" sz="14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Provider</a:t>
            </a:r>
          </a:p>
        </p:txBody>
      </p:sp>
      <p:sp>
        <p:nvSpPr>
          <p:cNvPr id="32" name="Flowchart: Multidocument 31"/>
          <p:cNvSpPr/>
          <p:nvPr/>
        </p:nvSpPr>
        <p:spPr bwMode="auto">
          <a:xfrm>
            <a:off x="5814691" y="4438995"/>
            <a:ext cx="1131329" cy="654784"/>
          </a:xfrm>
          <a:prstGeom prst="flowChartMultidocument">
            <a:avLst/>
          </a:prstGeom>
          <a:solidFill>
            <a:srgbClr val="FF9966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i="1" dirty="0" smtClean="0">
                <a:latin typeface="Arial" charset="0"/>
              </a:rPr>
              <a:t>Image Files</a:t>
            </a:r>
            <a:endParaRPr kumimoji="0" lang="en-US" sz="1400" b="0" i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34" name="Curved Connector 33"/>
          <p:cNvCxnSpPr/>
          <p:nvPr/>
        </p:nvCxnSpPr>
        <p:spPr bwMode="auto">
          <a:xfrm rot="16200000" flipV="1">
            <a:off x="5932359" y="3778145"/>
            <a:ext cx="628655" cy="614361"/>
          </a:xfrm>
          <a:prstGeom prst="curvedConnector3">
            <a:avLst>
              <a:gd name="adj1" fmla="val 50000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arrow" w="med" len="med"/>
            <a:tailEnd type="none" w="med" len="med"/>
          </a:ln>
          <a:effectLst/>
        </p:spPr>
      </p:cxnSp>
      <p:grpSp>
        <p:nvGrpSpPr>
          <p:cNvPr id="35" name="Group 34"/>
          <p:cNvGrpSpPr/>
          <p:nvPr/>
        </p:nvGrpSpPr>
        <p:grpSpPr>
          <a:xfrm>
            <a:off x="4217477" y="1131675"/>
            <a:ext cx="2128134" cy="2607433"/>
            <a:chOff x="6304934" y="2802958"/>
            <a:chExt cx="2266930" cy="1633113"/>
          </a:xfrm>
          <a:solidFill>
            <a:srgbClr val="FFFF99"/>
          </a:solidFill>
        </p:grpSpPr>
        <p:sp>
          <p:nvSpPr>
            <p:cNvPr id="36" name="Rounded Rectangle 35"/>
            <p:cNvSpPr/>
            <p:nvPr/>
          </p:nvSpPr>
          <p:spPr bwMode="auto">
            <a:xfrm>
              <a:off x="6304934" y="2802958"/>
              <a:ext cx="2266930" cy="1633113"/>
            </a:xfrm>
            <a:prstGeom prst="roundRect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6348007" y="2887857"/>
              <a:ext cx="1996509" cy="3416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en-US" altLang="en-US" dirty="0" smtClean="0"/>
                <a:t>Download Service</a:t>
              </a:r>
              <a:endParaRPr lang="en-US" dirty="0"/>
            </a:p>
          </p:txBody>
        </p:sp>
      </p:grpSp>
      <p:cxnSp>
        <p:nvCxnSpPr>
          <p:cNvPr id="38" name="Curved Connector 37"/>
          <p:cNvCxnSpPr/>
          <p:nvPr/>
        </p:nvCxnSpPr>
        <p:spPr bwMode="auto">
          <a:xfrm rot="5400000" flipH="1" flipV="1">
            <a:off x="4734881" y="3869846"/>
            <a:ext cx="745887" cy="548194"/>
          </a:xfrm>
          <a:prstGeom prst="curvedConnector3">
            <a:avLst>
              <a:gd name="adj1" fmla="val 50000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arrow" w="med" len="med"/>
            <a:tailEnd type="none" w="med" len="med"/>
          </a:ln>
          <a:effectLst/>
        </p:spPr>
      </p:cxnSp>
      <p:sp>
        <p:nvSpPr>
          <p:cNvPr id="41" name="Rectangle 40"/>
          <p:cNvSpPr/>
          <p:nvPr/>
        </p:nvSpPr>
        <p:spPr>
          <a:xfrm>
            <a:off x="4185476" y="1611216"/>
            <a:ext cx="2172049" cy="14619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lnSpc>
                <a:spcPct val="100000"/>
              </a:lnSpc>
              <a:spcBef>
                <a:spcPts val="600"/>
              </a:spcBef>
            </a:pPr>
            <a:r>
              <a:rPr lang="en-US" altLang="en-US" sz="1400" dirty="0"/>
              <a:t>2</a:t>
            </a:r>
            <a:r>
              <a:rPr lang="en-US" altLang="en-US" sz="1400" dirty="0" smtClean="0"/>
              <a:t>: Sends GET request </a:t>
            </a:r>
            <a:br>
              <a:rPr lang="en-US" altLang="en-US" sz="1400" dirty="0" smtClean="0"/>
            </a:br>
            <a:r>
              <a:rPr lang="en-US" altLang="en-US" sz="1400" dirty="0" smtClean="0"/>
              <a:t>to web server</a:t>
            </a:r>
          </a:p>
          <a:p>
            <a:pPr marL="228600" indent="-228600">
              <a:lnSpc>
                <a:spcPct val="100000"/>
              </a:lnSpc>
              <a:spcBef>
                <a:spcPts val="600"/>
              </a:spcBef>
            </a:pPr>
            <a:r>
              <a:rPr lang="en-US" sz="1400" dirty="0" smtClean="0"/>
              <a:t>3: Stores downloaded image in </a:t>
            </a:r>
            <a:r>
              <a:rPr lang="en-US" sz="1400" dirty="0" err="1" smtClean="0"/>
              <a:t>filesystem</a:t>
            </a:r>
            <a:r>
              <a:rPr lang="en-US" sz="1400" dirty="0" smtClean="0"/>
              <a:t> </a:t>
            </a:r>
            <a:br>
              <a:rPr lang="en-US" sz="1400" dirty="0" smtClean="0"/>
            </a:br>
            <a:r>
              <a:rPr lang="en-US" sz="1400" dirty="0" smtClean="0"/>
              <a:t>&amp; metadata in Content Provider</a:t>
            </a:r>
          </a:p>
        </p:txBody>
      </p:sp>
    </p:spTree>
    <p:extLst>
      <p:ext uri="{BB962C8B-B14F-4D97-AF65-F5344CB8AC3E}">
        <p14:creationId xmlns:p14="http://schemas.microsoft.com/office/powerpoint/2010/main" val="191229644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Curved Connector 39"/>
          <p:cNvCxnSpPr/>
          <p:nvPr/>
        </p:nvCxnSpPr>
        <p:spPr bwMode="auto">
          <a:xfrm rot="10800000" flipV="1">
            <a:off x="6378912" y="1302987"/>
            <a:ext cx="783504" cy="716958"/>
          </a:xfrm>
          <a:prstGeom prst="curvedConnector3">
            <a:avLst>
              <a:gd name="adj1" fmla="val 50000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50" y="136398"/>
            <a:ext cx="9067799" cy="1252728"/>
          </a:xfrm>
        </p:spPr>
        <p:txBody>
          <a:bodyPr>
            <a:noAutofit/>
          </a:bodyPr>
          <a:lstStyle/>
          <a:p>
            <a:pPr algn="ctr"/>
            <a:r>
              <a:rPr lang="en-US" sz="3200" dirty="0" smtClean="0"/>
              <a:t>Key Types of Android Components</a:t>
            </a:r>
            <a:endParaRPr lang="en-US" sz="3200" dirty="0"/>
          </a:p>
        </p:txBody>
      </p:sp>
      <p:sp>
        <p:nvSpPr>
          <p:cNvPr id="26" name="Content Placeholder 4"/>
          <p:cNvSpPr>
            <a:spLocks noGrp="1"/>
          </p:cNvSpPr>
          <p:nvPr>
            <p:ph idx="1"/>
          </p:nvPr>
        </p:nvSpPr>
        <p:spPr>
          <a:xfrm>
            <a:off x="0" y="1109152"/>
            <a:ext cx="4428653" cy="4877340"/>
          </a:xfrm>
        </p:spPr>
        <p:txBody>
          <a:bodyPr>
            <a:noAutofit/>
          </a:bodyPr>
          <a:lstStyle/>
          <a:p>
            <a:pPr marL="230188" lvl="3" indent="-228600">
              <a:spcBef>
                <a:spcPts val="600"/>
              </a:spcBef>
              <a:buClr>
                <a:schemeClr val="bg1">
                  <a:lumMod val="75000"/>
                </a:schemeClr>
              </a:buClr>
              <a:buSzPct val="100000"/>
              <a:buFont typeface="Arial" pitchFamily="34" charset="0"/>
              <a:buChar char="•"/>
              <a:defRPr/>
            </a:pPr>
            <a:r>
              <a:rPr lang="en-US" b="1" kern="1200" dirty="0" smtClean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Activity </a:t>
            </a:r>
            <a:endParaRPr lang="en-US" b="1" kern="1200" dirty="0">
              <a:solidFill>
                <a:schemeClr val="bg1">
                  <a:lumMod val="75000"/>
                </a:schemeClr>
              </a:solidFill>
              <a:latin typeface="Tahoma" pitchFamily="34" charset="0"/>
              <a:ea typeface="Arial Unicode MS" pitchFamily="34" charset="-128"/>
              <a:cs typeface="Arial Unicode MS" pitchFamily="34" charset="-128"/>
            </a:endParaRPr>
          </a:p>
          <a:p>
            <a:pPr marL="458788" lvl="3" indent="-228600">
              <a:spcBef>
                <a:spcPts val="600"/>
              </a:spcBef>
              <a:buClr>
                <a:schemeClr val="bg1">
                  <a:lumMod val="75000"/>
                </a:schemeClr>
              </a:buClr>
              <a:buSzPct val="100000"/>
              <a:buFont typeface="Arial" pitchFamily="34" charset="0"/>
              <a:buChar char="•"/>
              <a:defRPr/>
            </a:pPr>
            <a:r>
              <a:rPr lang="en-US" kern="1200" dirty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R</a:t>
            </a:r>
            <a:r>
              <a:rPr lang="en-US" kern="1200" dirty="0" smtClean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epresents </a:t>
            </a:r>
            <a:r>
              <a:rPr lang="en-US" kern="1200" dirty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a single screen </a:t>
            </a:r>
            <a:br>
              <a:rPr lang="en-US" kern="1200" dirty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en-US" kern="1200" dirty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with a user interface</a:t>
            </a:r>
          </a:p>
          <a:p>
            <a:pPr marL="230188" lvl="3" indent="-228600">
              <a:spcBef>
                <a:spcPts val="600"/>
              </a:spcBef>
              <a:buClr>
                <a:schemeClr val="bg1">
                  <a:lumMod val="75000"/>
                </a:schemeClr>
              </a:buClr>
              <a:buSzPct val="100000"/>
              <a:buFont typeface="Arial" pitchFamily="34" charset="0"/>
              <a:buChar char="•"/>
              <a:defRPr/>
            </a:pPr>
            <a:r>
              <a:rPr lang="en-US" b="1" kern="1200" dirty="0" smtClean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Service</a:t>
            </a:r>
            <a:endParaRPr lang="en-US" b="1" kern="1200" dirty="0">
              <a:solidFill>
                <a:schemeClr val="bg1">
                  <a:lumMod val="75000"/>
                </a:schemeClr>
              </a:solidFill>
              <a:latin typeface="Tahoma" pitchFamily="34" charset="0"/>
              <a:ea typeface="Arial Unicode MS" pitchFamily="34" charset="-128"/>
              <a:cs typeface="Arial Unicode MS" pitchFamily="34" charset="-128"/>
            </a:endParaRPr>
          </a:p>
          <a:p>
            <a:pPr marL="458788" lvl="3" indent="-228600">
              <a:spcBef>
                <a:spcPts val="600"/>
              </a:spcBef>
              <a:buClr>
                <a:schemeClr val="bg1">
                  <a:lumMod val="75000"/>
                </a:schemeClr>
              </a:buClr>
              <a:buSzPct val="100000"/>
              <a:buFont typeface="Arial" pitchFamily="34" charset="0"/>
              <a:buChar char="•"/>
              <a:defRPr/>
            </a:pPr>
            <a:r>
              <a:rPr lang="en-US" kern="1200" dirty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Runs in background to perform </a:t>
            </a:r>
            <a:br>
              <a:rPr lang="en-US" kern="1200" dirty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en-US" kern="1200" dirty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long-running operations or to </a:t>
            </a:r>
            <a:br>
              <a:rPr lang="en-US" kern="1200" dirty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en-US" kern="1200" dirty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access remote resources</a:t>
            </a:r>
          </a:p>
          <a:p>
            <a:pPr marL="230188" lvl="3" indent="-228600">
              <a:spcBef>
                <a:spcPts val="600"/>
              </a:spcBef>
              <a:buClr>
                <a:schemeClr val="tx1"/>
              </a:buClr>
              <a:buSzPct val="100000"/>
              <a:buFont typeface="Arial" pitchFamily="34" charset="0"/>
              <a:buChar char="•"/>
              <a:defRPr/>
            </a:pPr>
            <a:r>
              <a:rPr lang="en-US" b="1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Content Provider</a:t>
            </a:r>
            <a:endParaRPr lang="en-US" b="1" kern="1200" dirty="0">
              <a:latin typeface="Tahoma" pitchFamily="34" charset="0"/>
              <a:ea typeface="Arial Unicode MS" pitchFamily="34" charset="-128"/>
              <a:cs typeface="Arial Unicode MS" pitchFamily="34" charset="-128"/>
            </a:endParaRPr>
          </a:p>
          <a:p>
            <a:pPr marL="458788" lvl="3" indent="-228600">
              <a:spcBef>
                <a:spcPts val="600"/>
              </a:spcBef>
              <a:buClr>
                <a:schemeClr val="tx1"/>
              </a:buClr>
              <a:buSzPct val="100000"/>
              <a:buFont typeface="Arial" pitchFamily="34" charset="0"/>
              <a:buChar char="•"/>
              <a:defRPr/>
            </a:pPr>
            <a:r>
              <a:rPr lang="en-US" kern="1200" dirty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M</a:t>
            </a:r>
            <a:r>
              <a:rPr lang="en-US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anages </a:t>
            </a:r>
            <a:r>
              <a:rPr lang="en-US" kern="1200" dirty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a shared set of </a:t>
            </a:r>
            <a:br>
              <a:rPr lang="en-US" kern="1200" dirty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en-US" kern="1200" dirty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application </a:t>
            </a:r>
            <a:r>
              <a:rPr lang="en-US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data</a:t>
            </a:r>
          </a:p>
          <a:p>
            <a:pPr marL="693738" lvl="3" indent="-228600">
              <a:spcBef>
                <a:spcPts val="600"/>
              </a:spcBef>
              <a:buClr>
                <a:schemeClr val="bg1">
                  <a:lumMod val="75000"/>
                </a:schemeClr>
              </a:buClr>
              <a:buSzPct val="100000"/>
              <a:buFont typeface="Arial" pitchFamily="34" charset="0"/>
              <a:buChar char="•"/>
              <a:defRPr/>
            </a:pPr>
            <a:r>
              <a:rPr lang="en-US" kern="1200" dirty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Data typically stored persistently in an SQLite database</a:t>
            </a:r>
          </a:p>
          <a:p>
            <a:pPr marL="693738" lvl="3" indent="-228600">
              <a:spcBef>
                <a:spcPts val="600"/>
              </a:spcBef>
              <a:buClr>
                <a:schemeClr val="tx1"/>
              </a:buClr>
              <a:buSzPct val="100000"/>
              <a:buFont typeface="Arial" pitchFamily="34" charset="0"/>
              <a:buChar char="•"/>
              <a:defRPr/>
            </a:pPr>
            <a:r>
              <a:rPr lang="en-US" kern="1200" dirty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Never accessed directly, </a:t>
            </a:r>
            <a:br>
              <a:rPr lang="en-US" kern="1200" dirty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en-US" kern="1200" dirty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but via a Content Resolver</a:t>
            </a:r>
          </a:p>
        </p:txBody>
      </p:sp>
      <p:sp>
        <p:nvSpPr>
          <p:cNvPr id="23" name="Rounded Rectangle 22"/>
          <p:cNvSpPr/>
          <p:nvPr/>
        </p:nvSpPr>
        <p:spPr bwMode="auto">
          <a:xfrm>
            <a:off x="7044335" y="1093183"/>
            <a:ext cx="2070790" cy="845974"/>
          </a:xfrm>
          <a:prstGeom prst="roundRect">
            <a:avLst/>
          </a:prstGeom>
          <a:solidFill>
            <a:srgbClr val="E1FF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7141029" y="1179155"/>
            <a:ext cx="2041471" cy="6740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/>
            <a:r>
              <a:rPr lang="en-US" altLang="en-US" sz="1400" dirty="0"/>
              <a:t>1</a:t>
            </a:r>
            <a:r>
              <a:rPr lang="en-US" altLang="en-US" sz="1400" dirty="0" smtClean="0"/>
              <a:t>: Activity calls </a:t>
            </a:r>
            <a:br>
              <a:rPr lang="en-US" altLang="en-US" sz="1400" dirty="0" smtClean="0"/>
            </a:br>
            <a:r>
              <a:rPr lang="en-US" altLang="en-US" sz="1400" dirty="0" err="1" smtClean="0"/>
              <a:t>downloadImage</a:t>
            </a:r>
            <a:r>
              <a:rPr lang="en-US" altLang="en-US" sz="1400" dirty="0" smtClean="0"/>
              <a:t>() </a:t>
            </a:r>
            <a:br>
              <a:rPr lang="en-US" altLang="en-US" sz="1400" dirty="0" smtClean="0"/>
            </a:br>
            <a:r>
              <a:rPr lang="en-US" altLang="en-US" sz="1400" dirty="0" smtClean="0"/>
              <a:t>with image URL</a:t>
            </a:r>
            <a:endParaRPr lang="en-US" sz="1400" dirty="0"/>
          </a:p>
        </p:txBody>
      </p:sp>
      <p:grpSp>
        <p:nvGrpSpPr>
          <p:cNvPr id="28" name="Group 27"/>
          <p:cNvGrpSpPr/>
          <p:nvPr/>
        </p:nvGrpSpPr>
        <p:grpSpPr>
          <a:xfrm>
            <a:off x="7299641" y="1966086"/>
            <a:ext cx="1860020" cy="3603821"/>
            <a:chOff x="3009610" y="1951973"/>
            <a:chExt cx="2003523" cy="3917528"/>
          </a:xfrm>
        </p:grpSpPr>
        <p:pic>
          <p:nvPicPr>
            <p:cNvPr id="29" name="Picture 28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09610" y="1951973"/>
              <a:ext cx="2003523" cy="39175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0" name="Picture 2" descr="http://www.dre.vanderbilt.edu/~schmidt/cs282/lab3/threadeddownload1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62626" y="2349426"/>
              <a:ext cx="1745171" cy="30502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1" name="Flowchart: Magnetic Disk 30"/>
          <p:cNvSpPr/>
          <p:nvPr/>
        </p:nvSpPr>
        <p:spPr bwMode="auto">
          <a:xfrm>
            <a:off x="4006565" y="4204451"/>
            <a:ext cx="1641541" cy="1467326"/>
          </a:xfrm>
          <a:prstGeom prst="flowChartMagneticDisk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Image Metadata</a:t>
            </a:r>
            <a:br>
              <a:rPr kumimoji="0" lang="en-US" sz="14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</a:br>
            <a:r>
              <a:rPr kumimoji="0" lang="en-US" sz="14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Content</a:t>
            </a:r>
            <a:br>
              <a:rPr kumimoji="0" lang="en-US" sz="14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</a:br>
            <a:r>
              <a:rPr kumimoji="0" lang="en-US" sz="14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Provider</a:t>
            </a:r>
          </a:p>
        </p:txBody>
      </p:sp>
      <p:sp>
        <p:nvSpPr>
          <p:cNvPr id="32" name="Flowchart: Multidocument 31"/>
          <p:cNvSpPr/>
          <p:nvPr/>
        </p:nvSpPr>
        <p:spPr bwMode="auto">
          <a:xfrm>
            <a:off x="5814691" y="4438995"/>
            <a:ext cx="1131329" cy="654784"/>
          </a:xfrm>
          <a:prstGeom prst="flowChartMultidocument">
            <a:avLst/>
          </a:prstGeom>
          <a:solidFill>
            <a:srgbClr val="FF9966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i="1" dirty="0" smtClean="0">
                <a:latin typeface="Arial" charset="0"/>
              </a:rPr>
              <a:t>Image Files</a:t>
            </a:r>
            <a:endParaRPr kumimoji="0" lang="en-US" sz="1400" b="0" i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34" name="Curved Connector 33"/>
          <p:cNvCxnSpPr/>
          <p:nvPr/>
        </p:nvCxnSpPr>
        <p:spPr bwMode="auto">
          <a:xfrm rot="16200000" flipV="1">
            <a:off x="5932359" y="3778145"/>
            <a:ext cx="628655" cy="614361"/>
          </a:xfrm>
          <a:prstGeom prst="curvedConnector3">
            <a:avLst>
              <a:gd name="adj1" fmla="val 50000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arrow" w="med" len="med"/>
            <a:tailEnd type="none" w="med" len="med"/>
          </a:ln>
          <a:effectLst/>
        </p:spPr>
      </p:cxnSp>
      <p:grpSp>
        <p:nvGrpSpPr>
          <p:cNvPr id="35" name="Group 34"/>
          <p:cNvGrpSpPr/>
          <p:nvPr/>
        </p:nvGrpSpPr>
        <p:grpSpPr>
          <a:xfrm>
            <a:off x="4217477" y="1131675"/>
            <a:ext cx="2128134" cy="2607433"/>
            <a:chOff x="6304934" y="2802958"/>
            <a:chExt cx="2266930" cy="1633113"/>
          </a:xfrm>
          <a:solidFill>
            <a:srgbClr val="FFFF99"/>
          </a:solidFill>
        </p:grpSpPr>
        <p:sp>
          <p:nvSpPr>
            <p:cNvPr id="36" name="Rounded Rectangle 35"/>
            <p:cNvSpPr/>
            <p:nvPr/>
          </p:nvSpPr>
          <p:spPr bwMode="auto">
            <a:xfrm>
              <a:off x="6304934" y="2802958"/>
              <a:ext cx="2266930" cy="1633113"/>
            </a:xfrm>
            <a:prstGeom prst="roundRect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6348007" y="2887857"/>
              <a:ext cx="1996509" cy="3416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en-US" altLang="en-US" dirty="0" smtClean="0"/>
                <a:t>Download Service</a:t>
              </a:r>
              <a:endParaRPr lang="en-US" dirty="0"/>
            </a:p>
          </p:txBody>
        </p:sp>
      </p:grpSp>
      <p:cxnSp>
        <p:nvCxnSpPr>
          <p:cNvPr id="38" name="Curved Connector 37"/>
          <p:cNvCxnSpPr/>
          <p:nvPr/>
        </p:nvCxnSpPr>
        <p:spPr bwMode="auto">
          <a:xfrm rot="5400000" flipH="1" flipV="1">
            <a:off x="4734881" y="3869846"/>
            <a:ext cx="745887" cy="548194"/>
          </a:xfrm>
          <a:prstGeom prst="curvedConnector3">
            <a:avLst>
              <a:gd name="adj1" fmla="val 50000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arrow" w="med" len="med"/>
            <a:tailEnd type="none" w="med" len="med"/>
          </a:ln>
          <a:effectLst/>
        </p:spPr>
      </p:cxnSp>
      <p:sp>
        <p:nvSpPr>
          <p:cNvPr id="41" name="Rectangle 40"/>
          <p:cNvSpPr/>
          <p:nvPr/>
        </p:nvSpPr>
        <p:spPr>
          <a:xfrm>
            <a:off x="4185476" y="1611216"/>
            <a:ext cx="2172049" cy="14619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lnSpc>
                <a:spcPct val="100000"/>
              </a:lnSpc>
              <a:spcBef>
                <a:spcPts val="600"/>
              </a:spcBef>
            </a:pPr>
            <a:r>
              <a:rPr lang="en-US" altLang="en-US" sz="1400" dirty="0"/>
              <a:t>2</a:t>
            </a:r>
            <a:r>
              <a:rPr lang="en-US" altLang="en-US" sz="1400" dirty="0" smtClean="0"/>
              <a:t>: Sends GET request </a:t>
            </a:r>
            <a:br>
              <a:rPr lang="en-US" altLang="en-US" sz="1400" dirty="0" smtClean="0"/>
            </a:br>
            <a:r>
              <a:rPr lang="en-US" altLang="en-US" sz="1400" dirty="0" smtClean="0"/>
              <a:t>to web server</a:t>
            </a:r>
          </a:p>
          <a:p>
            <a:pPr marL="228600" indent="-228600">
              <a:lnSpc>
                <a:spcPct val="100000"/>
              </a:lnSpc>
              <a:spcBef>
                <a:spcPts val="600"/>
              </a:spcBef>
            </a:pPr>
            <a:r>
              <a:rPr lang="en-US" sz="1400" dirty="0" smtClean="0"/>
              <a:t>3: Stores downloaded image in </a:t>
            </a:r>
            <a:r>
              <a:rPr lang="en-US" sz="1400" dirty="0" err="1" smtClean="0"/>
              <a:t>filesystem</a:t>
            </a:r>
            <a:r>
              <a:rPr lang="en-US" sz="1400" dirty="0" smtClean="0"/>
              <a:t> </a:t>
            </a:r>
            <a:br>
              <a:rPr lang="en-US" sz="1400" dirty="0" smtClean="0"/>
            </a:br>
            <a:r>
              <a:rPr lang="en-US" sz="1400" dirty="0" smtClean="0"/>
              <a:t>&amp; metadata in Content Provider</a:t>
            </a:r>
          </a:p>
        </p:txBody>
      </p:sp>
      <p:sp>
        <p:nvSpPr>
          <p:cNvPr id="19" name="Rectangle 18"/>
          <p:cNvSpPr/>
          <p:nvPr/>
        </p:nvSpPr>
        <p:spPr bwMode="auto">
          <a:xfrm>
            <a:off x="12700" y="6390504"/>
            <a:ext cx="9144000" cy="553453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16659" y="6425933"/>
            <a:ext cx="9096075" cy="369332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algn="ctr"/>
            <a:r>
              <a:rPr lang="en-US" sz="2000" dirty="0" smtClean="0">
                <a:hlinkClick r:id="rId5"/>
              </a:rPr>
              <a:t>developer.android.com/guide/topics/providers/content-providers.html</a:t>
            </a:r>
            <a:r>
              <a:rPr lang="en-US" sz="2000" dirty="0" smtClean="0"/>
              <a:t> has more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29532360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7684" y="2477270"/>
            <a:ext cx="5906741" cy="3854823"/>
          </a:xfrm>
          <a:prstGeom prst="rect">
            <a:avLst/>
          </a:prstGeom>
        </p:spPr>
      </p:pic>
      <p:sp>
        <p:nvSpPr>
          <p:cNvPr id="2560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200" dirty="0" smtClean="0">
                <a:ea typeface="ＭＳ Ｐゴシック" pitchFamily="34" charset="-128"/>
              </a:rPr>
              <a:t>What is Android?</a:t>
            </a:r>
          </a:p>
        </p:txBody>
      </p:sp>
      <p:sp>
        <p:nvSpPr>
          <p:cNvPr id="25602" name="Content Placeholder 2"/>
          <p:cNvSpPr>
            <a:spLocks noGrp="1"/>
          </p:cNvSpPr>
          <p:nvPr>
            <p:ph sz="half" idx="1"/>
          </p:nvPr>
        </p:nvSpPr>
        <p:spPr>
          <a:xfrm>
            <a:off x="12243" y="1031119"/>
            <a:ext cx="9077327" cy="4957305"/>
          </a:xfrm>
        </p:spPr>
        <p:txBody>
          <a:bodyPr>
            <a:noAutofit/>
          </a:bodyPr>
          <a:lstStyle/>
          <a:p>
            <a:pPr marL="230188" lvl="3">
              <a:spcBef>
                <a:spcPts val="600"/>
              </a:spcBef>
              <a:buSzPct val="100000"/>
              <a:buFont typeface="Arial" pitchFamily="34" charset="0"/>
              <a:buChar char="•"/>
              <a:defRPr/>
            </a:pPr>
            <a:r>
              <a:rPr lang="en-US" sz="2000" kern="1200" dirty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Android </a:t>
            </a:r>
            <a:r>
              <a:rPr lang="en-US" sz="2000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provides a </a:t>
            </a:r>
            <a:r>
              <a:rPr lang="en-US" sz="2000" i="1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layered</a:t>
            </a:r>
            <a:r>
              <a:rPr lang="en-US" sz="2000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 software </a:t>
            </a:r>
            <a:r>
              <a:rPr lang="en-US" sz="2000" kern="1200" dirty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stack for mobile </a:t>
            </a:r>
            <a:r>
              <a:rPr lang="en-US" sz="2000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devices, </a:t>
            </a:r>
            <a:r>
              <a:rPr lang="en-US" sz="2000" kern="1200" dirty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including</a:t>
            </a:r>
          </a:p>
          <a:p>
            <a:pPr marL="458788" lvl="3">
              <a:spcBef>
                <a:spcPts val="600"/>
              </a:spcBef>
              <a:buSzPct val="100000"/>
              <a:buFont typeface="Arial" pitchFamily="34" charset="0"/>
              <a:buChar char="•"/>
              <a:defRPr/>
            </a:pPr>
            <a:r>
              <a:rPr lang="en-US" sz="2000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A variant </a:t>
            </a:r>
            <a:r>
              <a:rPr lang="en-US" sz="2000" kern="1200" dirty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of the Linux OS optimized for power </a:t>
            </a:r>
            <a:r>
              <a:rPr lang="en-US" sz="2000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conservation &amp; </a:t>
            </a:r>
            <a:r>
              <a:rPr lang="en-US" sz="2000" kern="1200" dirty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local IPC</a:t>
            </a:r>
          </a:p>
          <a:p>
            <a:pPr marL="457200" lvl="2" indent="0" eaLnBrk="1" hangingPunct="1">
              <a:spcBef>
                <a:spcPts val="600"/>
              </a:spcBef>
              <a:buNone/>
              <a:defRPr/>
            </a:pPr>
            <a:endParaRPr lang="en-US" dirty="0"/>
          </a:p>
          <a:p>
            <a:pPr lvl="2">
              <a:spcBef>
                <a:spcPts val="600"/>
              </a:spcBef>
            </a:pPr>
            <a:endParaRPr lang="en-US" sz="1600" dirty="0" smtClean="0">
              <a:ea typeface="ＭＳ Ｐゴシック" pitchFamily="34" charset="-128"/>
            </a:endParaRPr>
          </a:p>
          <a:p>
            <a:pPr lvl="2">
              <a:spcBef>
                <a:spcPts val="600"/>
              </a:spcBef>
            </a:pPr>
            <a:endParaRPr lang="en-US" sz="1600" dirty="0" smtClean="0">
              <a:ea typeface="ＭＳ Ｐゴシック" pitchFamily="34" charset="-128"/>
            </a:endParaRPr>
          </a:p>
        </p:txBody>
      </p:sp>
      <p:sp>
        <p:nvSpPr>
          <p:cNvPr id="8" name="Rectangle 7"/>
          <p:cNvSpPr/>
          <p:nvPr/>
        </p:nvSpPr>
        <p:spPr>
          <a:xfrm rot="16200000">
            <a:off x="2544367" y="3170748"/>
            <a:ext cx="1097219" cy="341632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Java/JNI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 rot="16200000">
            <a:off x="2419049" y="4622016"/>
            <a:ext cx="1347854" cy="341632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solidFill>
                  <a:srgbClr val="00B050"/>
                </a:solidFill>
              </a:rPr>
              <a:t>C++/C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 rot="16200000">
            <a:off x="2650263" y="5640681"/>
            <a:ext cx="885426" cy="341632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solidFill>
                  <a:srgbClr val="C00000"/>
                </a:solidFill>
              </a:rPr>
              <a:t>C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2" name="Rectangle 1"/>
          <p:cNvSpPr/>
          <p:nvPr/>
        </p:nvSpPr>
        <p:spPr bwMode="auto">
          <a:xfrm>
            <a:off x="2922160" y="2477271"/>
            <a:ext cx="6234540" cy="29894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459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Flowchart: Magnetic Disk 29"/>
          <p:cNvSpPr/>
          <p:nvPr/>
        </p:nvSpPr>
        <p:spPr bwMode="auto">
          <a:xfrm>
            <a:off x="4006565" y="4204451"/>
            <a:ext cx="1641541" cy="1467326"/>
          </a:xfrm>
          <a:prstGeom prst="flowChartMagneticDisk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Image Metadata</a:t>
            </a:r>
            <a:br>
              <a:rPr kumimoji="0" lang="en-US" sz="14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</a:br>
            <a:r>
              <a:rPr kumimoji="0" lang="en-US" sz="14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Content</a:t>
            </a:r>
            <a:br>
              <a:rPr kumimoji="0" lang="en-US" sz="14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</a:br>
            <a:r>
              <a:rPr kumimoji="0" lang="en-US" sz="14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Provider</a:t>
            </a:r>
          </a:p>
        </p:txBody>
      </p:sp>
      <p:sp>
        <p:nvSpPr>
          <p:cNvPr id="31" name="Flowchart: Multidocument 30"/>
          <p:cNvSpPr/>
          <p:nvPr/>
        </p:nvSpPr>
        <p:spPr bwMode="auto">
          <a:xfrm>
            <a:off x="5814691" y="4438995"/>
            <a:ext cx="1131329" cy="654784"/>
          </a:xfrm>
          <a:prstGeom prst="flowChartMultidocument">
            <a:avLst/>
          </a:prstGeom>
          <a:solidFill>
            <a:srgbClr val="FF9966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i="1" dirty="0" smtClean="0">
                <a:latin typeface="Arial" charset="0"/>
              </a:rPr>
              <a:t>Image Files</a:t>
            </a:r>
            <a:endParaRPr kumimoji="0" lang="en-US" sz="1400" b="0" i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50" y="136398"/>
            <a:ext cx="9067799" cy="1252728"/>
          </a:xfrm>
        </p:spPr>
        <p:txBody>
          <a:bodyPr>
            <a:noAutofit/>
          </a:bodyPr>
          <a:lstStyle/>
          <a:p>
            <a:pPr algn="ctr"/>
            <a:r>
              <a:rPr lang="en-US" sz="3200" dirty="0" smtClean="0"/>
              <a:t>Key Types of Android Components</a:t>
            </a:r>
            <a:endParaRPr lang="en-US" sz="3200" dirty="0"/>
          </a:p>
        </p:txBody>
      </p:sp>
      <p:grpSp>
        <p:nvGrpSpPr>
          <p:cNvPr id="4" name="Group 3"/>
          <p:cNvGrpSpPr/>
          <p:nvPr/>
        </p:nvGrpSpPr>
        <p:grpSpPr>
          <a:xfrm>
            <a:off x="7299641" y="1966086"/>
            <a:ext cx="1860020" cy="3603821"/>
            <a:chOff x="3009610" y="1951973"/>
            <a:chExt cx="2003523" cy="3917528"/>
          </a:xfrm>
        </p:grpSpPr>
        <p:pic>
          <p:nvPicPr>
            <p:cNvPr id="6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09610" y="1951973"/>
              <a:ext cx="2003523" cy="39175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" name="Picture 2" descr="http://www.dre.vanderbilt.edu/~schmidt/cs282/lab3/threadeddownload1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62626" y="2349426"/>
              <a:ext cx="1745171" cy="30502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9" name="Curved Connector 8"/>
          <p:cNvCxnSpPr/>
          <p:nvPr/>
        </p:nvCxnSpPr>
        <p:spPr bwMode="auto">
          <a:xfrm rot="5400000" flipH="1" flipV="1">
            <a:off x="6104000" y="2227240"/>
            <a:ext cx="1361157" cy="854107"/>
          </a:xfrm>
          <a:prstGeom prst="curvedConnector3">
            <a:avLst>
              <a:gd name="adj1" fmla="val 50000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1" name="Curved Connector 10"/>
          <p:cNvCxnSpPr/>
          <p:nvPr/>
        </p:nvCxnSpPr>
        <p:spPr bwMode="auto">
          <a:xfrm rot="16200000" flipV="1">
            <a:off x="5932359" y="3778145"/>
            <a:ext cx="628655" cy="614361"/>
          </a:xfrm>
          <a:prstGeom prst="curvedConnector3">
            <a:avLst>
              <a:gd name="adj1" fmla="val 50000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arrow" w="med" len="med"/>
            <a:tailEnd type="none" w="med" len="med"/>
          </a:ln>
          <a:effectLst/>
        </p:spPr>
      </p:cxnSp>
      <p:grpSp>
        <p:nvGrpSpPr>
          <p:cNvPr id="12" name="Group 11"/>
          <p:cNvGrpSpPr/>
          <p:nvPr/>
        </p:nvGrpSpPr>
        <p:grpSpPr>
          <a:xfrm>
            <a:off x="4217477" y="1131675"/>
            <a:ext cx="2128134" cy="2607433"/>
            <a:chOff x="6304934" y="2802958"/>
            <a:chExt cx="2266930" cy="1633113"/>
          </a:xfrm>
          <a:solidFill>
            <a:srgbClr val="FFFF99"/>
          </a:solidFill>
        </p:grpSpPr>
        <p:sp>
          <p:nvSpPr>
            <p:cNvPr id="13" name="Rounded Rectangle 12"/>
            <p:cNvSpPr/>
            <p:nvPr/>
          </p:nvSpPr>
          <p:spPr bwMode="auto">
            <a:xfrm>
              <a:off x="6304934" y="2802958"/>
              <a:ext cx="2266930" cy="1633113"/>
            </a:xfrm>
            <a:prstGeom prst="roundRect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6348007" y="2887857"/>
              <a:ext cx="1996509" cy="3416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en-US" altLang="en-US" dirty="0" smtClean="0"/>
                <a:t>Download Service</a:t>
              </a:r>
              <a:endParaRPr lang="en-US" dirty="0"/>
            </a:p>
          </p:txBody>
        </p:sp>
      </p:grpSp>
      <p:cxnSp>
        <p:nvCxnSpPr>
          <p:cNvPr id="16" name="Curved Connector 15"/>
          <p:cNvCxnSpPr/>
          <p:nvPr/>
        </p:nvCxnSpPr>
        <p:spPr bwMode="auto">
          <a:xfrm rot="5400000" flipH="1" flipV="1">
            <a:off x="4734881" y="3869846"/>
            <a:ext cx="745887" cy="548194"/>
          </a:xfrm>
          <a:prstGeom prst="curvedConnector3">
            <a:avLst>
              <a:gd name="adj1" fmla="val 50000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arrow" w="med" len="med"/>
            <a:tailEnd type="none" w="med" len="med"/>
          </a:ln>
          <a:effectLst/>
        </p:spPr>
      </p:cxnSp>
      <p:sp>
        <p:nvSpPr>
          <p:cNvPr id="24" name="Rectangle 23"/>
          <p:cNvSpPr/>
          <p:nvPr/>
        </p:nvSpPr>
        <p:spPr>
          <a:xfrm>
            <a:off x="4185476" y="1611216"/>
            <a:ext cx="2172049" cy="22621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lnSpc>
                <a:spcPct val="100000"/>
              </a:lnSpc>
              <a:spcBef>
                <a:spcPts val="600"/>
              </a:spcBef>
            </a:pPr>
            <a:r>
              <a:rPr lang="en-US" altLang="en-US" sz="1400" dirty="0"/>
              <a:t>2</a:t>
            </a:r>
            <a:r>
              <a:rPr lang="en-US" altLang="en-US" sz="1400" dirty="0" smtClean="0"/>
              <a:t>: Sends GET request </a:t>
            </a:r>
            <a:br>
              <a:rPr lang="en-US" altLang="en-US" sz="1400" dirty="0" smtClean="0"/>
            </a:br>
            <a:r>
              <a:rPr lang="en-US" altLang="en-US" sz="1400" dirty="0" smtClean="0"/>
              <a:t>to web server</a:t>
            </a:r>
          </a:p>
          <a:p>
            <a:pPr marL="228600" indent="-228600">
              <a:lnSpc>
                <a:spcPct val="100000"/>
              </a:lnSpc>
              <a:spcBef>
                <a:spcPts val="600"/>
              </a:spcBef>
            </a:pPr>
            <a:r>
              <a:rPr lang="en-US" sz="1400" dirty="0" smtClean="0"/>
              <a:t>3: Stores downloaded image in </a:t>
            </a:r>
            <a:r>
              <a:rPr lang="en-US" sz="1400" dirty="0" err="1" smtClean="0"/>
              <a:t>filesystem</a:t>
            </a:r>
            <a:r>
              <a:rPr lang="en-US" sz="1400" dirty="0" smtClean="0"/>
              <a:t> </a:t>
            </a:r>
            <a:br>
              <a:rPr lang="en-US" sz="1400" dirty="0" smtClean="0"/>
            </a:br>
            <a:r>
              <a:rPr lang="en-US" sz="1400" dirty="0" smtClean="0"/>
              <a:t>&amp; metadata in Content Provider</a:t>
            </a:r>
          </a:p>
          <a:p>
            <a:pPr marL="228600" indent="-228600">
              <a:lnSpc>
                <a:spcPct val="100000"/>
              </a:lnSpc>
              <a:spcBef>
                <a:spcPts val="600"/>
              </a:spcBef>
            </a:pPr>
            <a:r>
              <a:rPr lang="en-US" altLang="en-US" sz="1400" dirty="0" smtClean="0"/>
              <a:t>4. Broadcasts intent containing image URI</a:t>
            </a:r>
            <a:endParaRPr lang="en-US" sz="1400" dirty="0"/>
          </a:p>
          <a:p>
            <a:pPr marL="228600" indent="-228600">
              <a:lnSpc>
                <a:spcPct val="100000"/>
              </a:lnSpc>
              <a:spcBef>
                <a:spcPts val="600"/>
              </a:spcBef>
            </a:pPr>
            <a:endParaRPr lang="en-US" sz="1400" dirty="0"/>
          </a:p>
        </p:txBody>
      </p:sp>
      <p:sp>
        <p:nvSpPr>
          <p:cNvPr id="26" name="Content Placeholder 4"/>
          <p:cNvSpPr>
            <a:spLocks noGrp="1"/>
          </p:cNvSpPr>
          <p:nvPr>
            <p:ph idx="1"/>
          </p:nvPr>
        </p:nvSpPr>
        <p:spPr>
          <a:xfrm>
            <a:off x="0" y="1109151"/>
            <a:ext cx="4185475" cy="5316781"/>
          </a:xfrm>
        </p:spPr>
        <p:txBody>
          <a:bodyPr>
            <a:noAutofit/>
          </a:bodyPr>
          <a:lstStyle/>
          <a:p>
            <a:pPr marL="230188" lvl="3" indent="-228600">
              <a:spcBef>
                <a:spcPts val="600"/>
              </a:spcBef>
              <a:buClr>
                <a:schemeClr val="bg1">
                  <a:lumMod val="75000"/>
                </a:schemeClr>
              </a:buClr>
              <a:buSzPct val="100000"/>
              <a:buFont typeface="Arial" pitchFamily="34" charset="0"/>
              <a:buChar char="•"/>
              <a:defRPr/>
            </a:pPr>
            <a:r>
              <a:rPr lang="en-US" b="1" kern="1200" dirty="0" smtClean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Activity </a:t>
            </a:r>
            <a:endParaRPr lang="en-US" b="1" kern="1200" dirty="0">
              <a:solidFill>
                <a:schemeClr val="bg1">
                  <a:lumMod val="75000"/>
                </a:schemeClr>
              </a:solidFill>
              <a:latin typeface="Tahoma" pitchFamily="34" charset="0"/>
              <a:ea typeface="Arial Unicode MS" pitchFamily="34" charset="-128"/>
              <a:cs typeface="Arial Unicode MS" pitchFamily="34" charset="-128"/>
            </a:endParaRPr>
          </a:p>
          <a:p>
            <a:pPr marL="458788" lvl="3" indent="-228600">
              <a:spcBef>
                <a:spcPts val="600"/>
              </a:spcBef>
              <a:buClr>
                <a:schemeClr val="bg1">
                  <a:lumMod val="75000"/>
                </a:schemeClr>
              </a:buClr>
              <a:buSzPct val="100000"/>
              <a:buFont typeface="Arial" pitchFamily="34" charset="0"/>
              <a:buChar char="•"/>
              <a:defRPr/>
            </a:pPr>
            <a:r>
              <a:rPr lang="en-US" kern="1200" dirty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R</a:t>
            </a:r>
            <a:r>
              <a:rPr lang="en-US" kern="1200" dirty="0" smtClean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epresents </a:t>
            </a:r>
            <a:r>
              <a:rPr lang="en-US" kern="1200" dirty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a single screen </a:t>
            </a:r>
            <a:br>
              <a:rPr lang="en-US" kern="1200" dirty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en-US" kern="1200" dirty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with a user interface</a:t>
            </a:r>
          </a:p>
          <a:p>
            <a:pPr marL="230188" lvl="3" indent="-228600">
              <a:spcBef>
                <a:spcPts val="600"/>
              </a:spcBef>
              <a:buClr>
                <a:schemeClr val="bg1">
                  <a:lumMod val="75000"/>
                </a:schemeClr>
              </a:buClr>
              <a:buSzPct val="100000"/>
              <a:buFont typeface="Arial" pitchFamily="34" charset="0"/>
              <a:buChar char="•"/>
              <a:defRPr/>
            </a:pPr>
            <a:r>
              <a:rPr lang="en-US" b="1" kern="1200" dirty="0" smtClean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Service</a:t>
            </a:r>
            <a:endParaRPr lang="en-US" b="1" kern="1200" dirty="0">
              <a:solidFill>
                <a:schemeClr val="bg1">
                  <a:lumMod val="75000"/>
                </a:schemeClr>
              </a:solidFill>
              <a:latin typeface="Tahoma" pitchFamily="34" charset="0"/>
              <a:ea typeface="Arial Unicode MS" pitchFamily="34" charset="-128"/>
              <a:cs typeface="Arial Unicode MS" pitchFamily="34" charset="-128"/>
            </a:endParaRPr>
          </a:p>
          <a:p>
            <a:pPr marL="458788" lvl="3" indent="-228600">
              <a:spcBef>
                <a:spcPts val="600"/>
              </a:spcBef>
              <a:buClr>
                <a:schemeClr val="bg1">
                  <a:lumMod val="75000"/>
                </a:schemeClr>
              </a:buClr>
              <a:buSzPct val="100000"/>
              <a:buFont typeface="Arial" pitchFamily="34" charset="0"/>
              <a:buChar char="•"/>
              <a:defRPr/>
            </a:pPr>
            <a:r>
              <a:rPr lang="en-US" kern="1200" dirty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Runs in background to perform </a:t>
            </a:r>
            <a:br>
              <a:rPr lang="en-US" kern="1200" dirty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en-US" kern="1200" dirty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long-running operations or to </a:t>
            </a:r>
            <a:br>
              <a:rPr lang="en-US" kern="1200" dirty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en-US" kern="1200" dirty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access remote resources</a:t>
            </a:r>
          </a:p>
          <a:p>
            <a:pPr marL="230188" lvl="3" indent="-228600">
              <a:spcBef>
                <a:spcPts val="600"/>
              </a:spcBef>
              <a:buClr>
                <a:schemeClr val="bg1">
                  <a:lumMod val="75000"/>
                </a:schemeClr>
              </a:buClr>
              <a:buSzPct val="100000"/>
              <a:buFont typeface="Arial" pitchFamily="34" charset="0"/>
              <a:buChar char="•"/>
              <a:defRPr/>
            </a:pPr>
            <a:r>
              <a:rPr lang="en-US" b="1" kern="1200" dirty="0" smtClean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Content Provider</a:t>
            </a:r>
            <a:endParaRPr lang="en-US" b="1" kern="1200" dirty="0">
              <a:solidFill>
                <a:schemeClr val="bg1">
                  <a:lumMod val="75000"/>
                </a:schemeClr>
              </a:solidFill>
              <a:latin typeface="Tahoma" pitchFamily="34" charset="0"/>
              <a:ea typeface="Arial Unicode MS" pitchFamily="34" charset="-128"/>
              <a:cs typeface="Arial Unicode MS" pitchFamily="34" charset="-128"/>
            </a:endParaRPr>
          </a:p>
          <a:p>
            <a:pPr marL="458788" lvl="3" indent="-228600">
              <a:spcBef>
                <a:spcPts val="600"/>
              </a:spcBef>
              <a:buClr>
                <a:schemeClr val="bg1">
                  <a:lumMod val="75000"/>
                </a:schemeClr>
              </a:buClr>
              <a:buSzPct val="100000"/>
              <a:buFont typeface="Arial" pitchFamily="34" charset="0"/>
              <a:buChar char="•"/>
              <a:defRPr/>
            </a:pPr>
            <a:r>
              <a:rPr lang="en-US" kern="1200" dirty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M</a:t>
            </a:r>
            <a:r>
              <a:rPr lang="en-US" kern="1200" dirty="0" smtClean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anages </a:t>
            </a:r>
            <a:r>
              <a:rPr lang="en-US" kern="1200" dirty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a shared set of </a:t>
            </a:r>
            <a:br>
              <a:rPr lang="en-US" kern="1200" dirty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en-US" kern="1200" dirty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application data</a:t>
            </a:r>
          </a:p>
          <a:p>
            <a:pPr marL="230188" lvl="3" indent="-228600">
              <a:spcBef>
                <a:spcPts val="600"/>
              </a:spcBef>
              <a:buClr>
                <a:schemeClr val="tx1"/>
              </a:buClr>
              <a:buSzPct val="100000"/>
              <a:buFont typeface="Arial" pitchFamily="34" charset="0"/>
              <a:buChar char="•"/>
              <a:defRPr/>
            </a:pPr>
            <a:r>
              <a:rPr lang="en-US" b="1" kern="1200" dirty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Broadcast </a:t>
            </a:r>
            <a:r>
              <a:rPr lang="en-US" b="1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Receiver</a:t>
            </a:r>
            <a:endParaRPr lang="en-US" b="1" kern="1200" dirty="0">
              <a:latin typeface="Tahoma" pitchFamily="34" charset="0"/>
              <a:ea typeface="Arial Unicode MS" pitchFamily="34" charset="-128"/>
              <a:cs typeface="Arial Unicode MS" pitchFamily="34" charset="-128"/>
            </a:endParaRPr>
          </a:p>
          <a:p>
            <a:pPr marL="458788" lvl="3" indent="-228600">
              <a:spcBef>
                <a:spcPts val="600"/>
              </a:spcBef>
              <a:buClr>
                <a:schemeClr val="tx1"/>
              </a:buClr>
              <a:buSzPct val="100000"/>
              <a:buFont typeface="Arial" pitchFamily="34" charset="0"/>
              <a:buChar char="•"/>
              <a:defRPr/>
            </a:pPr>
            <a:r>
              <a:rPr lang="en-US" kern="1200" dirty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A</a:t>
            </a:r>
            <a:r>
              <a:rPr lang="en-US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kern="1200" dirty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component that responds </a:t>
            </a:r>
            <a:r>
              <a:rPr lang="en-US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/>
            </a:r>
            <a:br>
              <a:rPr lang="en-US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en-US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to </a:t>
            </a:r>
            <a:r>
              <a:rPr lang="en-US" kern="1200" dirty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system-wide </a:t>
            </a:r>
            <a:r>
              <a:rPr lang="en-US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Intent broadcast announcements</a:t>
            </a:r>
          </a:p>
        </p:txBody>
      </p:sp>
      <p:sp>
        <p:nvSpPr>
          <p:cNvPr id="23" name="Rounded Rectangle 22"/>
          <p:cNvSpPr/>
          <p:nvPr/>
        </p:nvSpPr>
        <p:spPr bwMode="auto">
          <a:xfrm>
            <a:off x="7044335" y="1093183"/>
            <a:ext cx="2070790" cy="845974"/>
          </a:xfrm>
          <a:prstGeom prst="roundRect">
            <a:avLst/>
          </a:prstGeom>
          <a:solidFill>
            <a:srgbClr val="C0000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7144872" y="1213558"/>
            <a:ext cx="1934928" cy="6740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/>
            <a:r>
              <a:rPr lang="en-US" altLang="en-US" sz="1400" dirty="0">
                <a:solidFill>
                  <a:schemeClr val="bg1"/>
                </a:solidFill>
              </a:rPr>
              <a:t>5</a:t>
            </a:r>
            <a:r>
              <a:rPr lang="en-US" altLang="en-US" sz="1400" dirty="0" smtClean="0">
                <a:solidFill>
                  <a:schemeClr val="bg1"/>
                </a:solidFill>
              </a:rPr>
              <a:t>: Activity receives intent &amp; displays image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529326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Flowchart: Magnetic Disk 29"/>
          <p:cNvSpPr/>
          <p:nvPr/>
        </p:nvSpPr>
        <p:spPr bwMode="auto">
          <a:xfrm>
            <a:off x="4006565" y="4204451"/>
            <a:ext cx="1641541" cy="1467326"/>
          </a:xfrm>
          <a:prstGeom prst="flowChartMagneticDisk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Image Metadata</a:t>
            </a:r>
            <a:br>
              <a:rPr kumimoji="0" lang="en-US" sz="14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</a:br>
            <a:r>
              <a:rPr kumimoji="0" lang="en-US" sz="14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Content</a:t>
            </a:r>
            <a:br>
              <a:rPr kumimoji="0" lang="en-US" sz="14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</a:br>
            <a:r>
              <a:rPr kumimoji="0" lang="en-US" sz="14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Provider</a:t>
            </a:r>
          </a:p>
        </p:txBody>
      </p:sp>
      <p:sp>
        <p:nvSpPr>
          <p:cNvPr id="31" name="Flowchart: Multidocument 30"/>
          <p:cNvSpPr/>
          <p:nvPr/>
        </p:nvSpPr>
        <p:spPr bwMode="auto">
          <a:xfrm>
            <a:off x="5814691" y="4438995"/>
            <a:ext cx="1131329" cy="654784"/>
          </a:xfrm>
          <a:prstGeom prst="flowChartMultidocument">
            <a:avLst/>
          </a:prstGeom>
          <a:solidFill>
            <a:srgbClr val="FF9966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i="1" dirty="0" smtClean="0">
                <a:latin typeface="Arial" charset="0"/>
              </a:rPr>
              <a:t>Image Files</a:t>
            </a:r>
            <a:endParaRPr kumimoji="0" lang="en-US" sz="1400" b="0" i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50" y="136398"/>
            <a:ext cx="9067799" cy="1252728"/>
          </a:xfrm>
        </p:spPr>
        <p:txBody>
          <a:bodyPr>
            <a:noAutofit/>
          </a:bodyPr>
          <a:lstStyle/>
          <a:p>
            <a:pPr algn="ctr"/>
            <a:r>
              <a:rPr lang="en-US" sz="3200" dirty="0" smtClean="0"/>
              <a:t>Key Types of Android Components</a:t>
            </a:r>
            <a:endParaRPr lang="en-US" sz="3200" dirty="0"/>
          </a:p>
        </p:txBody>
      </p:sp>
      <p:grpSp>
        <p:nvGrpSpPr>
          <p:cNvPr id="4" name="Group 3"/>
          <p:cNvGrpSpPr/>
          <p:nvPr/>
        </p:nvGrpSpPr>
        <p:grpSpPr>
          <a:xfrm>
            <a:off x="7299641" y="1966086"/>
            <a:ext cx="1860020" cy="3603821"/>
            <a:chOff x="3009610" y="1951973"/>
            <a:chExt cx="2003523" cy="3917528"/>
          </a:xfrm>
        </p:grpSpPr>
        <p:pic>
          <p:nvPicPr>
            <p:cNvPr id="6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09610" y="1951973"/>
              <a:ext cx="2003523" cy="39175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" name="Picture 2" descr="http://www.dre.vanderbilt.edu/~schmidt/cs282/lab3/threadeddownload1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62626" y="2349426"/>
              <a:ext cx="1745171" cy="30502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1" name="Curved Connector 10"/>
          <p:cNvCxnSpPr/>
          <p:nvPr/>
        </p:nvCxnSpPr>
        <p:spPr bwMode="auto">
          <a:xfrm rot="16200000" flipV="1">
            <a:off x="5932359" y="3778145"/>
            <a:ext cx="628655" cy="614361"/>
          </a:xfrm>
          <a:prstGeom prst="curvedConnector3">
            <a:avLst>
              <a:gd name="adj1" fmla="val 50000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arrow" w="med" len="med"/>
            <a:tailEnd type="none" w="med" len="med"/>
          </a:ln>
          <a:effectLst/>
        </p:spPr>
      </p:cxnSp>
      <p:grpSp>
        <p:nvGrpSpPr>
          <p:cNvPr id="12" name="Group 11"/>
          <p:cNvGrpSpPr/>
          <p:nvPr/>
        </p:nvGrpSpPr>
        <p:grpSpPr>
          <a:xfrm>
            <a:off x="4217477" y="1131675"/>
            <a:ext cx="2128134" cy="2607433"/>
            <a:chOff x="6304934" y="2802958"/>
            <a:chExt cx="2266930" cy="1633113"/>
          </a:xfrm>
          <a:solidFill>
            <a:srgbClr val="FFFF99"/>
          </a:solidFill>
        </p:grpSpPr>
        <p:sp>
          <p:nvSpPr>
            <p:cNvPr id="13" name="Rounded Rectangle 12"/>
            <p:cNvSpPr/>
            <p:nvPr/>
          </p:nvSpPr>
          <p:spPr bwMode="auto">
            <a:xfrm>
              <a:off x="6304934" y="2802958"/>
              <a:ext cx="2266930" cy="1633113"/>
            </a:xfrm>
            <a:prstGeom prst="roundRect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6348007" y="2887857"/>
              <a:ext cx="1996509" cy="3416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en-US" altLang="en-US" dirty="0" smtClean="0"/>
                <a:t>Download Service</a:t>
              </a:r>
              <a:endParaRPr lang="en-US" dirty="0"/>
            </a:p>
          </p:txBody>
        </p:sp>
      </p:grpSp>
      <p:cxnSp>
        <p:nvCxnSpPr>
          <p:cNvPr id="16" name="Curved Connector 15"/>
          <p:cNvCxnSpPr/>
          <p:nvPr/>
        </p:nvCxnSpPr>
        <p:spPr bwMode="auto">
          <a:xfrm rot="5400000" flipH="1" flipV="1">
            <a:off x="4734881" y="3869846"/>
            <a:ext cx="745887" cy="548194"/>
          </a:xfrm>
          <a:prstGeom prst="curvedConnector3">
            <a:avLst>
              <a:gd name="adj1" fmla="val 50000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arrow" w="med" len="med"/>
            <a:tailEnd type="none" w="med" len="med"/>
          </a:ln>
          <a:effectLst/>
        </p:spPr>
      </p:cxnSp>
      <p:sp>
        <p:nvSpPr>
          <p:cNvPr id="24" name="Rectangle 23"/>
          <p:cNvSpPr/>
          <p:nvPr/>
        </p:nvSpPr>
        <p:spPr>
          <a:xfrm>
            <a:off x="4185476" y="1611216"/>
            <a:ext cx="2172049" cy="22621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lnSpc>
                <a:spcPct val="100000"/>
              </a:lnSpc>
              <a:spcBef>
                <a:spcPts val="600"/>
              </a:spcBef>
            </a:pPr>
            <a:r>
              <a:rPr lang="en-US" altLang="en-US" sz="1400" dirty="0"/>
              <a:t>2</a:t>
            </a:r>
            <a:r>
              <a:rPr lang="en-US" altLang="en-US" sz="1400" dirty="0" smtClean="0"/>
              <a:t>: Sends GET request </a:t>
            </a:r>
            <a:br>
              <a:rPr lang="en-US" altLang="en-US" sz="1400" dirty="0" smtClean="0"/>
            </a:br>
            <a:r>
              <a:rPr lang="en-US" altLang="en-US" sz="1400" dirty="0" smtClean="0"/>
              <a:t>to web server</a:t>
            </a:r>
          </a:p>
          <a:p>
            <a:pPr marL="228600" indent="-228600">
              <a:lnSpc>
                <a:spcPct val="100000"/>
              </a:lnSpc>
              <a:spcBef>
                <a:spcPts val="600"/>
              </a:spcBef>
            </a:pPr>
            <a:r>
              <a:rPr lang="en-US" sz="1400" dirty="0" smtClean="0"/>
              <a:t>3: Stores downloaded image in </a:t>
            </a:r>
            <a:r>
              <a:rPr lang="en-US" sz="1400" dirty="0" err="1" smtClean="0"/>
              <a:t>filesystem</a:t>
            </a:r>
            <a:r>
              <a:rPr lang="en-US" sz="1400" dirty="0" smtClean="0"/>
              <a:t> </a:t>
            </a:r>
            <a:br>
              <a:rPr lang="en-US" sz="1400" dirty="0" smtClean="0"/>
            </a:br>
            <a:r>
              <a:rPr lang="en-US" sz="1400" dirty="0" smtClean="0"/>
              <a:t>&amp; metadata in Content Provider</a:t>
            </a:r>
          </a:p>
          <a:p>
            <a:pPr marL="228600" indent="-228600">
              <a:lnSpc>
                <a:spcPct val="100000"/>
              </a:lnSpc>
              <a:spcBef>
                <a:spcPts val="600"/>
              </a:spcBef>
            </a:pPr>
            <a:r>
              <a:rPr lang="en-US" altLang="en-US" sz="1400" dirty="0" smtClean="0"/>
              <a:t>4. Broadcasts intent containing image URI</a:t>
            </a:r>
            <a:endParaRPr lang="en-US" sz="1400" dirty="0"/>
          </a:p>
          <a:p>
            <a:pPr marL="228600" indent="-228600">
              <a:lnSpc>
                <a:spcPct val="100000"/>
              </a:lnSpc>
              <a:spcBef>
                <a:spcPts val="600"/>
              </a:spcBef>
            </a:pPr>
            <a:endParaRPr lang="en-US" sz="1400" dirty="0"/>
          </a:p>
        </p:txBody>
      </p:sp>
      <p:sp>
        <p:nvSpPr>
          <p:cNvPr id="26" name="Content Placeholder 4"/>
          <p:cNvSpPr>
            <a:spLocks noGrp="1"/>
          </p:cNvSpPr>
          <p:nvPr>
            <p:ph idx="1"/>
          </p:nvPr>
        </p:nvSpPr>
        <p:spPr>
          <a:xfrm>
            <a:off x="0" y="1109151"/>
            <a:ext cx="4572000" cy="5316781"/>
          </a:xfrm>
        </p:spPr>
        <p:txBody>
          <a:bodyPr>
            <a:noAutofit/>
          </a:bodyPr>
          <a:lstStyle/>
          <a:p>
            <a:pPr marL="230188" lvl="3" indent="-228600">
              <a:spcBef>
                <a:spcPts val="600"/>
              </a:spcBef>
              <a:buClr>
                <a:schemeClr val="bg1">
                  <a:lumMod val="75000"/>
                </a:schemeClr>
              </a:buClr>
              <a:buSzPct val="100000"/>
              <a:buFont typeface="Arial" pitchFamily="34" charset="0"/>
              <a:buChar char="•"/>
              <a:defRPr/>
            </a:pPr>
            <a:r>
              <a:rPr lang="en-US" b="1" kern="1200" dirty="0" smtClean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Activity </a:t>
            </a:r>
            <a:endParaRPr lang="en-US" b="1" kern="1200" dirty="0">
              <a:solidFill>
                <a:schemeClr val="bg1">
                  <a:lumMod val="75000"/>
                </a:schemeClr>
              </a:solidFill>
              <a:latin typeface="Tahoma" pitchFamily="34" charset="0"/>
              <a:ea typeface="Arial Unicode MS" pitchFamily="34" charset="-128"/>
              <a:cs typeface="Arial Unicode MS" pitchFamily="34" charset="-128"/>
            </a:endParaRPr>
          </a:p>
          <a:p>
            <a:pPr marL="458788" lvl="3" indent="-228600">
              <a:spcBef>
                <a:spcPts val="600"/>
              </a:spcBef>
              <a:buClr>
                <a:schemeClr val="bg1">
                  <a:lumMod val="75000"/>
                </a:schemeClr>
              </a:buClr>
              <a:buSzPct val="100000"/>
              <a:buFont typeface="Arial" pitchFamily="34" charset="0"/>
              <a:buChar char="•"/>
              <a:defRPr/>
            </a:pPr>
            <a:r>
              <a:rPr lang="en-US" kern="1200" dirty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R</a:t>
            </a:r>
            <a:r>
              <a:rPr lang="en-US" kern="1200" dirty="0" smtClean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epresents </a:t>
            </a:r>
            <a:r>
              <a:rPr lang="en-US" kern="1200" dirty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a single screen </a:t>
            </a:r>
            <a:br>
              <a:rPr lang="en-US" kern="1200" dirty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en-US" kern="1200" dirty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with a user interface</a:t>
            </a:r>
          </a:p>
          <a:p>
            <a:pPr marL="230188" lvl="3" indent="-228600">
              <a:spcBef>
                <a:spcPts val="600"/>
              </a:spcBef>
              <a:buClr>
                <a:schemeClr val="bg1">
                  <a:lumMod val="75000"/>
                </a:schemeClr>
              </a:buClr>
              <a:buSzPct val="100000"/>
              <a:buFont typeface="Arial" pitchFamily="34" charset="0"/>
              <a:buChar char="•"/>
              <a:defRPr/>
            </a:pPr>
            <a:r>
              <a:rPr lang="en-US" b="1" kern="1200" dirty="0" smtClean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Service</a:t>
            </a:r>
            <a:endParaRPr lang="en-US" b="1" kern="1200" dirty="0">
              <a:solidFill>
                <a:schemeClr val="bg1">
                  <a:lumMod val="75000"/>
                </a:schemeClr>
              </a:solidFill>
              <a:latin typeface="Tahoma" pitchFamily="34" charset="0"/>
              <a:ea typeface="Arial Unicode MS" pitchFamily="34" charset="-128"/>
              <a:cs typeface="Arial Unicode MS" pitchFamily="34" charset="-128"/>
            </a:endParaRPr>
          </a:p>
          <a:p>
            <a:pPr marL="458788" lvl="3" indent="-228600">
              <a:spcBef>
                <a:spcPts val="600"/>
              </a:spcBef>
              <a:buClr>
                <a:schemeClr val="bg1">
                  <a:lumMod val="75000"/>
                </a:schemeClr>
              </a:buClr>
              <a:buSzPct val="100000"/>
              <a:buFont typeface="Arial" pitchFamily="34" charset="0"/>
              <a:buChar char="•"/>
              <a:defRPr/>
            </a:pPr>
            <a:r>
              <a:rPr lang="en-US" kern="1200" dirty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Runs in background to perform </a:t>
            </a:r>
            <a:br>
              <a:rPr lang="en-US" kern="1200" dirty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en-US" kern="1200" dirty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long-running operations or to </a:t>
            </a:r>
            <a:br>
              <a:rPr lang="en-US" kern="1200" dirty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en-US" kern="1200" dirty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access remote resources</a:t>
            </a:r>
          </a:p>
          <a:p>
            <a:pPr marL="230188" lvl="3" indent="-228600">
              <a:spcBef>
                <a:spcPts val="600"/>
              </a:spcBef>
              <a:buClr>
                <a:schemeClr val="bg1">
                  <a:lumMod val="75000"/>
                </a:schemeClr>
              </a:buClr>
              <a:buSzPct val="100000"/>
              <a:buFont typeface="Arial" pitchFamily="34" charset="0"/>
              <a:buChar char="•"/>
              <a:defRPr/>
            </a:pPr>
            <a:r>
              <a:rPr lang="en-US" b="1" kern="1200" dirty="0" smtClean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Content Provider</a:t>
            </a:r>
            <a:endParaRPr lang="en-US" b="1" kern="1200" dirty="0">
              <a:solidFill>
                <a:schemeClr val="bg1">
                  <a:lumMod val="75000"/>
                </a:schemeClr>
              </a:solidFill>
              <a:latin typeface="Tahoma" pitchFamily="34" charset="0"/>
              <a:ea typeface="Arial Unicode MS" pitchFamily="34" charset="-128"/>
              <a:cs typeface="Arial Unicode MS" pitchFamily="34" charset="-128"/>
            </a:endParaRPr>
          </a:p>
          <a:p>
            <a:pPr marL="458788" lvl="3" indent="-228600">
              <a:spcBef>
                <a:spcPts val="600"/>
              </a:spcBef>
              <a:buClr>
                <a:schemeClr val="bg1">
                  <a:lumMod val="75000"/>
                </a:schemeClr>
              </a:buClr>
              <a:buSzPct val="100000"/>
              <a:buFont typeface="Arial" pitchFamily="34" charset="0"/>
              <a:buChar char="•"/>
              <a:defRPr/>
            </a:pPr>
            <a:r>
              <a:rPr lang="en-US" kern="1200" dirty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M</a:t>
            </a:r>
            <a:r>
              <a:rPr lang="en-US" kern="1200" dirty="0" smtClean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anages </a:t>
            </a:r>
            <a:r>
              <a:rPr lang="en-US" kern="1200" dirty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a shared set of </a:t>
            </a:r>
            <a:br>
              <a:rPr lang="en-US" kern="1200" dirty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en-US" kern="1200" dirty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application data</a:t>
            </a:r>
          </a:p>
          <a:p>
            <a:pPr marL="230188" lvl="3" indent="-228600">
              <a:spcBef>
                <a:spcPts val="600"/>
              </a:spcBef>
              <a:buClr>
                <a:schemeClr val="tx1"/>
              </a:buClr>
              <a:buSzPct val="100000"/>
              <a:buFont typeface="Arial" pitchFamily="34" charset="0"/>
              <a:buChar char="•"/>
              <a:defRPr/>
            </a:pPr>
            <a:r>
              <a:rPr lang="en-US" b="1" kern="1200" dirty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Broadcast </a:t>
            </a:r>
            <a:r>
              <a:rPr lang="en-US" b="1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Receiver</a:t>
            </a:r>
            <a:endParaRPr lang="en-US" b="1" kern="1200" dirty="0">
              <a:latin typeface="Tahoma" pitchFamily="34" charset="0"/>
              <a:ea typeface="Arial Unicode MS" pitchFamily="34" charset="-128"/>
              <a:cs typeface="Arial Unicode MS" pitchFamily="34" charset="-128"/>
            </a:endParaRPr>
          </a:p>
          <a:p>
            <a:pPr marL="458788" lvl="3" indent="-228600">
              <a:spcBef>
                <a:spcPts val="600"/>
              </a:spcBef>
              <a:buClr>
                <a:schemeClr val="tx1"/>
              </a:buClr>
              <a:buSzPct val="100000"/>
              <a:buFont typeface="Arial" pitchFamily="34" charset="0"/>
              <a:buChar char="•"/>
              <a:defRPr/>
            </a:pPr>
            <a:r>
              <a:rPr lang="en-US" kern="1200" dirty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A</a:t>
            </a:r>
            <a:r>
              <a:rPr lang="en-US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kern="1200" dirty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component that responds </a:t>
            </a:r>
            <a:r>
              <a:rPr lang="en-US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/>
            </a:r>
            <a:br>
              <a:rPr lang="en-US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en-US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to </a:t>
            </a:r>
            <a:r>
              <a:rPr lang="en-US" kern="1200" dirty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system-wide </a:t>
            </a:r>
            <a:r>
              <a:rPr lang="en-US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Intent </a:t>
            </a:r>
            <a:br>
              <a:rPr lang="en-US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en-US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broadcast announcements</a:t>
            </a:r>
          </a:p>
          <a:p>
            <a:pPr marL="693738" lvl="3" indent="-228600">
              <a:spcBef>
                <a:spcPts val="600"/>
              </a:spcBef>
              <a:buClr>
                <a:schemeClr val="tx1"/>
              </a:buClr>
              <a:buSzPct val="100000"/>
              <a:buFont typeface="Arial" pitchFamily="34" charset="0"/>
              <a:buChar char="•"/>
              <a:defRPr/>
            </a:pPr>
            <a:r>
              <a:rPr lang="en-US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Supports complex Intent filtering</a:t>
            </a:r>
            <a:endParaRPr lang="en-US" kern="1200" dirty="0">
              <a:latin typeface="Tahoma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1" name="Rectangle 20"/>
          <p:cNvSpPr/>
          <p:nvPr/>
        </p:nvSpPr>
        <p:spPr bwMode="auto">
          <a:xfrm>
            <a:off x="12700" y="6390504"/>
            <a:ext cx="9144000" cy="553453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47139" y="6425933"/>
            <a:ext cx="9042821" cy="369332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algn="ctr"/>
            <a:r>
              <a:rPr lang="en-US" sz="2000" dirty="0" smtClean="0"/>
              <a:t>See </a:t>
            </a:r>
            <a:r>
              <a:rPr lang="en-US" sz="2000" dirty="0" smtClean="0">
                <a:hlinkClick r:id="rId5"/>
              </a:rPr>
              <a:t>developer.android.com/reference/android/content/BroadcastReceiver.html</a:t>
            </a:r>
            <a:endParaRPr lang="en-US" sz="2000" dirty="0"/>
          </a:p>
        </p:txBody>
      </p:sp>
      <p:cxnSp>
        <p:nvCxnSpPr>
          <p:cNvPr id="28" name="Curved Connector 27"/>
          <p:cNvCxnSpPr/>
          <p:nvPr/>
        </p:nvCxnSpPr>
        <p:spPr bwMode="auto">
          <a:xfrm rot="5400000" flipH="1" flipV="1">
            <a:off x="6104000" y="2227240"/>
            <a:ext cx="1361157" cy="854107"/>
          </a:xfrm>
          <a:prstGeom prst="curvedConnector3">
            <a:avLst>
              <a:gd name="adj1" fmla="val 50000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9" name="Rounded Rectangle 28"/>
          <p:cNvSpPr/>
          <p:nvPr/>
        </p:nvSpPr>
        <p:spPr bwMode="auto">
          <a:xfrm>
            <a:off x="7044335" y="1093183"/>
            <a:ext cx="2070790" cy="845974"/>
          </a:xfrm>
          <a:prstGeom prst="roundRect">
            <a:avLst/>
          </a:prstGeom>
          <a:solidFill>
            <a:srgbClr val="C0000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7144872" y="1213558"/>
            <a:ext cx="1934928" cy="6740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/>
            <a:r>
              <a:rPr lang="en-US" altLang="en-US" sz="1400" dirty="0">
                <a:solidFill>
                  <a:schemeClr val="bg1"/>
                </a:solidFill>
              </a:rPr>
              <a:t>5</a:t>
            </a:r>
            <a:r>
              <a:rPr lang="en-US" altLang="en-US" sz="1400" dirty="0" smtClean="0">
                <a:solidFill>
                  <a:schemeClr val="bg1"/>
                </a:solidFill>
              </a:rPr>
              <a:t>: Activity receives intent &amp; displays image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746653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7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auto">
          <a:xfrm>
            <a:off x="12700" y="6390504"/>
            <a:ext cx="9144000" cy="553453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488135"/>
            <a:ext cx="8839200" cy="381000"/>
          </a:xfrm>
        </p:spPr>
        <p:txBody>
          <a:bodyPr/>
          <a:lstStyle/>
          <a:p>
            <a:pPr eaLnBrk="1" hangingPunct="1"/>
            <a:r>
              <a:rPr lang="en-US" sz="3200" dirty="0" smtClean="0"/>
              <a:t>Summary</a:t>
            </a:r>
          </a:p>
        </p:txBody>
      </p:sp>
      <p:sp>
        <p:nvSpPr>
          <p:cNvPr id="3" name="Rectangle 2"/>
          <p:cNvSpPr/>
          <p:nvPr/>
        </p:nvSpPr>
        <p:spPr>
          <a:xfrm>
            <a:off x="76201" y="6456010"/>
            <a:ext cx="8991601" cy="369332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algn="ctr"/>
            <a:r>
              <a:rPr lang="en-US" sz="1900" dirty="0" smtClean="0">
                <a:hlinkClick r:id="rId3"/>
              </a:rPr>
              <a:t>sites.google.com/site/</a:t>
            </a:r>
            <a:r>
              <a:rPr lang="en-US" sz="1900" dirty="0" err="1" smtClean="0">
                <a:hlinkClick r:id="rId3"/>
              </a:rPr>
              <a:t>io</a:t>
            </a:r>
            <a:r>
              <a:rPr lang="en-US" sz="1900" dirty="0" smtClean="0">
                <a:hlinkClick r:id="rId3"/>
              </a:rPr>
              <a:t>/anatomy-</a:t>
            </a:r>
            <a:r>
              <a:rPr lang="en-US" sz="1900" dirty="0">
                <a:hlinkClick r:id="rId3"/>
              </a:rPr>
              <a:t>-</a:t>
            </a:r>
            <a:r>
              <a:rPr lang="en-US" sz="1900" dirty="0" smtClean="0">
                <a:hlinkClick r:id="rId3"/>
              </a:rPr>
              <a:t>physiology-of-an-android</a:t>
            </a:r>
            <a:r>
              <a:rPr lang="en-US" sz="1900" dirty="0" smtClean="0"/>
              <a:t> has Android overview</a:t>
            </a:r>
            <a:endParaRPr lang="en-US" sz="1900" dirty="0"/>
          </a:p>
        </p:txBody>
      </p:sp>
      <p:sp>
        <p:nvSpPr>
          <p:cNvPr id="7" name="Rectangle 6"/>
          <p:cNvSpPr/>
          <p:nvPr/>
        </p:nvSpPr>
        <p:spPr>
          <a:xfrm>
            <a:off x="-24443" y="993304"/>
            <a:ext cx="891540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1" indent="-228600" eaLnBrk="0" hangingPunc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•"/>
              <a:defRPr/>
            </a:pPr>
            <a:r>
              <a:rPr lang="en-US" sz="2000" dirty="0"/>
              <a:t>Android </a:t>
            </a:r>
            <a:r>
              <a:rPr lang="en-US" sz="2000" dirty="0" smtClean="0"/>
              <a:t>defines a </a:t>
            </a:r>
            <a:r>
              <a:rPr lang="en-US" sz="2000" i="1" dirty="0"/>
              <a:t>layered</a:t>
            </a:r>
            <a:r>
              <a:rPr lang="en-US" sz="2000" dirty="0"/>
              <a:t> software stack for mobile </a:t>
            </a:r>
            <a:r>
              <a:rPr lang="en-US" sz="2000" dirty="0" smtClean="0"/>
              <a:t>device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099" y="1464259"/>
            <a:ext cx="7344827" cy="4793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38235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3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 bwMode="auto">
          <a:xfrm>
            <a:off x="5007426" y="1518056"/>
            <a:ext cx="3691231" cy="408623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rtlCol="0" anchor="b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Application</a:t>
            </a:r>
          </a:p>
        </p:txBody>
      </p:sp>
      <p:sp>
        <p:nvSpPr>
          <p:cNvPr id="13" name="Rounded Rectangle 12"/>
          <p:cNvSpPr/>
          <p:nvPr/>
        </p:nvSpPr>
        <p:spPr bwMode="auto">
          <a:xfrm>
            <a:off x="5263726" y="1654917"/>
            <a:ext cx="3178630" cy="3363784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rtlCol="0" anchor="b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DVM &amp; Linux Process</a:t>
            </a:r>
          </a:p>
        </p:txBody>
      </p:sp>
      <p:sp>
        <p:nvSpPr>
          <p:cNvPr id="7" name="Flowchart: Magnetic Disk 6"/>
          <p:cNvSpPr/>
          <p:nvPr/>
        </p:nvSpPr>
        <p:spPr bwMode="auto">
          <a:xfrm>
            <a:off x="6973273" y="3173423"/>
            <a:ext cx="1240972" cy="1161633"/>
          </a:xfrm>
          <a:prstGeom prst="flowChartMagneticDisk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Content </a:t>
            </a:r>
            <a:br>
              <a:rPr kumimoji="0" lang="en-US" sz="1600" b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</a:br>
            <a:r>
              <a:rPr kumimoji="0" lang="en-US" sz="1600" b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Provider</a:t>
            </a:r>
          </a:p>
        </p:txBody>
      </p:sp>
      <p:sp>
        <p:nvSpPr>
          <p:cNvPr id="9" name="Rounded Rectangle 8"/>
          <p:cNvSpPr/>
          <p:nvPr/>
        </p:nvSpPr>
        <p:spPr bwMode="auto">
          <a:xfrm>
            <a:off x="6973273" y="1893456"/>
            <a:ext cx="1112098" cy="1164576"/>
          </a:xfrm>
          <a:prstGeom prst="roundRect">
            <a:avLst/>
          </a:prstGeom>
          <a:solidFill>
            <a:srgbClr val="FFFF66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Service</a:t>
            </a:r>
          </a:p>
        </p:txBody>
      </p:sp>
      <p:sp>
        <p:nvSpPr>
          <p:cNvPr id="11" name="Rounded Rectangle 10"/>
          <p:cNvSpPr/>
          <p:nvPr/>
        </p:nvSpPr>
        <p:spPr bwMode="auto">
          <a:xfrm>
            <a:off x="5516393" y="1893456"/>
            <a:ext cx="1232748" cy="1160489"/>
          </a:xfrm>
          <a:prstGeom prst="roundRect">
            <a:avLst/>
          </a:prstGeom>
          <a:solidFill>
            <a:srgbClr val="E1FF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Activity</a:t>
            </a:r>
          </a:p>
        </p:txBody>
      </p:sp>
      <p:sp>
        <p:nvSpPr>
          <p:cNvPr id="12" name="Rounded Rectangle 11"/>
          <p:cNvSpPr/>
          <p:nvPr/>
        </p:nvSpPr>
        <p:spPr bwMode="auto">
          <a:xfrm>
            <a:off x="5384805" y="3396694"/>
            <a:ext cx="1495924" cy="715089"/>
          </a:xfrm>
          <a:prstGeom prst="roundRect">
            <a:avLst/>
          </a:prstGeom>
          <a:solidFill>
            <a:srgbClr val="C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Broadcast </a:t>
            </a:r>
            <a:br>
              <a:rPr kumimoji="0" lang="en-US" sz="1800" b="1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</a:br>
            <a:r>
              <a:rPr kumimoji="0" lang="en-US" sz="1800" b="1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Receiver</a:t>
            </a:r>
          </a:p>
        </p:txBody>
      </p:sp>
      <p:sp>
        <p:nvSpPr>
          <p:cNvPr id="18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488135"/>
            <a:ext cx="8839200" cy="381000"/>
          </a:xfrm>
        </p:spPr>
        <p:txBody>
          <a:bodyPr/>
          <a:lstStyle/>
          <a:p>
            <a:pPr eaLnBrk="1" hangingPunct="1"/>
            <a:r>
              <a:rPr lang="en-US" sz="3200" dirty="0" smtClean="0"/>
              <a:t>Summary</a:t>
            </a:r>
          </a:p>
        </p:txBody>
      </p:sp>
      <p:sp>
        <p:nvSpPr>
          <p:cNvPr id="19" name="Rectangle 18"/>
          <p:cNvSpPr/>
          <p:nvPr/>
        </p:nvSpPr>
        <p:spPr>
          <a:xfrm>
            <a:off x="-24443" y="993304"/>
            <a:ext cx="891540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1" indent="-228600" eaLnBrk="0" hangingPunct="0">
              <a:lnSpc>
                <a:spcPct val="100000"/>
              </a:lnSpc>
              <a:spcBef>
                <a:spcPts val="1200"/>
              </a:spcBef>
              <a:buClr>
                <a:schemeClr val="bg1">
                  <a:lumMod val="75000"/>
                </a:schemeClr>
              </a:buClr>
              <a:buFont typeface="Arial" pitchFamily="34" charset="0"/>
              <a:buChar char="•"/>
              <a:defRPr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Android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defines a 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</a:rPr>
              <a:t>layered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 software stack for mobile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device</a:t>
            </a:r>
          </a:p>
          <a:p>
            <a:pPr marL="228600" lvl="1" indent="-228600" eaLnBrk="0" hangingPunct="0">
              <a:lnSpc>
                <a:spcPct val="100000"/>
              </a:lnSpc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/>
            </a:pPr>
            <a:r>
              <a:rPr lang="en-US" sz="2000" dirty="0" smtClean="0"/>
              <a:t>Apps are developed using framework </a:t>
            </a:r>
            <a:br>
              <a:rPr lang="en-US" sz="2000" dirty="0" smtClean="0"/>
            </a:br>
            <a:r>
              <a:rPr lang="en-US" sz="2000" dirty="0" smtClean="0"/>
              <a:t>components that Android can </a:t>
            </a:r>
            <a:br>
              <a:rPr lang="en-US" sz="2000" dirty="0" smtClean="0"/>
            </a:br>
            <a:r>
              <a:rPr lang="en-US" sz="2000" dirty="0" smtClean="0"/>
              <a:t>instantiate </a:t>
            </a:r>
            <a:r>
              <a:rPr lang="en-US" sz="2000" dirty="0"/>
              <a:t>&amp; run as </a:t>
            </a:r>
            <a:r>
              <a:rPr lang="en-US" sz="2000" dirty="0" smtClean="0"/>
              <a:t>needed</a:t>
            </a:r>
            <a:endParaRPr lang="en-US" sz="2000" dirty="0"/>
          </a:p>
        </p:txBody>
      </p:sp>
      <p:sp>
        <p:nvSpPr>
          <p:cNvPr id="16" name="Rectangle 15"/>
          <p:cNvSpPr/>
          <p:nvPr/>
        </p:nvSpPr>
        <p:spPr bwMode="auto">
          <a:xfrm>
            <a:off x="12700" y="6390504"/>
            <a:ext cx="9144000" cy="553453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7782" y="6431905"/>
            <a:ext cx="9105897" cy="369332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r>
              <a:rPr lang="en-US" sz="2000" dirty="0" smtClean="0"/>
              <a:t>See </a:t>
            </a:r>
            <a:r>
              <a:rPr lang="en-US" sz="2000" dirty="0" smtClean="0">
                <a:hlinkClick r:id="rId3"/>
              </a:rPr>
              <a:t>developer.android.com/guide/components/fundamentals.html</a:t>
            </a:r>
            <a:r>
              <a:rPr lang="en-US" sz="2000" dirty="0" smtClean="0"/>
              <a:t> for more info</a:t>
            </a:r>
            <a:endParaRPr lang="en-US" sz="2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7945" y="1458120"/>
            <a:ext cx="4177574" cy="4628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26173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 bwMode="auto">
          <a:xfrm>
            <a:off x="12700" y="6390504"/>
            <a:ext cx="9144000" cy="553453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488135"/>
            <a:ext cx="8839200" cy="381000"/>
          </a:xfrm>
        </p:spPr>
        <p:txBody>
          <a:bodyPr/>
          <a:lstStyle/>
          <a:p>
            <a:pPr eaLnBrk="1" hangingPunct="1"/>
            <a:r>
              <a:rPr lang="en-US" sz="3200" dirty="0" smtClean="0"/>
              <a:t>Summary</a:t>
            </a:r>
          </a:p>
        </p:txBody>
      </p:sp>
      <p:sp>
        <p:nvSpPr>
          <p:cNvPr id="19" name="Rectangle 18"/>
          <p:cNvSpPr/>
          <p:nvPr/>
        </p:nvSpPr>
        <p:spPr>
          <a:xfrm>
            <a:off x="-24443" y="993304"/>
            <a:ext cx="8915404" cy="27084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1" indent="-228600" eaLnBrk="0" hangingPunct="0">
              <a:lnSpc>
                <a:spcPct val="100000"/>
              </a:lnSpc>
              <a:spcBef>
                <a:spcPts val="1200"/>
              </a:spcBef>
              <a:buClr>
                <a:schemeClr val="bg1">
                  <a:lumMod val="75000"/>
                </a:schemeClr>
              </a:buClr>
              <a:buFont typeface="Arial" pitchFamily="34" charset="0"/>
              <a:buChar char="•"/>
              <a:defRPr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Android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defines a 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</a:rPr>
              <a:t>layered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 software stack for mobile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device</a:t>
            </a:r>
          </a:p>
          <a:p>
            <a:pPr marL="228600" lvl="1" indent="-228600" eaLnBrk="0" hangingPunct="0">
              <a:lnSpc>
                <a:spcPct val="100000"/>
              </a:lnSpc>
              <a:spcBef>
                <a:spcPts val="1200"/>
              </a:spcBef>
              <a:buClr>
                <a:schemeClr val="bg1">
                  <a:lumMod val="75000"/>
                </a:schemeClr>
              </a:buClr>
              <a:buFont typeface="Arial" pitchFamily="34" charset="0"/>
              <a:buChar char="•"/>
              <a:defRPr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Apps are developed using framework </a:t>
            </a:r>
            <a:b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components that Android can </a:t>
            </a:r>
            <a:b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instantiate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&amp; run as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needed</a:t>
            </a:r>
          </a:p>
          <a:p>
            <a:pPr marL="228600" lvl="1" indent="-228600" eaLnBrk="0" hangingPunct="0">
              <a:lnSpc>
                <a:spcPct val="100000"/>
              </a:lnSpc>
              <a:spcBef>
                <a:spcPts val="1200"/>
              </a:spcBef>
              <a:buClrTx/>
              <a:buFont typeface="Arial" pitchFamily="34" charset="0"/>
              <a:buChar char="•"/>
              <a:defRPr/>
            </a:pPr>
            <a:r>
              <a:rPr lang="en-US" sz="2000" dirty="0" smtClean="0"/>
              <a:t>Most parts of Android are available</a:t>
            </a:r>
            <a:br>
              <a:rPr lang="en-US" sz="2000" dirty="0" smtClean="0"/>
            </a:br>
            <a:r>
              <a:rPr lang="en-US" sz="2000" dirty="0" smtClean="0"/>
              <a:t>in open-source format</a:t>
            </a:r>
          </a:p>
          <a:p>
            <a:pPr marL="228600" lvl="1" indent="-228600" eaLnBrk="0" hangingPunct="0">
              <a:lnSpc>
                <a:spcPct val="100000"/>
              </a:lnSpc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/>
            </a:pPr>
            <a:endParaRPr lang="en-US" sz="2000" dirty="0"/>
          </a:p>
        </p:txBody>
      </p:sp>
      <p:sp>
        <p:nvSpPr>
          <p:cNvPr id="2" name="Rectangle 1"/>
          <p:cNvSpPr/>
          <p:nvPr/>
        </p:nvSpPr>
        <p:spPr>
          <a:xfrm>
            <a:off x="37205" y="6432549"/>
            <a:ext cx="9059579" cy="369332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algn="ctr"/>
            <a:r>
              <a:rPr lang="en-US" sz="2000" dirty="0" smtClean="0"/>
              <a:t>See </a:t>
            </a:r>
            <a:r>
              <a:rPr lang="en-US" sz="2000" dirty="0" smtClean="0">
                <a:hlinkClick r:id="rId3"/>
              </a:rPr>
              <a:t>source.android.com</a:t>
            </a:r>
            <a:r>
              <a:rPr lang="en-US" sz="2000" dirty="0" smtClean="0"/>
              <a:t> for instructions on how to obtain Android source code</a:t>
            </a:r>
            <a:endParaRPr lang="en-US" sz="20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7314" y="1565564"/>
            <a:ext cx="4149703" cy="4455226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/>
            <a:lightRig rig="threePt" dir="t"/>
          </a:scene3d>
          <a:sp3d>
            <a:bevelT/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5215667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074"/>
          <p:cNvSpPr txBox="1">
            <a:spLocks noChangeArrowheads="1"/>
          </p:cNvSpPr>
          <p:nvPr/>
        </p:nvSpPr>
        <p:spPr bwMode="auto">
          <a:xfrm>
            <a:off x="0" y="258806"/>
            <a:ext cx="9144000" cy="164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lnSpc>
                <a:spcPct val="120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sz="4000" kern="0" dirty="0" smtClean="0">
                <a:solidFill>
                  <a:srgbClr val="FF0000"/>
                </a:solidFill>
                <a:latin typeface="Impact" pitchFamily="34" charset="0"/>
                <a:ea typeface="+mj-ea"/>
                <a:cs typeface="Arial" pitchFamily="34" charset="0"/>
              </a:rPr>
              <a:t>Android Support for </a:t>
            </a:r>
            <a:r>
              <a:rPr lang="en-US" sz="4000" kern="0" dirty="0">
                <a:solidFill>
                  <a:srgbClr val="FF0000"/>
                </a:solidFill>
                <a:latin typeface="Impact" pitchFamily="34" charset="0"/>
                <a:cs typeface="Arial" pitchFamily="34" charset="0"/>
              </a:rPr>
              <a:t>Programming </a:t>
            </a:r>
            <a:r>
              <a:rPr lang="en-US" sz="4000" kern="0" dirty="0" smtClean="0">
                <a:solidFill>
                  <a:srgbClr val="FF0000"/>
                </a:solidFill>
                <a:latin typeface="Impact" pitchFamily="34" charset="0"/>
                <a:cs typeface="Arial" pitchFamily="34" charset="0"/>
              </a:rPr>
              <a:t/>
            </a:r>
            <a:br>
              <a:rPr lang="en-US" sz="4000" kern="0" dirty="0" smtClean="0">
                <a:solidFill>
                  <a:srgbClr val="FF0000"/>
                </a:solidFill>
                <a:latin typeface="Impact" pitchFamily="34" charset="0"/>
                <a:cs typeface="Arial" pitchFamily="34" charset="0"/>
              </a:rPr>
            </a:br>
            <a:r>
              <a:rPr lang="en-US" sz="4000" kern="0" dirty="0" smtClean="0">
                <a:solidFill>
                  <a:srgbClr val="FF0000"/>
                </a:solidFill>
                <a:latin typeface="Impact" pitchFamily="34" charset="0"/>
                <a:ea typeface="+mj-ea"/>
                <a:cs typeface="Arial" pitchFamily="34" charset="0"/>
              </a:rPr>
              <a:t>Concurrent &amp; Networked Software: Part 2</a:t>
            </a:r>
          </a:p>
        </p:txBody>
      </p:sp>
      <p:sp>
        <p:nvSpPr>
          <p:cNvPr id="10244" name="Text Box 3075"/>
          <p:cNvSpPr txBox="1">
            <a:spLocks noChangeArrowheads="1"/>
          </p:cNvSpPr>
          <p:nvPr/>
        </p:nvSpPr>
        <p:spPr bwMode="auto">
          <a:xfrm>
            <a:off x="895155" y="2306338"/>
            <a:ext cx="7372350" cy="129266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ctr"/>
            <a:r>
              <a:rPr lang="en-US" sz="2800" dirty="0" smtClean="0">
                <a:solidFill>
                  <a:srgbClr val="336699"/>
                </a:solidFill>
                <a:latin typeface="Impact" pitchFamily="34" charset="0"/>
              </a:rPr>
              <a:t>Douglas </a:t>
            </a:r>
            <a:r>
              <a:rPr lang="en-US" sz="2800" dirty="0">
                <a:solidFill>
                  <a:srgbClr val="336699"/>
                </a:solidFill>
                <a:latin typeface="Impact" pitchFamily="34" charset="0"/>
              </a:rPr>
              <a:t>C. Schmidt</a:t>
            </a:r>
          </a:p>
          <a:p>
            <a:pPr algn="ctr"/>
            <a:r>
              <a:rPr lang="en-US" sz="2400" dirty="0">
                <a:solidFill>
                  <a:srgbClr val="336699"/>
                </a:solidFill>
                <a:latin typeface="Impact" pitchFamily="34" charset="0"/>
              </a:rPr>
              <a:t>    </a:t>
            </a:r>
            <a:r>
              <a:rPr lang="en-US" sz="2400" dirty="0">
                <a:solidFill>
                  <a:srgbClr val="336699"/>
                </a:solidFill>
                <a:latin typeface="Impact" pitchFamily="34" charset="0"/>
                <a:hlinkClick r:id="rId3"/>
              </a:rPr>
              <a:t>d.schmidt@vanderbilt.edu</a:t>
            </a:r>
            <a:endParaRPr lang="en-US" sz="2400" dirty="0">
              <a:solidFill>
                <a:srgbClr val="336699"/>
              </a:solidFill>
              <a:latin typeface="Impact" pitchFamily="34" charset="0"/>
            </a:endParaRPr>
          </a:p>
          <a:p>
            <a:pPr algn="ctr"/>
            <a:r>
              <a:rPr lang="en-US" sz="2400" dirty="0">
                <a:solidFill>
                  <a:srgbClr val="336699"/>
                </a:solidFill>
                <a:latin typeface="Impact" pitchFamily="34" charset="0"/>
              </a:rPr>
              <a:t>www.dre.vanderbilt.edu/~</a:t>
            </a:r>
            <a: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  <a:t>schmidt</a:t>
            </a:r>
            <a:r>
              <a:rPr lang="en-US" dirty="0">
                <a:solidFill>
                  <a:srgbClr val="336699"/>
                </a:solidFill>
                <a:latin typeface="Impact" pitchFamily="34" charset="0"/>
              </a:rPr>
              <a:t>	</a:t>
            </a:r>
          </a:p>
        </p:txBody>
      </p:sp>
      <p:sp>
        <p:nvSpPr>
          <p:cNvPr id="10245" name="Rectangle 3086"/>
          <p:cNvSpPr>
            <a:spLocks noChangeArrowheads="1"/>
          </p:cNvSpPr>
          <p:nvPr/>
        </p:nvSpPr>
        <p:spPr bwMode="auto">
          <a:xfrm>
            <a:off x="2324100" y="4074919"/>
            <a:ext cx="4124326" cy="227139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dirty="0">
                <a:solidFill>
                  <a:srgbClr val="336699"/>
                </a:solidFill>
                <a:latin typeface="Impact" pitchFamily="34" charset="0"/>
              </a:rPr>
              <a:t>Professor of </a:t>
            </a:r>
            <a: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  <a:t>Computer Science</a:t>
            </a:r>
          </a:p>
          <a:p>
            <a:pPr algn="ctr">
              <a:spcBef>
                <a:spcPct val="50000"/>
              </a:spcBef>
            </a:pPr>
            <a: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  <a:t>Institute for Software Integrated Systems </a:t>
            </a:r>
            <a:b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</a:br>
            <a: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  <a:t/>
            </a:r>
            <a:b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</a:br>
            <a: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  <a:t>Vanderbilt </a:t>
            </a:r>
            <a:r>
              <a:rPr lang="en-US" sz="2400" dirty="0">
                <a:solidFill>
                  <a:srgbClr val="336699"/>
                </a:solidFill>
                <a:latin typeface="Impact" pitchFamily="34" charset="0"/>
              </a:rPr>
              <a:t>University </a:t>
            </a:r>
            <a: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  <a:t/>
            </a:r>
            <a:b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</a:br>
            <a: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  <a:t>Nashville</a:t>
            </a:r>
            <a:r>
              <a:rPr lang="en-US" sz="2400" dirty="0">
                <a:solidFill>
                  <a:srgbClr val="336699"/>
                </a:solidFill>
                <a:latin typeface="Impact" pitchFamily="34" charset="0"/>
              </a:rPr>
              <a:t>, </a:t>
            </a:r>
            <a: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  <a:t>Tennessee, USA</a:t>
            </a:r>
            <a:endParaRPr lang="en-US" sz="2400" dirty="0">
              <a:solidFill>
                <a:srgbClr val="336699"/>
              </a:solidFill>
              <a:latin typeface="Impact" pitchFamily="34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793750" y="4019550"/>
            <a:ext cx="1228725" cy="2016125"/>
            <a:chOff x="793750" y="4019550"/>
            <a:chExt cx="1228725" cy="2016125"/>
          </a:xfrm>
        </p:grpSpPr>
        <p:pic>
          <p:nvPicPr>
            <p:cNvPr id="10" name="Picture 10" descr="isis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3750" y="4019550"/>
              <a:ext cx="1228725" cy="8207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" name="Picture 11" descr="vsb5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3750" y="4864100"/>
              <a:ext cx="1228725" cy="11715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0893" y="4080273"/>
            <a:ext cx="1615212" cy="19903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6200105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488135"/>
            <a:ext cx="8839200" cy="381000"/>
          </a:xfrm>
        </p:spPr>
        <p:txBody>
          <a:bodyPr/>
          <a:lstStyle/>
          <a:p>
            <a:pPr eaLnBrk="1" hangingPunct="1"/>
            <a:r>
              <a:rPr lang="en-US" sz="3200" dirty="0" smtClean="0"/>
              <a:t>Topics Covered in this Part of the Module</a:t>
            </a:r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70972" y="1041307"/>
            <a:ext cx="4205194" cy="309315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228600" lvl="1" indent="-228600" eaLnBrk="0" hangingPunct="0">
              <a:lnSpc>
                <a:spcPct val="100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Arial" pitchFamily="34" charset="0"/>
              <a:buChar char="•"/>
              <a:defRPr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Present an overview of the Android software architecture</a:t>
            </a:r>
          </a:p>
          <a:p>
            <a:pPr marL="228600" lvl="1" indent="-228600" eaLnBrk="0" hangingPunc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•"/>
              <a:defRPr/>
            </a:pPr>
            <a:r>
              <a:rPr lang="en-US" sz="2000" dirty="0" smtClean="0"/>
              <a:t>Present </a:t>
            </a:r>
            <a:r>
              <a:rPr lang="en-US" sz="2000" dirty="0"/>
              <a:t>an overview of </a:t>
            </a:r>
            <a:r>
              <a:rPr lang="en-US" sz="2000" dirty="0" smtClean="0"/>
              <a:t>Android mechanisms </a:t>
            </a:r>
            <a:r>
              <a:rPr lang="en-US" sz="2000" dirty="0"/>
              <a:t>available to implement </a:t>
            </a:r>
            <a:r>
              <a:rPr lang="en-US" sz="2000" dirty="0" smtClean="0"/>
              <a:t>“</a:t>
            </a:r>
            <a:r>
              <a:rPr lang="en-US" sz="2000" i="1" dirty="0" smtClean="0"/>
              <a:t>networked</a:t>
            </a:r>
            <a:r>
              <a:rPr lang="en-US" sz="2000" dirty="0" smtClean="0"/>
              <a:t>” </a:t>
            </a:r>
            <a:r>
              <a:rPr lang="en-US" sz="2000" dirty="0"/>
              <a:t>apps that </a:t>
            </a:r>
          </a:p>
          <a:p>
            <a:pPr marL="461963" lvl="1" indent="-228600" eaLnBrk="0" hangingPunc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•"/>
              <a:defRPr/>
            </a:pPr>
            <a:r>
              <a:rPr lang="en-US" sz="2000" dirty="0"/>
              <a:t>Communicate via the Sockets API &amp; </a:t>
            </a:r>
          </a:p>
          <a:p>
            <a:pPr marL="461963" lvl="1" indent="-228600" eaLnBrk="0" hangingPunc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•"/>
              <a:defRPr/>
            </a:pPr>
            <a:r>
              <a:rPr lang="en-US" sz="2000" dirty="0"/>
              <a:t>Use </a:t>
            </a:r>
            <a:r>
              <a:rPr lang="en-US" sz="2000" dirty="0" smtClean="0"/>
              <a:t>other Android-specific IPC mechanisms</a:t>
            </a:r>
            <a:endParaRPr lang="en-US" sz="2000" dirty="0"/>
          </a:p>
        </p:txBody>
      </p:sp>
      <p:sp>
        <p:nvSpPr>
          <p:cNvPr id="10" name="Rectangle 9"/>
          <p:cNvSpPr/>
          <p:nvPr/>
        </p:nvSpPr>
        <p:spPr bwMode="auto">
          <a:xfrm>
            <a:off x="12700" y="6383930"/>
            <a:ext cx="9144000" cy="553453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Rectangle 3"/>
          <p:cNvSpPr>
            <a:spLocks noChangeArrowheads="1"/>
          </p:cNvSpPr>
          <p:nvPr/>
        </p:nvSpPr>
        <p:spPr bwMode="auto">
          <a:xfrm>
            <a:off x="44075" y="6416616"/>
            <a:ext cx="9073030" cy="369332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2"/>
            </a:solidFill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T/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2000" dirty="0" smtClean="0"/>
              <a:t>There are no source code examples in this module (we’ll examine source later)</a:t>
            </a:r>
            <a:endParaRPr lang="en-US" sz="2000" dirty="0"/>
          </a:p>
        </p:txBody>
      </p:sp>
      <p:grpSp>
        <p:nvGrpSpPr>
          <p:cNvPr id="12" name="Group 11"/>
          <p:cNvGrpSpPr/>
          <p:nvPr/>
        </p:nvGrpSpPr>
        <p:grpSpPr>
          <a:xfrm>
            <a:off x="890169" y="4341436"/>
            <a:ext cx="7564927" cy="2029753"/>
            <a:chOff x="890169" y="4341436"/>
            <a:chExt cx="7564927" cy="2029753"/>
          </a:xfrm>
        </p:grpSpPr>
        <p:sp>
          <p:nvSpPr>
            <p:cNvPr id="13" name="Rectangle 12"/>
            <p:cNvSpPr/>
            <p:nvPr/>
          </p:nvSpPr>
          <p:spPr bwMode="auto">
            <a:xfrm rot="5400000">
              <a:off x="4120028" y="3674675"/>
              <a:ext cx="1137850" cy="3581108"/>
            </a:xfrm>
            <a:prstGeom prst="rect">
              <a:avLst/>
            </a:prstGeom>
            <a:solidFill>
              <a:srgbClr val="A50021">
                <a:alpha val="14902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4" name="Rounded Rectangle 13"/>
            <p:cNvSpPr/>
            <p:nvPr/>
          </p:nvSpPr>
          <p:spPr bwMode="auto">
            <a:xfrm>
              <a:off x="6266442" y="4599981"/>
              <a:ext cx="2188654" cy="1641924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5" name="Rectangle 14"/>
            <p:cNvSpPr/>
            <p:nvPr/>
          </p:nvSpPr>
          <p:spPr bwMode="auto">
            <a:xfrm rot="5400000">
              <a:off x="7014719" y="4562898"/>
              <a:ext cx="653114" cy="1930792"/>
            </a:xfrm>
            <a:prstGeom prst="rect">
              <a:avLst/>
            </a:prstGeom>
            <a:solidFill>
              <a:srgbClr val="E1FFFF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6" name="Rectangle 15"/>
            <p:cNvSpPr/>
            <p:nvPr/>
          </p:nvSpPr>
          <p:spPr bwMode="auto">
            <a:xfrm rot="5400000">
              <a:off x="7149099" y="3968766"/>
              <a:ext cx="392708" cy="1930792"/>
            </a:xfrm>
            <a:prstGeom prst="rect">
              <a:avLst/>
            </a:prstGeom>
            <a:solidFill>
              <a:srgbClr val="E1FFFF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7" name="Rounded Rectangle 16"/>
            <p:cNvSpPr/>
            <p:nvPr/>
          </p:nvSpPr>
          <p:spPr bwMode="auto">
            <a:xfrm>
              <a:off x="890169" y="4599981"/>
              <a:ext cx="2445099" cy="1641924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8" name="Rectangle 17"/>
            <p:cNvSpPr/>
            <p:nvPr/>
          </p:nvSpPr>
          <p:spPr bwMode="auto">
            <a:xfrm rot="5400000">
              <a:off x="1475529" y="4389690"/>
              <a:ext cx="1242279" cy="2121749"/>
            </a:xfrm>
            <a:prstGeom prst="rect">
              <a:avLst/>
            </a:prstGeom>
            <a:solidFill>
              <a:srgbClr val="E1FFFF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180041" y="4855208"/>
              <a:ext cx="1776448" cy="286232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400" b="1" dirty="0" err="1" smtClean="0"/>
                <a:t>DownloadActivity</a:t>
              </a:r>
              <a:endParaRPr lang="en-US" sz="1400" b="1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6433864" y="5520444"/>
              <a:ext cx="1591205" cy="28623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 err="1" smtClean="0"/>
                <a:t>downloadImage</a:t>
              </a:r>
              <a:r>
                <a:rPr lang="en-US" sz="1400" dirty="0" smtClean="0"/>
                <a:t>()</a:t>
              </a:r>
              <a:endParaRPr lang="en-US" sz="1400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409833" y="5537918"/>
              <a:ext cx="1405769" cy="28623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prstDash val="lgDash"/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 err="1" smtClean="0"/>
                <a:t>mBoundService</a:t>
              </a:r>
              <a:endParaRPr lang="en-US" sz="1400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6468572" y="4791046"/>
              <a:ext cx="1752403" cy="286232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400" b="1" dirty="0" err="1" smtClean="0"/>
                <a:t>DownloadService</a:t>
              </a:r>
              <a:endParaRPr lang="en-US" sz="1400" b="1" dirty="0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648489" y="4341436"/>
              <a:ext cx="928459" cy="2585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en-US" sz="1200" b="1" dirty="0" smtClean="0"/>
                <a:t>Process A</a:t>
              </a:r>
              <a:endParaRPr lang="en-US" sz="1200" b="1" dirty="0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6896540" y="4341436"/>
              <a:ext cx="928459" cy="2585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en-US" sz="1200" b="1" dirty="0" smtClean="0"/>
                <a:t>Process B</a:t>
              </a:r>
              <a:endParaRPr lang="en-US" sz="1200" b="1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6718349" y="5232299"/>
              <a:ext cx="1245854" cy="286232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400" b="1" dirty="0" err="1" smtClean="0"/>
                <a:t>LocalBinder</a:t>
              </a:r>
              <a:endParaRPr lang="en-US" sz="1400" b="1" dirty="0"/>
            </a:p>
          </p:txBody>
        </p:sp>
        <p:cxnSp>
          <p:nvCxnSpPr>
            <p:cNvPr id="26" name="Straight Arrow Connector 25"/>
            <p:cNvCxnSpPr/>
            <p:nvPr/>
          </p:nvCxnSpPr>
          <p:spPr bwMode="auto">
            <a:xfrm>
              <a:off x="2815602" y="5591384"/>
              <a:ext cx="3560278" cy="0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27" name="TextBox 26"/>
            <p:cNvSpPr txBox="1"/>
            <p:nvPr/>
          </p:nvSpPr>
          <p:spPr>
            <a:xfrm>
              <a:off x="3593787" y="6084957"/>
              <a:ext cx="2254386" cy="286232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/>
                <a:t>Binder IPC Mechanism</a:t>
              </a:r>
              <a:endParaRPr lang="en-US" sz="1400" b="1" dirty="0"/>
            </a:p>
          </p:txBody>
        </p:sp>
        <p:grpSp>
          <p:nvGrpSpPr>
            <p:cNvPr id="28" name="Group 27"/>
            <p:cNvGrpSpPr/>
            <p:nvPr/>
          </p:nvGrpSpPr>
          <p:grpSpPr>
            <a:xfrm>
              <a:off x="7824999" y="5904223"/>
              <a:ext cx="300243" cy="312737"/>
              <a:chOff x="8327572" y="4328206"/>
              <a:chExt cx="300243" cy="312737"/>
            </a:xfrm>
          </p:grpSpPr>
          <p:grpSp>
            <p:nvGrpSpPr>
              <p:cNvPr id="53" name="Group 52"/>
              <p:cNvGrpSpPr/>
              <p:nvPr/>
            </p:nvGrpSpPr>
            <p:grpSpPr>
              <a:xfrm>
                <a:off x="8472240" y="4328206"/>
                <a:ext cx="155575" cy="312737"/>
                <a:chOff x="7723835" y="1770063"/>
                <a:chExt cx="155575" cy="312737"/>
              </a:xfrm>
            </p:grpSpPr>
            <p:sp>
              <p:nvSpPr>
                <p:cNvPr id="55" name="Freeform 99"/>
                <p:cNvSpPr>
                  <a:spLocks/>
                </p:cNvSpPr>
                <p:nvPr/>
              </p:nvSpPr>
              <p:spPr bwMode="auto">
                <a:xfrm>
                  <a:off x="7723835" y="1770063"/>
                  <a:ext cx="155575" cy="290512"/>
                </a:xfrm>
                <a:custGeom>
                  <a:avLst/>
                  <a:gdLst>
                    <a:gd name="T0" fmla="*/ 2147483647 w 98"/>
                    <a:gd name="T1" fmla="*/ 0 h 183"/>
                    <a:gd name="T2" fmla="*/ 2147483647 w 98"/>
                    <a:gd name="T3" fmla="*/ 2147483647 h 183"/>
                    <a:gd name="T4" fmla="*/ 0 w 98"/>
                    <a:gd name="T5" fmla="*/ 2147483647 h 183"/>
                    <a:gd name="T6" fmla="*/ 0 w 98"/>
                    <a:gd name="T7" fmla="*/ 2147483647 h 183"/>
                    <a:gd name="T8" fmla="*/ 2147483647 w 98"/>
                    <a:gd name="T9" fmla="*/ 2147483647 h 183"/>
                    <a:gd name="T10" fmla="*/ 2147483647 w 98"/>
                    <a:gd name="T11" fmla="*/ 2147483647 h 183"/>
                    <a:gd name="T12" fmla="*/ 2147483647 w 98"/>
                    <a:gd name="T13" fmla="*/ 2147483647 h 183"/>
                    <a:gd name="T14" fmla="*/ 2147483647 w 98"/>
                    <a:gd name="T15" fmla="*/ 2147483647 h 183"/>
                    <a:gd name="T16" fmla="*/ 2147483647 w 98"/>
                    <a:gd name="T17" fmla="*/ 2147483647 h 183"/>
                    <a:gd name="T18" fmla="*/ 2147483647 w 98"/>
                    <a:gd name="T19" fmla="*/ 2147483647 h 183"/>
                    <a:gd name="T20" fmla="*/ 2147483647 w 98"/>
                    <a:gd name="T21" fmla="*/ 2147483647 h 183"/>
                    <a:gd name="T22" fmla="*/ 2147483647 w 98"/>
                    <a:gd name="T23" fmla="*/ 2147483647 h 183"/>
                    <a:gd name="T24" fmla="*/ 2147483647 w 98"/>
                    <a:gd name="T25" fmla="*/ 2147483647 h 183"/>
                    <a:gd name="T26" fmla="*/ 2147483647 w 98"/>
                    <a:gd name="T27" fmla="*/ 2147483647 h 183"/>
                    <a:gd name="T28" fmla="*/ 2147483647 w 98"/>
                    <a:gd name="T29" fmla="*/ 2147483647 h 183"/>
                    <a:gd name="T30" fmla="*/ 2147483647 w 98"/>
                    <a:gd name="T31" fmla="*/ 2147483647 h 183"/>
                    <a:gd name="T32" fmla="*/ 2147483647 w 98"/>
                    <a:gd name="T33" fmla="*/ 2147483647 h 183"/>
                    <a:gd name="T34" fmla="*/ 2147483647 w 98"/>
                    <a:gd name="T35" fmla="*/ 0 h 183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98"/>
                    <a:gd name="T55" fmla="*/ 0 h 183"/>
                    <a:gd name="T56" fmla="*/ 98 w 98"/>
                    <a:gd name="T57" fmla="*/ 183 h 183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98" h="183">
                      <a:moveTo>
                        <a:pt x="98" y="0"/>
                      </a:moveTo>
                      <a:lnTo>
                        <a:pt x="14" y="42"/>
                      </a:lnTo>
                      <a:lnTo>
                        <a:pt x="0" y="56"/>
                      </a:lnTo>
                      <a:lnTo>
                        <a:pt x="42" y="70"/>
                      </a:lnTo>
                      <a:lnTo>
                        <a:pt x="84" y="84"/>
                      </a:lnTo>
                      <a:lnTo>
                        <a:pt x="84" y="99"/>
                      </a:lnTo>
                      <a:lnTo>
                        <a:pt x="42" y="113"/>
                      </a:lnTo>
                      <a:lnTo>
                        <a:pt x="14" y="127"/>
                      </a:lnTo>
                      <a:lnTo>
                        <a:pt x="14" y="141"/>
                      </a:lnTo>
                      <a:lnTo>
                        <a:pt x="42" y="155"/>
                      </a:lnTo>
                      <a:lnTo>
                        <a:pt x="70" y="155"/>
                      </a:lnTo>
                      <a:lnTo>
                        <a:pt x="70" y="169"/>
                      </a:lnTo>
                      <a:lnTo>
                        <a:pt x="28" y="183"/>
                      </a:lnTo>
                      <a:lnTo>
                        <a:pt x="98" y="0"/>
                      </a:lnTo>
                      <a:close/>
                    </a:path>
                  </a:pathLst>
                </a:custGeom>
                <a:blipFill dpi="0" rotWithShape="0">
                  <a:blip r:embed="rId3" cstate="print"/>
                  <a:srcRect/>
                  <a:tile tx="0" ty="0" sx="100000" sy="100000" flip="none" algn="tl"/>
                </a:blip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6" name="Freeform 100"/>
                <p:cNvSpPr>
                  <a:spLocks/>
                </p:cNvSpPr>
                <p:nvPr/>
              </p:nvSpPr>
              <p:spPr bwMode="auto">
                <a:xfrm>
                  <a:off x="7723835" y="1770063"/>
                  <a:ext cx="155575" cy="268287"/>
                </a:xfrm>
                <a:custGeom>
                  <a:avLst/>
                  <a:gdLst>
                    <a:gd name="T0" fmla="*/ 2147483647 w 98"/>
                    <a:gd name="T1" fmla="*/ 2147483647 h 169"/>
                    <a:gd name="T2" fmla="*/ 2147483647 w 98"/>
                    <a:gd name="T3" fmla="*/ 2147483647 h 169"/>
                    <a:gd name="T4" fmla="*/ 2147483647 w 98"/>
                    <a:gd name="T5" fmla="*/ 2147483647 h 169"/>
                    <a:gd name="T6" fmla="*/ 2147483647 w 98"/>
                    <a:gd name="T7" fmla="*/ 2147483647 h 169"/>
                    <a:gd name="T8" fmla="*/ 0 w 98"/>
                    <a:gd name="T9" fmla="*/ 2147483647 h 169"/>
                    <a:gd name="T10" fmla="*/ 2147483647 w 98"/>
                    <a:gd name="T11" fmla="*/ 2147483647 h 169"/>
                    <a:gd name="T12" fmla="*/ 2147483647 w 98"/>
                    <a:gd name="T13" fmla="*/ 2147483647 h 169"/>
                    <a:gd name="T14" fmla="*/ 2147483647 w 98"/>
                    <a:gd name="T15" fmla="*/ 2147483647 h 169"/>
                    <a:gd name="T16" fmla="*/ 2147483647 w 98"/>
                    <a:gd name="T17" fmla="*/ 2147483647 h 169"/>
                    <a:gd name="T18" fmla="*/ 2147483647 w 98"/>
                    <a:gd name="T19" fmla="*/ 2147483647 h 169"/>
                    <a:gd name="T20" fmla="*/ 2147483647 w 98"/>
                    <a:gd name="T21" fmla="*/ 2147483647 h 169"/>
                    <a:gd name="T22" fmla="*/ 2147483647 w 98"/>
                    <a:gd name="T23" fmla="*/ 2147483647 h 169"/>
                    <a:gd name="T24" fmla="*/ 2147483647 w 98"/>
                    <a:gd name="T25" fmla="*/ 2147483647 h 169"/>
                    <a:gd name="T26" fmla="*/ 2147483647 w 98"/>
                    <a:gd name="T27" fmla="*/ 2147483647 h 169"/>
                    <a:gd name="T28" fmla="*/ 2147483647 w 98"/>
                    <a:gd name="T29" fmla="*/ 2147483647 h 169"/>
                    <a:gd name="T30" fmla="*/ 2147483647 w 98"/>
                    <a:gd name="T31" fmla="*/ 2147483647 h 169"/>
                    <a:gd name="T32" fmla="*/ 2147483647 w 98"/>
                    <a:gd name="T33" fmla="*/ 2147483647 h 169"/>
                    <a:gd name="T34" fmla="*/ 2147483647 w 98"/>
                    <a:gd name="T35" fmla="*/ 2147483647 h 169"/>
                    <a:gd name="T36" fmla="*/ 2147483647 w 98"/>
                    <a:gd name="T37" fmla="*/ 2147483647 h 169"/>
                    <a:gd name="T38" fmla="*/ 2147483647 w 98"/>
                    <a:gd name="T39" fmla="*/ 2147483647 h 169"/>
                    <a:gd name="T40" fmla="*/ 2147483647 w 98"/>
                    <a:gd name="T41" fmla="*/ 2147483647 h 169"/>
                    <a:gd name="T42" fmla="*/ 2147483647 w 98"/>
                    <a:gd name="T43" fmla="*/ 2147483647 h 169"/>
                    <a:gd name="T44" fmla="*/ 2147483647 w 98"/>
                    <a:gd name="T45" fmla="*/ 2147483647 h 169"/>
                    <a:gd name="T46" fmla="*/ 2147483647 w 98"/>
                    <a:gd name="T47" fmla="*/ 2147483647 h 169"/>
                    <a:gd name="T48" fmla="*/ 2147483647 w 98"/>
                    <a:gd name="T49" fmla="*/ 2147483647 h 169"/>
                    <a:gd name="T50" fmla="*/ 2147483647 w 98"/>
                    <a:gd name="T51" fmla="*/ 2147483647 h 169"/>
                    <a:gd name="T52" fmla="*/ 2147483647 w 98"/>
                    <a:gd name="T53" fmla="*/ 2147483647 h 169"/>
                    <a:gd name="T54" fmla="*/ 2147483647 w 98"/>
                    <a:gd name="T55" fmla="*/ 2147483647 h 169"/>
                    <a:gd name="T56" fmla="*/ 2147483647 w 98"/>
                    <a:gd name="T57" fmla="*/ 2147483647 h 169"/>
                    <a:gd name="T58" fmla="*/ 2147483647 w 98"/>
                    <a:gd name="T59" fmla="*/ 2147483647 h 169"/>
                    <a:gd name="T60" fmla="*/ 2147483647 w 98"/>
                    <a:gd name="T61" fmla="*/ 2147483647 h 169"/>
                    <a:gd name="T62" fmla="*/ 2147483647 w 98"/>
                    <a:gd name="T63" fmla="*/ 2147483647 h 169"/>
                    <a:gd name="T64" fmla="*/ 2147483647 w 98"/>
                    <a:gd name="T65" fmla="*/ 2147483647 h 169"/>
                    <a:gd name="T66" fmla="*/ 2147483647 w 98"/>
                    <a:gd name="T67" fmla="*/ 2147483647 h 169"/>
                    <a:gd name="T68" fmla="*/ 2147483647 w 98"/>
                    <a:gd name="T69" fmla="*/ 2147483647 h 169"/>
                    <a:gd name="T70" fmla="*/ 2147483647 w 98"/>
                    <a:gd name="T71" fmla="*/ 2147483647 h 169"/>
                    <a:gd name="T72" fmla="*/ 2147483647 w 98"/>
                    <a:gd name="T73" fmla="*/ 2147483647 h 169"/>
                    <a:gd name="T74" fmla="*/ 0 w 98"/>
                    <a:gd name="T75" fmla="*/ 2147483647 h 169"/>
                    <a:gd name="T76" fmla="*/ 0 w 98"/>
                    <a:gd name="T77" fmla="*/ 2147483647 h 169"/>
                    <a:gd name="T78" fmla="*/ 0 w 98"/>
                    <a:gd name="T79" fmla="*/ 2147483647 h 169"/>
                    <a:gd name="T80" fmla="*/ 2147483647 w 98"/>
                    <a:gd name="T81" fmla="*/ 2147483647 h 169"/>
                    <a:gd name="T82" fmla="*/ 2147483647 w 98"/>
                    <a:gd name="T83" fmla="*/ 0 h 169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w 98"/>
                    <a:gd name="T127" fmla="*/ 0 h 169"/>
                    <a:gd name="T128" fmla="*/ 98 w 98"/>
                    <a:gd name="T129" fmla="*/ 169 h 169"/>
                  </a:gdLst>
                  <a:ahLst/>
                  <a:cxnLst>
                    <a:cxn ang="T84">
                      <a:pos x="T0" y="T1"/>
                    </a:cxn>
                    <a:cxn ang="T85">
                      <a:pos x="T2" y="T3"/>
                    </a:cxn>
                    <a:cxn ang="T86">
                      <a:pos x="T4" y="T5"/>
                    </a:cxn>
                    <a:cxn ang="T87">
                      <a:pos x="T6" y="T7"/>
                    </a:cxn>
                    <a:cxn ang="T88">
                      <a:pos x="T8" y="T9"/>
                    </a:cxn>
                    <a:cxn ang="T89">
                      <a:pos x="T10" y="T11"/>
                    </a:cxn>
                    <a:cxn ang="T90">
                      <a:pos x="T12" y="T13"/>
                    </a:cxn>
                    <a:cxn ang="T91">
                      <a:pos x="T14" y="T15"/>
                    </a:cxn>
                    <a:cxn ang="T92">
                      <a:pos x="T16" y="T17"/>
                    </a:cxn>
                    <a:cxn ang="T93">
                      <a:pos x="T18" y="T19"/>
                    </a:cxn>
                    <a:cxn ang="T94">
                      <a:pos x="T20" y="T21"/>
                    </a:cxn>
                    <a:cxn ang="T95">
                      <a:pos x="T22" y="T23"/>
                    </a:cxn>
                    <a:cxn ang="T96">
                      <a:pos x="T24" y="T25"/>
                    </a:cxn>
                    <a:cxn ang="T97">
                      <a:pos x="T26" y="T27"/>
                    </a:cxn>
                    <a:cxn ang="T98">
                      <a:pos x="T28" y="T29"/>
                    </a:cxn>
                    <a:cxn ang="T99">
                      <a:pos x="T30" y="T31"/>
                    </a:cxn>
                    <a:cxn ang="T100">
                      <a:pos x="T32" y="T33"/>
                    </a:cxn>
                    <a:cxn ang="T101">
                      <a:pos x="T34" y="T35"/>
                    </a:cxn>
                    <a:cxn ang="T102">
                      <a:pos x="T36" y="T37"/>
                    </a:cxn>
                    <a:cxn ang="T103">
                      <a:pos x="T38" y="T39"/>
                    </a:cxn>
                    <a:cxn ang="T104">
                      <a:pos x="T40" y="T41"/>
                    </a:cxn>
                    <a:cxn ang="T105">
                      <a:pos x="T42" y="T43"/>
                    </a:cxn>
                    <a:cxn ang="T106">
                      <a:pos x="T44" y="T45"/>
                    </a:cxn>
                    <a:cxn ang="T107">
                      <a:pos x="T46" y="T47"/>
                    </a:cxn>
                    <a:cxn ang="T108">
                      <a:pos x="T48" y="T49"/>
                    </a:cxn>
                    <a:cxn ang="T109">
                      <a:pos x="T50" y="T51"/>
                    </a:cxn>
                    <a:cxn ang="T110">
                      <a:pos x="T52" y="T53"/>
                    </a:cxn>
                    <a:cxn ang="T111">
                      <a:pos x="T54" y="T55"/>
                    </a:cxn>
                    <a:cxn ang="T112">
                      <a:pos x="T56" y="T57"/>
                    </a:cxn>
                    <a:cxn ang="T113">
                      <a:pos x="T58" y="T59"/>
                    </a:cxn>
                    <a:cxn ang="T114">
                      <a:pos x="T60" y="T61"/>
                    </a:cxn>
                    <a:cxn ang="T115">
                      <a:pos x="T62" y="T63"/>
                    </a:cxn>
                    <a:cxn ang="T116">
                      <a:pos x="T64" y="T65"/>
                    </a:cxn>
                    <a:cxn ang="T117">
                      <a:pos x="T66" y="T67"/>
                    </a:cxn>
                    <a:cxn ang="T118">
                      <a:pos x="T68" y="T69"/>
                    </a:cxn>
                    <a:cxn ang="T119">
                      <a:pos x="T70" y="T71"/>
                    </a:cxn>
                    <a:cxn ang="T120">
                      <a:pos x="T72" y="T73"/>
                    </a:cxn>
                    <a:cxn ang="T121">
                      <a:pos x="T74" y="T75"/>
                    </a:cxn>
                    <a:cxn ang="T122">
                      <a:pos x="T76" y="T77"/>
                    </a:cxn>
                    <a:cxn ang="T123">
                      <a:pos x="T78" y="T79"/>
                    </a:cxn>
                    <a:cxn ang="T124">
                      <a:pos x="T80" y="T81"/>
                    </a:cxn>
                    <a:cxn ang="T125">
                      <a:pos x="T82" y="T83"/>
                    </a:cxn>
                  </a:cxnLst>
                  <a:rect l="T126" t="T127" r="T128" b="T129"/>
                  <a:pathLst>
                    <a:path w="98" h="169">
                      <a:moveTo>
                        <a:pt x="98" y="14"/>
                      </a:moveTo>
                      <a:lnTo>
                        <a:pt x="14" y="56"/>
                      </a:lnTo>
                      <a:lnTo>
                        <a:pt x="28" y="56"/>
                      </a:lnTo>
                      <a:lnTo>
                        <a:pt x="14" y="70"/>
                      </a:lnTo>
                      <a:lnTo>
                        <a:pt x="0" y="56"/>
                      </a:lnTo>
                      <a:lnTo>
                        <a:pt x="42" y="70"/>
                      </a:lnTo>
                      <a:lnTo>
                        <a:pt x="84" y="84"/>
                      </a:lnTo>
                      <a:lnTo>
                        <a:pt x="98" y="84"/>
                      </a:lnTo>
                      <a:lnTo>
                        <a:pt x="98" y="99"/>
                      </a:lnTo>
                      <a:lnTo>
                        <a:pt x="84" y="113"/>
                      </a:lnTo>
                      <a:lnTo>
                        <a:pt x="42" y="127"/>
                      </a:lnTo>
                      <a:lnTo>
                        <a:pt x="14" y="141"/>
                      </a:lnTo>
                      <a:lnTo>
                        <a:pt x="28" y="127"/>
                      </a:lnTo>
                      <a:lnTo>
                        <a:pt x="28" y="141"/>
                      </a:lnTo>
                      <a:lnTo>
                        <a:pt x="14" y="141"/>
                      </a:lnTo>
                      <a:lnTo>
                        <a:pt x="42" y="155"/>
                      </a:lnTo>
                      <a:lnTo>
                        <a:pt x="70" y="155"/>
                      </a:lnTo>
                      <a:lnTo>
                        <a:pt x="84" y="155"/>
                      </a:lnTo>
                      <a:lnTo>
                        <a:pt x="84" y="169"/>
                      </a:lnTo>
                      <a:lnTo>
                        <a:pt x="70" y="169"/>
                      </a:lnTo>
                      <a:lnTo>
                        <a:pt x="70" y="155"/>
                      </a:lnTo>
                      <a:lnTo>
                        <a:pt x="70" y="169"/>
                      </a:lnTo>
                      <a:lnTo>
                        <a:pt x="42" y="169"/>
                      </a:lnTo>
                      <a:lnTo>
                        <a:pt x="14" y="155"/>
                      </a:lnTo>
                      <a:lnTo>
                        <a:pt x="14" y="141"/>
                      </a:lnTo>
                      <a:lnTo>
                        <a:pt x="14" y="127"/>
                      </a:lnTo>
                      <a:lnTo>
                        <a:pt x="42" y="113"/>
                      </a:lnTo>
                      <a:lnTo>
                        <a:pt x="84" y="99"/>
                      </a:lnTo>
                      <a:lnTo>
                        <a:pt x="84" y="84"/>
                      </a:lnTo>
                      <a:lnTo>
                        <a:pt x="84" y="99"/>
                      </a:lnTo>
                      <a:lnTo>
                        <a:pt x="42" y="84"/>
                      </a:lnTo>
                      <a:lnTo>
                        <a:pt x="0" y="70"/>
                      </a:lnTo>
                      <a:lnTo>
                        <a:pt x="0" y="56"/>
                      </a:lnTo>
                      <a:lnTo>
                        <a:pt x="14" y="42"/>
                      </a:lnTo>
                      <a:lnTo>
                        <a:pt x="98" y="0"/>
                      </a:lnTo>
                      <a:lnTo>
                        <a:pt x="98" y="14"/>
                      </a:lnTo>
                      <a:close/>
                    </a:path>
                  </a:pathLst>
                </a:custGeom>
                <a:blipFill dpi="0" rotWithShape="0">
                  <a:blip r:embed="rId4" cstate="print"/>
                  <a:srcRect/>
                  <a:tile tx="0" ty="0" sx="100000" sy="100000" flip="none" algn="tl"/>
                </a:blip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" name="Freeform 101"/>
                <p:cNvSpPr>
                  <a:spLocks/>
                </p:cNvSpPr>
                <p:nvPr/>
              </p:nvSpPr>
              <p:spPr bwMode="auto">
                <a:xfrm>
                  <a:off x="7834960" y="2038350"/>
                  <a:ext cx="22225" cy="22225"/>
                </a:xfrm>
                <a:custGeom>
                  <a:avLst/>
                  <a:gdLst>
                    <a:gd name="T0" fmla="*/ 2147483647 w 14"/>
                    <a:gd name="T1" fmla="*/ 0 h 14"/>
                    <a:gd name="T2" fmla="*/ 2147483647 w 14"/>
                    <a:gd name="T3" fmla="*/ 0 h 14"/>
                    <a:gd name="T4" fmla="*/ 0 w 14"/>
                    <a:gd name="T5" fmla="*/ 2147483647 h 14"/>
                    <a:gd name="T6" fmla="*/ 0 w 14"/>
                    <a:gd name="T7" fmla="*/ 0 h 14"/>
                    <a:gd name="T8" fmla="*/ 0 w 14"/>
                    <a:gd name="T9" fmla="*/ 0 h 14"/>
                    <a:gd name="T10" fmla="*/ 0 w 14"/>
                    <a:gd name="T11" fmla="*/ 0 h 14"/>
                    <a:gd name="T12" fmla="*/ 2147483647 w 14"/>
                    <a:gd name="T13" fmla="*/ 0 h 14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14"/>
                    <a:gd name="T22" fmla="*/ 0 h 14"/>
                    <a:gd name="T23" fmla="*/ 14 w 14"/>
                    <a:gd name="T24" fmla="*/ 14 h 14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14" h="14">
                      <a:moveTo>
                        <a:pt x="14" y="0"/>
                      </a:moveTo>
                      <a:lnTo>
                        <a:pt x="14" y="0"/>
                      </a:lnTo>
                      <a:lnTo>
                        <a:pt x="0" y="14"/>
                      </a:lnTo>
                      <a:lnTo>
                        <a:pt x="0" y="0"/>
                      </a:lnTo>
                      <a:lnTo>
                        <a:pt x="14" y="0"/>
                      </a:lnTo>
                      <a:close/>
                    </a:path>
                  </a:pathLst>
                </a:custGeom>
                <a:blipFill dpi="0" rotWithShape="0">
                  <a:blip r:embed="rId4" cstate="print"/>
                  <a:srcRect/>
                  <a:tile tx="0" ty="0" sx="100000" sy="100000" flip="none" algn="tl"/>
                </a:blip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8" name="Freeform 102"/>
                <p:cNvSpPr>
                  <a:spLocks/>
                </p:cNvSpPr>
                <p:nvPr/>
              </p:nvSpPr>
              <p:spPr bwMode="auto">
                <a:xfrm>
                  <a:off x="7768285" y="2038350"/>
                  <a:ext cx="66675" cy="44450"/>
                </a:xfrm>
                <a:custGeom>
                  <a:avLst/>
                  <a:gdLst>
                    <a:gd name="T0" fmla="*/ 2147483647 w 42"/>
                    <a:gd name="T1" fmla="*/ 2147483647 h 28"/>
                    <a:gd name="T2" fmla="*/ 2147483647 w 42"/>
                    <a:gd name="T3" fmla="*/ 0 h 28"/>
                    <a:gd name="T4" fmla="*/ 0 w 42"/>
                    <a:gd name="T5" fmla="*/ 2147483647 h 28"/>
                    <a:gd name="T6" fmla="*/ 0 w 42"/>
                    <a:gd name="T7" fmla="*/ 2147483647 h 28"/>
                    <a:gd name="T8" fmla="*/ 2147483647 w 42"/>
                    <a:gd name="T9" fmla="*/ 2147483647 h 2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42"/>
                    <a:gd name="T16" fmla="*/ 0 h 28"/>
                    <a:gd name="T17" fmla="*/ 42 w 42"/>
                    <a:gd name="T18" fmla="*/ 28 h 2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42" h="28">
                      <a:moveTo>
                        <a:pt x="42" y="14"/>
                      </a:moveTo>
                      <a:lnTo>
                        <a:pt x="42" y="0"/>
                      </a:lnTo>
                      <a:lnTo>
                        <a:pt x="0" y="14"/>
                      </a:lnTo>
                      <a:lnTo>
                        <a:pt x="0" y="28"/>
                      </a:lnTo>
                      <a:lnTo>
                        <a:pt x="42" y="14"/>
                      </a:lnTo>
                      <a:close/>
                    </a:path>
                  </a:pathLst>
                </a:custGeom>
                <a:blipFill dpi="0" rotWithShape="0">
                  <a:blip r:embed="rId4" cstate="print"/>
                  <a:srcRect/>
                  <a:tile tx="0" ty="0" sx="100000" sy="100000" flip="none" algn="tl"/>
                </a:blip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cxnSp>
            <p:nvCxnSpPr>
              <p:cNvPr id="54" name="Straight Arrow Connector 53"/>
              <p:cNvCxnSpPr/>
              <p:nvPr/>
            </p:nvCxnSpPr>
            <p:spPr bwMode="auto">
              <a:xfrm>
                <a:off x="8327572" y="4484348"/>
                <a:ext cx="167346" cy="0"/>
              </a:xfrm>
              <a:prstGeom prst="straightConnector1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arrow"/>
              </a:ln>
              <a:effectLst/>
            </p:spPr>
          </p:cxnSp>
        </p:grpSp>
        <p:sp>
          <p:nvSpPr>
            <p:cNvPr id="29" name="TextBox 28"/>
            <p:cNvSpPr txBox="1"/>
            <p:nvPr/>
          </p:nvSpPr>
          <p:spPr>
            <a:xfrm>
              <a:off x="3429056" y="5232299"/>
              <a:ext cx="294682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25425" indent="-225425">
                <a:lnSpc>
                  <a:spcPct val="100000"/>
                </a:lnSpc>
                <a:spcBef>
                  <a:spcPts val="0"/>
                </a:spcBef>
              </a:pPr>
              <a:r>
                <a:rPr lang="en-US" sz="1400" dirty="0"/>
                <a:t>1</a:t>
              </a:r>
              <a:r>
                <a:rPr lang="en-US" sz="1400" dirty="0" smtClean="0"/>
                <a:t>: Call method </a:t>
              </a:r>
              <a:r>
                <a:rPr lang="en-US" sz="1400" dirty="0" err="1" smtClean="0"/>
                <a:t>downloadImage</a:t>
              </a:r>
              <a:r>
                <a:rPr lang="en-US" sz="1400" dirty="0" smtClean="0"/>
                <a:t>()</a:t>
              </a:r>
              <a:endParaRPr lang="en-US" sz="1400" dirty="0"/>
            </a:p>
          </p:txBody>
        </p:sp>
        <p:grpSp>
          <p:nvGrpSpPr>
            <p:cNvPr id="30" name="Group 29"/>
            <p:cNvGrpSpPr/>
            <p:nvPr/>
          </p:nvGrpSpPr>
          <p:grpSpPr>
            <a:xfrm>
              <a:off x="6577132" y="5904223"/>
              <a:ext cx="300243" cy="312737"/>
              <a:chOff x="8327572" y="4328206"/>
              <a:chExt cx="300243" cy="312737"/>
            </a:xfrm>
          </p:grpSpPr>
          <p:grpSp>
            <p:nvGrpSpPr>
              <p:cNvPr id="47" name="Group 46"/>
              <p:cNvGrpSpPr/>
              <p:nvPr/>
            </p:nvGrpSpPr>
            <p:grpSpPr>
              <a:xfrm>
                <a:off x="8472240" y="4328206"/>
                <a:ext cx="155575" cy="312737"/>
                <a:chOff x="7723835" y="1770063"/>
                <a:chExt cx="155575" cy="312737"/>
              </a:xfrm>
            </p:grpSpPr>
            <p:sp>
              <p:nvSpPr>
                <p:cNvPr id="49" name="Freeform 99"/>
                <p:cNvSpPr>
                  <a:spLocks/>
                </p:cNvSpPr>
                <p:nvPr/>
              </p:nvSpPr>
              <p:spPr bwMode="auto">
                <a:xfrm>
                  <a:off x="7723835" y="1770063"/>
                  <a:ext cx="155575" cy="290512"/>
                </a:xfrm>
                <a:custGeom>
                  <a:avLst/>
                  <a:gdLst>
                    <a:gd name="T0" fmla="*/ 2147483647 w 98"/>
                    <a:gd name="T1" fmla="*/ 0 h 183"/>
                    <a:gd name="T2" fmla="*/ 2147483647 w 98"/>
                    <a:gd name="T3" fmla="*/ 2147483647 h 183"/>
                    <a:gd name="T4" fmla="*/ 0 w 98"/>
                    <a:gd name="T5" fmla="*/ 2147483647 h 183"/>
                    <a:gd name="T6" fmla="*/ 0 w 98"/>
                    <a:gd name="T7" fmla="*/ 2147483647 h 183"/>
                    <a:gd name="T8" fmla="*/ 2147483647 w 98"/>
                    <a:gd name="T9" fmla="*/ 2147483647 h 183"/>
                    <a:gd name="T10" fmla="*/ 2147483647 w 98"/>
                    <a:gd name="T11" fmla="*/ 2147483647 h 183"/>
                    <a:gd name="T12" fmla="*/ 2147483647 w 98"/>
                    <a:gd name="T13" fmla="*/ 2147483647 h 183"/>
                    <a:gd name="T14" fmla="*/ 2147483647 w 98"/>
                    <a:gd name="T15" fmla="*/ 2147483647 h 183"/>
                    <a:gd name="T16" fmla="*/ 2147483647 w 98"/>
                    <a:gd name="T17" fmla="*/ 2147483647 h 183"/>
                    <a:gd name="T18" fmla="*/ 2147483647 w 98"/>
                    <a:gd name="T19" fmla="*/ 2147483647 h 183"/>
                    <a:gd name="T20" fmla="*/ 2147483647 w 98"/>
                    <a:gd name="T21" fmla="*/ 2147483647 h 183"/>
                    <a:gd name="T22" fmla="*/ 2147483647 w 98"/>
                    <a:gd name="T23" fmla="*/ 2147483647 h 183"/>
                    <a:gd name="T24" fmla="*/ 2147483647 w 98"/>
                    <a:gd name="T25" fmla="*/ 2147483647 h 183"/>
                    <a:gd name="T26" fmla="*/ 2147483647 w 98"/>
                    <a:gd name="T27" fmla="*/ 2147483647 h 183"/>
                    <a:gd name="T28" fmla="*/ 2147483647 w 98"/>
                    <a:gd name="T29" fmla="*/ 2147483647 h 183"/>
                    <a:gd name="T30" fmla="*/ 2147483647 w 98"/>
                    <a:gd name="T31" fmla="*/ 2147483647 h 183"/>
                    <a:gd name="T32" fmla="*/ 2147483647 w 98"/>
                    <a:gd name="T33" fmla="*/ 2147483647 h 183"/>
                    <a:gd name="T34" fmla="*/ 2147483647 w 98"/>
                    <a:gd name="T35" fmla="*/ 0 h 183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98"/>
                    <a:gd name="T55" fmla="*/ 0 h 183"/>
                    <a:gd name="T56" fmla="*/ 98 w 98"/>
                    <a:gd name="T57" fmla="*/ 183 h 183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98" h="183">
                      <a:moveTo>
                        <a:pt x="98" y="0"/>
                      </a:moveTo>
                      <a:lnTo>
                        <a:pt x="14" y="42"/>
                      </a:lnTo>
                      <a:lnTo>
                        <a:pt x="0" y="56"/>
                      </a:lnTo>
                      <a:lnTo>
                        <a:pt x="42" y="70"/>
                      </a:lnTo>
                      <a:lnTo>
                        <a:pt x="84" y="84"/>
                      </a:lnTo>
                      <a:lnTo>
                        <a:pt x="84" y="99"/>
                      </a:lnTo>
                      <a:lnTo>
                        <a:pt x="42" y="113"/>
                      </a:lnTo>
                      <a:lnTo>
                        <a:pt x="14" y="127"/>
                      </a:lnTo>
                      <a:lnTo>
                        <a:pt x="14" y="141"/>
                      </a:lnTo>
                      <a:lnTo>
                        <a:pt x="42" y="155"/>
                      </a:lnTo>
                      <a:lnTo>
                        <a:pt x="70" y="155"/>
                      </a:lnTo>
                      <a:lnTo>
                        <a:pt x="70" y="169"/>
                      </a:lnTo>
                      <a:lnTo>
                        <a:pt x="28" y="183"/>
                      </a:lnTo>
                      <a:lnTo>
                        <a:pt x="98" y="0"/>
                      </a:lnTo>
                      <a:close/>
                    </a:path>
                  </a:pathLst>
                </a:custGeom>
                <a:blipFill dpi="0" rotWithShape="0">
                  <a:blip r:embed="rId3" cstate="print"/>
                  <a:srcRect/>
                  <a:tile tx="0" ty="0" sx="100000" sy="100000" flip="none" algn="tl"/>
                </a:blip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0" name="Freeform 100"/>
                <p:cNvSpPr>
                  <a:spLocks/>
                </p:cNvSpPr>
                <p:nvPr/>
              </p:nvSpPr>
              <p:spPr bwMode="auto">
                <a:xfrm>
                  <a:off x="7723835" y="1770063"/>
                  <a:ext cx="155575" cy="268287"/>
                </a:xfrm>
                <a:custGeom>
                  <a:avLst/>
                  <a:gdLst>
                    <a:gd name="T0" fmla="*/ 2147483647 w 98"/>
                    <a:gd name="T1" fmla="*/ 2147483647 h 169"/>
                    <a:gd name="T2" fmla="*/ 2147483647 w 98"/>
                    <a:gd name="T3" fmla="*/ 2147483647 h 169"/>
                    <a:gd name="T4" fmla="*/ 2147483647 w 98"/>
                    <a:gd name="T5" fmla="*/ 2147483647 h 169"/>
                    <a:gd name="T6" fmla="*/ 2147483647 w 98"/>
                    <a:gd name="T7" fmla="*/ 2147483647 h 169"/>
                    <a:gd name="T8" fmla="*/ 0 w 98"/>
                    <a:gd name="T9" fmla="*/ 2147483647 h 169"/>
                    <a:gd name="T10" fmla="*/ 2147483647 w 98"/>
                    <a:gd name="T11" fmla="*/ 2147483647 h 169"/>
                    <a:gd name="T12" fmla="*/ 2147483647 w 98"/>
                    <a:gd name="T13" fmla="*/ 2147483647 h 169"/>
                    <a:gd name="T14" fmla="*/ 2147483647 w 98"/>
                    <a:gd name="T15" fmla="*/ 2147483647 h 169"/>
                    <a:gd name="T16" fmla="*/ 2147483647 w 98"/>
                    <a:gd name="T17" fmla="*/ 2147483647 h 169"/>
                    <a:gd name="T18" fmla="*/ 2147483647 w 98"/>
                    <a:gd name="T19" fmla="*/ 2147483647 h 169"/>
                    <a:gd name="T20" fmla="*/ 2147483647 w 98"/>
                    <a:gd name="T21" fmla="*/ 2147483647 h 169"/>
                    <a:gd name="T22" fmla="*/ 2147483647 w 98"/>
                    <a:gd name="T23" fmla="*/ 2147483647 h 169"/>
                    <a:gd name="T24" fmla="*/ 2147483647 w 98"/>
                    <a:gd name="T25" fmla="*/ 2147483647 h 169"/>
                    <a:gd name="T26" fmla="*/ 2147483647 w 98"/>
                    <a:gd name="T27" fmla="*/ 2147483647 h 169"/>
                    <a:gd name="T28" fmla="*/ 2147483647 w 98"/>
                    <a:gd name="T29" fmla="*/ 2147483647 h 169"/>
                    <a:gd name="T30" fmla="*/ 2147483647 w 98"/>
                    <a:gd name="T31" fmla="*/ 2147483647 h 169"/>
                    <a:gd name="T32" fmla="*/ 2147483647 w 98"/>
                    <a:gd name="T33" fmla="*/ 2147483647 h 169"/>
                    <a:gd name="T34" fmla="*/ 2147483647 w 98"/>
                    <a:gd name="T35" fmla="*/ 2147483647 h 169"/>
                    <a:gd name="T36" fmla="*/ 2147483647 w 98"/>
                    <a:gd name="T37" fmla="*/ 2147483647 h 169"/>
                    <a:gd name="T38" fmla="*/ 2147483647 w 98"/>
                    <a:gd name="T39" fmla="*/ 2147483647 h 169"/>
                    <a:gd name="T40" fmla="*/ 2147483647 w 98"/>
                    <a:gd name="T41" fmla="*/ 2147483647 h 169"/>
                    <a:gd name="T42" fmla="*/ 2147483647 w 98"/>
                    <a:gd name="T43" fmla="*/ 2147483647 h 169"/>
                    <a:gd name="T44" fmla="*/ 2147483647 w 98"/>
                    <a:gd name="T45" fmla="*/ 2147483647 h 169"/>
                    <a:gd name="T46" fmla="*/ 2147483647 w 98"/>
                    <a:gd name="T47" fmla="*/ 2147483647 h 169"/>
                    <a:gd name="T48" fmla="*/ 2147483647 w 98"/>
                    <a:gd name="T49" fmla="*/ 2147483647 h 169"/>
                    <a:gd name="T50" fmla="*/ 2147483647 w 98"/>
                    <a:gd name="T51" fmla="*/ 2147483647 h 169"/>
                    <a:gd name="T52" fmla="*/ 2147483647 w 98"/>
                    <a:gd name="T53" fmla="*/ 2147483647 h 169"/>
                    <a:gd name="T54" fmla="*/ 2147483647 w 98"/>
                    <a:gd name="T55" fmla="*/ 2147483647 h 169"/>
                    <a:gd name="T56" fmla="*/ 2147483647 w 98"/>
                    <a:gd name="T57" fmla="*/ 2147483647 h 169"/>
                    <a:gd name="T58" fmla="*/ 2147483647 w 98"/>
                    <a:gd name="T59" fmla="*/ 2147483647 h 169"/>
                    <a:gd name="T60" fmla="*/ 2147483647 w 98"/>
                    <a:gd name="T61" fmla="*/ 2147483647 h 169"/>
                    <a:gd name="T62" fmla="*/ 2147483647 w 98"/>
                    <a:gd name="T63" fmla="*/ 2147483647 h 169"/>
                    <a:gd name="T64" fmla="*/ 2147483647 w 98"/>
                    <a:gd name="T65" fmla="*/ 2147483647 h 169"/>
                    <a:gd name="T66" fmla="*/ 2147483647 w 98"/>
                    <a:gd name="T67" fmla="*/ 2147483647 h 169"/>
                    <a:gd name="T68" fmla="*/ 2147483647 w 98"/>
                    <a:gd name="T69" fmla="*/ 2147483647 h 169"/>
                    <a:gd name="T70" fmla="*/ 2147483647 w 98"/>
                    <a:gd name="T71" fmla="*/ 2147483647 h 169"/>
                    <a:gd name="T72" fmla="*/ 2147483647 w 98"/>
                    <a:gd name="T73" fmla="*/ 2147483647 h 169"/>
                    <a:gd name="T74" fmla="*/ 0 w 98"/>
                    <a:gd name="T75" fmla="*/ 2147483647 h 169"/>
                    <a:gd name="T76" fmla="*/ 0 w 98"/>
                    <a:gd name="T77" fmla="*/ 2147483647 h 169"/>
                    <a:gd name="T78" fmla="*/ 0 w 98"/>
                    <a:gd name="T79" fmla="*/ 2147483647 h 169"/>
                    <a:gd name="T80" fmla="*/ 2147483647 w 98"/>
                    <a:gd name="T81" fmla="*/ 2147483647 h 169"/>
                    <a:gd name="T82" fmla="*/ 2147483647 w 98"/>
                    <a:gd name="T83" fmla="*/ 0 h 169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w 98"/>
                    <a:gd name="T127" fmla="*/ 0 h 169"/>
                    <a:gd name="T128" fmla="*/ 98 w 98"/>
                    <a:gd name="T129" fmla="*/ 169 h 169"/>
                  </a:gdLst>
                  <a:ahLst/>
                  <a:cxnLst>
                    <a:cxn ang="T84">
                      <a:pos x="T0" y="T1"/>
                    </a:cxn>
                    <a:cxn ang="T85">
                      <a:pos x="T2" y="T3"/>
                    </a:cxn>
                    <a:cxn ang="T86">
                      <a:pos x="T4" y="T5"/>
                    </a:cxn>
                    <a:cxn ang="T87">
                      <a:pos x="T6" y="T7"/>
                    </a:cxn>
                    <a:cxn ang="T88">
                      <a:pos x="T8" y="T9"/>
                    </a:cxn>
                    <a:cxn ang="T89">
                      <a:pos x="T10" y="T11"/>
                    </a:cxn>
                    <a:cxn ang="T90">
                      <a:pos x="T12" y="T13"/>
                    </a:cxn>
                    <a:cxn ang="T91">
                      <a:pos x="T14" y="T15"/>
                    </a:cxn>
                    <a:cxn ang="T92">
                      <a:pos x="T16" y="T17"/>
                    </a:cxn>
                    <a:cxn ang="T93">
                      <a:pos x="T18" y="T19"/>
                    </a:cxn>
                    <a:cxn ang="T94">
                      <a:pos x="T20" y="T21"/>
                    </a:cxn>
                    <a:cxn ang="T95">
                      <a:pos x="T22" y="T23"/>
                    </a:cxn>
                    <a:cxn ang="T96">
                      <a:pos x="T24" y="T25"/>
                    </a:cxn>
                    <a:cxn ang="T97">
                      <a:pos x="T26" y="T27"/>
                    </a:cxn>
                    <a:cxn ang="T98">
                      <a:pos x="T28" y="T29"/>
                    </a:cxn>
                    <a:cxn ang="T99">
                      <a:pos x="T30" y="T31"/>
                    </a:cxn>
                    <a:cxn ang="T100">
                      <a:pos x="T32" y="T33"/>
                    </a:cxn>
                    <a:cxn ang="T101">
                      <a:pos x="T34" y="T35"/>
                    </a:cxn>
                    <a:cxn ang="T102">
                      <a:pos x="T36" y="T37"/>
                    </a:cxn>
                    <a:cxn ang="T103">
                      <a:pos x="T38" y="T39"/>
                    </a:cxn>
                    <a:cxn ang="T104">
                      <a:pos x="T40" y="T41"/>
                    </a:cxn>
                    <a:cxn ang="T105">
                      <a:pos x="T42" y="T43"/>
                    </a:cxn>
                    <a:cxn ang="T106">
                      <a:pos x="T44" y="T45"/>
                    </a:cxn>
                    <a:cxn ang="T107">
                      <a:pos x="T46" y="T47"/>
                    </a:cxn>
                    <a:cxn ang="T108">
                      <a:pos x="T48" y="T49"/>
                    </a:cxn>
                    <a:cxn ang="T109">
                      <a:pos x="T50" y="T51"/>
                    </a:cxn>
                    <a:cxn ang="T110">
                      <a:pos x="T52" y="T53"/>
                    </a:cxn>
                    <a:cxn ang="T111">
                      <a:pos x="T54" y="T55"/>
                    </a:cxn>
                    <a:cxn ang="T112">
                      <a:pos x="T56" y="T57"/>
                    </a:cxn>
                    <a:cxn ang="T113">
                      <a:pos x="T58" y="T59"/>
                    </a:cxn>
                    <a:cxn ang="T114">
                      <a:pos x="T60" y="T61"/>
                    </a:cxn>
                    <a:cxn ang="T115">
                      <a:pos x="T62" y="T63"/>
                    </a:cxn>
                    <a:cxn ang="T116">
                      <a:pos x="T64" y="T65"/>
                    </a:cxn>
                    <a:cxn ang="T117">
                      <a:pos x="T66" y="T67"/>
                    </a:cxn>
                    <a:cxn ang="T118">
                      <a:pos x="T68" y="T69"/>
                    </a:cxn>
                    <a:cxn ang="T119">
                      <a:pos x="T70" y="T71"/>
                    </a:cxn>
                    <a:cxn ang="T120">
                      <a:pos x="T72" y="T73"/>
                    </a:cxn>
                    <a:cxn ang="T121">
                      <a:pos x="T74" y="T75"/>
                    </a:cxn>
                    <a:cxn ang="T122">
                      <a:pos x="T76" y="T77"/>
                    </a:cxn>
                    <a:cxn ang="T123">
                      <a:pos x="T78" y="T79"/>
                    </a:cxn>
                    <a:cxn ang="T124">
                      <a:pos x="T80" y="T81"/>
                    </a:cxn>
                    <a:cxn ang="T125">
                      <a:pos x="T82" y="T83"/>
                    </a:cxn>
                  </a:cxnLst>
                  <a:rect l="T126" t="T127" r="T128" b="T129"/>
                  <a:pathLst>
                    <a:path w="98" h="169">
                      <a:moveTo>
                        <a:pt x="98" y="14"/>
                      </a:moveTo>
                      <a:lnTo>
                        <a:pt x="14" y="56"/>
                      </a:lnTo>
                      <a:lnTo>
                        <a:pt x="28" y="56"/>
                      </a:lnTo>
                      <a:lnTo>
                        <a:pt x="14" y="70"/>
                      </a:lnTo>
                      <a:lnTo>
                        <a:pt x="0" y="56"/>
                      </a:lnTo>
                      <a:lnTo>
                        <a:pt x="42" y="70"/>
                      </a:lnTo>
                      <a:lnTo>
                        <a:pt x="84" y="84"/>
                      </a:lnTo>
                      <a:lnTo>
                        <a:pt x="98" y="84"/>
                      </a:lnTo>
                      <a:lnTo>
                        <a:pt x="98" y="99"/>
                      </a:lnTo>
                      <a:lnTo>
                        <a:pt x="84" y="113"/>
                      </a:lnTo>
                      <a:lnTo>
                        <a:pt x="42" y="127"/>
                      </a:lnTo>
                      <a:lnTo>
                        <a:pt x="14" y="141"/>
                      </a:lnTo>
                      <a:lnTo>
                        <a:pt x="28" y="127"/>
                      </a:lnTo>
                      <a:lnTo>
                        <a:pt x="28" y="141"/>
                      </a:lnTo>
                      <a:lnTo>
                        <a:pt x="14" y="141"/>
                      </a:lnTo>
                      <a:lnTo>
                        <a:pt x="42" y="155"/>
                      </a:lnTo>
                      <a:lnTo>
                        <a:pt x="70" y="155"/>
                      </a:lnTo>
                      <a:lnTo>
                        <a:pt x="84" y="155"/>
                      </a:lnTo>
                      <a:lnTo>
                        <a:pt x="84" y="169"/>
                      </a:lnTo>
                      <a:lnTo>
                        <a:pt x="70" y="169"/>
                      </a:lnTo>
                      <a:lnTo>
                        <a:pt x="70" y="155"/>
                      </a:lnTo>
                      <a:lnTo>
                        <a:pt x="70" y="169"/>
                      </a:lnTo>
                      <a:lnTo>
                        <a:pt x="42" y="169"/>
                      </a:lnTo>
                      <a:lnTo>
                        <a:pt x="14" y="155"/>
                      </a:lnTo>
                      <a:lnTo>
                        <a:pt x="14" y="141"/>
                      </a:lnTo>
                      <a:lnTo>
                        <a:pt x="14" y="127"/>
                      </a:lnTo>
                      <a:lnTo>
                        <a:pt x="42" y="113"/>
                      </a:lnTo>
                      <a:lnTo>
                        <a:pt x="84" y="99"/>
                      </a:lnTo>
                      <a:lnTo>
                        <a:pt x="84" y="84"/>
                      </a:lnTo>
                      <a:lnTo>
                        <a:pt x="84" y="99"/>
                      </a:lnTo>
                      <a:lnTo>
                        <a:pt x="42" y="84"/>
                      </a:lnTo>
                      <a:lnTo>
                        <a:pt x="0" y="70"/>
                      </a:lnTo>
                      <a:lnTo>
                        <a:pt x="0" y="56"/>
                      </a:lnTo>
                      <a:lnTo>
                        <a:pt x="14" y="42"/>
                      </a:lnTo>
                      <a:lnTo>
                        <a:pt x="98" y="0"/>
                      </a:lnTo>
                      <a:lnTo>
                        <a:pt x="98" y="14"/>
                      </a:lnTo>
                      <a:close/>
                    </a:path>
                  </a:pathLst>
                </a:custGeom>
                <a:blipFill dpi="0" rotWithShape="0">
                  <a:blip r:embed="rId4" cstate="print"/>
                  <a:srcRect/>
                  <a:tile tx="0" ty="0" sx="100000" sy="100000" flip="none" algn="tl"/>
                </a:blip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1" name="Freeform 101"/>
                <p:cNvSpPr>
                  <a:spLocks/>
                </p:cNvSpPr>
                <p:nvPr/>
              </p:nvSpPr>
              <p:spPr bwMode="auto">
                <a:xfrm>
                  <a:off x="7834960" y="2038350"/>
                  <a:ext cx="22225" cy="22225"/>
                </a:xfrm>
                <a:custGeom>
                  <a:avLst/>
                  <a:gdLst>
                    <a:gd name="T0" fmla="*/ 2147483647 w 14"/>
                    <a:gd name="T1" fmla="*/ 0 h 14"/>
                    <a:gd name="T2" fmla="*/ 2147483647 w 14"/>
                    <a:gd name="T3" fmla="*/ 0 h 14"/>
                    <a:gd name="T4" fmla="*/ 0 w 14"/>
                    <a:gd name="T5" fmla="*/ 2147483647 h 14"/>
                    <a:gd name="T6" fmla="*/ 0 w 14"/>
                    <a:gd name="T7" fmla="*/ 0 h 14"/>
                    <a:gd name="T8" fmla="*/ 0 w 14"/>
                    <a:gd name="T9" fmla="*/ 0 h 14"/>
                    <a:gd name="T10" fmla="*/ 0 w 14"/>
                    <a:gd name="T11" fmla="*/ 0 h 14"/>
                    <a:gd name="T12" fmla="*/ 2147483647 w 14"/>
                    <a:gd name="T13" fmla="*/ 0 h 14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14"/>
                    <a:gd name="T22" fmla="*/ 0 h 14"/>
                    <a:gd name="T23" fmla="*/ 14 w 14"/>
                    <a:gd name="T24" fmla="*/ 14 h 14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14" h="14">
                      <a:moveTo>
                        <a:pt x="14" y="0"/>
                      </a:moveTo>
                      <a:lnTo>
                        <a:pt x="14" y="0"/>
                      </a:lnTo>
                      <a:lnTo>
                        <a:pt x="0" y="14"/>
                      </a:lnTo>
                      <a:lnTo>
                        <a:pt x="0" y="0"/>
                      </a:lnTo>
                      <a:lnTo>
                        <a:pt x="14" y="0"/>
                      </a:lnTo>
                      <a:close/>
                    </a:path>
                  </a:pathLst>
                </a:custGeom>
                <a:blipFill dpi="0" rotWithShape="0">
                  <a:blip r:embed="rId4" cstate="print"/>
                  <a:srcRect/>
                  <a:tile tx="0" ty="0" sx="100000" sy="100000" flip="none" algn="tl"/>
                </a:blip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2" name="Freeform 102"/>
                <p:cNvSpPr>
                  <a:spLocks/>
                </p:cNvSpPr>
                <p:nvPr/>
              </p:nvSpPr>
              <p:spPr bwMode="auto">
                <a:xfrm>
                  <a:off x="7768285" y="2038350"/>
                  <a:ext cx="66675" cy="44450"/>
                </a:xfrm>
                <a:custGeom>
                  <a:avLst/>
                  <a:gdLst>
                    <a:gd name="T0" fmla="*/ 2147483647 w 42"/>
                    <a:gd name="T1" fmla="*/ 2147483647 h 28"/>
                    <a:gd name="T2" fmla="*/ 2147483647 w 42"/>
                    <a:gd name="T3" fmla="*/ 0 h 28"/>
                    <a:gd name="T4" fmla="*/ 0 w 42"/>
                    <a:gd name="T5" fmla="*/ 2147483647 h 28"/>
                    <a:gd name="T6" fmla="*/ 0 w 42"/>
                    <a:gd name="T7" fmla="*/ 2147483647 h 28"/>
                    <a:gd name="T8" fmla="*/ 2147483647 w 42"/>
                    <a:gd name="T9" fmla="*/ 2147483647 h 2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42"/>
                    <a:gd name="T16" fmla="*/ 0 h 28"/>
                    <a:gd name="T17" fmla="*/ 42 w 42"/>
                    <a:gd name="T18" fmla="*/ 28 h 2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42" h="28">
                      <a:moveTo>
                        <a:pt x="42" y="14"/>
                      </a:moveTo>
                      <a:lnTo>
                        <a:pt x="42" y="0"/>
                      </a:lnTo>
                      <a:lnTo>
                        <a:pt x="0" y="14"/>
                      </a:lnTo>
                      <a:lnTo>
                        <a:pt x="0" y="28"/>
                      </a:lnTo>
                      <a:lnTo>
                        <a:pt x="42" y="14"/>
                      </a:lnTo>
                      <a:close/>
                    </a:path>
                  </a:pathLst>
                </a:custGeom>
                <a:blipFill dpi="0" rotWithShape="0">
                  <a:blip r:embed="rId4" cstate="print"/>
                  <a:srcRect/>
                  <a:tile tx="0" ty="0" sx="100000" sy="100000" flip="none" algn="tl"/>
                </a:blip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cxnSp>
            <p:nvCxnSpPr>
              <p:cNvPr id="48" name="Straight Arrow Connector 47"/>
              <p:cNvCxnSpPr/>
              <p:nvPr/>
            </p:nvCxnSpPr>
            <p:spPr bwMode="auto">
              <a:xfrm>
                <a:off x="8327572" y="4484348"/>
                <a:ext cx="167346" cy="0"/>
              </a:xfrm>
              <a:prstGeom prst="straightConnector1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arrow"/>
              </a:ln>
              <a:effectLst/>
            </p:spPr>
          </p:cxnSp>
        </p:grpSp>
        <p:grpSp>
          <p:nvGrpSpPr>
            <p:cNvPr id="31" name="Group 30"/>
            <p:cNvGrpSpPr/>
            <p:nvPr/>
          </p:nvGrpSpPr>
          <p:grpSpPr>
            <a:xfrm>
              <a:off x="7001686" y="5904223"/>
              <a:ext cx="300243" cy="312737"/>
              <a:chOff x="8327572" y="4328206"/>
              <a:chExt cx="300243" cy="312737"/>
            </a:xfrm>
          </p:grpSpPr>
          <p:grpSp>
            <p:nvGrpSpPr>
              <p:cNvPr id="41" name="Group 40"/>
              <p:cNvGrpSpPr/>
              <p:nvPr/>
            </p:nvGrpSpPr>
            <p:grpSpPr>
              <a:xfrm>
                <a:off x="8472240" y="4328206"/>
                <a:ext cx="155575" cy="312737"/>
                <a:chOff x="7723835" y="1770063"/>
                <a:chExt cx="155575" cy="312737"/>
              </a:xfrm>
            </p:grpSpPr>
            <p:sp>
              <p:nvSpPr>
                <p:cNvPr id="43" name="Freeform 99"/>
                <p:cNvSpPr>
                  <a:spLocks/>
                </p:cNvSpPr>
                <p:nvPr/>
              </p:nvSpPr>
              <p:spPr bwMode="auto">
                <a:xfrm>
                  <a:off x="7723835" y="1770063"/>
                  <a:ext cx="155575" cy="290512"/>
                </a:xfrm>
                <a:custGeom>
                  <a:avLst/>
                  <a:gdLst>
                    <a:gd name="T0" fmla="*/ 2147483647 w 98"/>
                    <a:gd name="T1" fmla="*/ 0 h 183"/>
                    <a:gd name="T2" fmla="*/ 2147483647 w 98"/>
                    <a:gd name="T3" fmla="*/ 2147483647 h 183"/>
                    <a:gd name="T4" fmla="*/ 0 w 98"/>
                    <a:gd name="T5" fmla="*/ 2147483647 h 183"/>
                    <a:gd name="T6" fmla="*/ 0 w 98"/>
                    <a:gd name="T7" fmla="*/ 2147483647 h 183"/>
                    <a:gd name="T8" fmla="*/ 2147483647 w 98"/>
                    <a:gd name="T9" fmla="*/ 2147483647 h 183"/>
                    <a:gd name="T10" fmla="*/ 2147483647 w 98"/>
                    <a:gd name="T11" fmla="*/ 2147483647 h 183"/>
                    <a:gd name="T12" fmla="*/ 2147483647 w 98"/>
                    <a:gd name="T13" fmla="*/ 2147483647 h 183"/>
                    <a:gd name="T14" fmla="*/ 2147483647 w 98"/>
                    <a:gd name="T15" fmla="*/ 2147483647 h 183"/>
                    <a:gd name="T16" fmla="*/ 2147483647 w 98"/>
                    <a:gd name="T17" fmla="*/ 2147483647 h 183"/>
                    <a:gd name="T18" fmla="*/ 2147483647 w 98"/>
                    <a:gd name="T19" fmla="*/ 2147483647 h 183"/>
                    <a:gd name="T20" fmla="*/ 2147483647 w 98"/>
                    <a:gd name="T21" fmla="*/ 2147483647 h 183"/>
                    <a:gd name="T22" fmla="*/ 2147483647 w 98"/>
                    <a:gd name="T23" fmla="*/ 2147483647 h 183"/>
                    <a:gd name="T24" fmla="*/ 2147483647 w 98"/>
                    <a:gd name="T25" fmla="*/ 2147483647 h 183"/>
                    <a:gd name="T26" fmla="*/ 2147483647 w 98"/>
                    <a:gd name="T27" fmla="*/ 2147483647 h 183"/>
                    <a:gd name="T28" fmla="*/ 2147483647 w 98"/>
                    <a:gd name="T29" fmla="*/ 2147483647 h 183"/>
                    <a:gd name="T30" fmla="*/ 2147483647 w 98"/>
                    <a:gd name="T31" fmla="*/ 2147483647 h 183"/>
                    <a:gd name="T32" fmla="*/ 2147483647 w 98"/>
                    <a:gd name="T33" fmla="*/ 2147483647 h 183"/>
                    <a:gd name="T34" fmla="*/ 2147483647 w 98"/>
                    <a:gd name="T35" fmla="*/ 0 h 183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98"/>
                    <a:gd name="T55" fmla="*/ 0 h 183"/>
                    <a:gd name="T56" fmla="*/ 98 w 98"/>
                    <a:gd name="T57" fmla="*/ 183 h 183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98" h="183">
                      <a:moveTo>
                        <a:pt x="98" y="0"/>
                      </a:moveTo>
                      <a:lnTo>
                        <a:pt x="14" y="42"/>
                      </a:lnTo>
                      <a:lnTo>
                        <a:pt x="0" y="56"/>
                      </a:lnTo>
                      <a:lnTo>
                        <a:pt x="42" y="70"/>
                      </a:lnTo>
                      <a:lnTo>
                        <a:pt x="84" y="84"/>
                      </a:lnTo>
                      <a:lnTo>
                        <a:pt x="84" y="99"/>
                      </a:lnTo>
                      <a:lnTo>
                        <a:pt x="42" y="113"/>
                      </a:lnTo>
                      <a:lnTo>
                        <a:pt x="14" y="127"/>
                      </a:lnTo>
                      <a:lnTo>
                        <a:pt x="14" y="141"/>
                      </a:lnTo>
                      <a:lnTo>
                        <a:pt x="42" y="155"/>
                      </a:lnTo>
                      <a:lnTo>
                        <a:pt x="70" y="155"/>
                      </a:lnTo>
                      <a:lnTo>
                        <a:pt x="70" y="169"/>
                      </a:lnTo>
                      <a:lnTo>
                        <a:pt x="28" y="183"/>
                      </a:lnTo>
                      <a:lnTo>
                        <a:pt x="98" y="0"/>
                      </a:lnTo>
                      <a:close/>
                    </a:path>
                  </a:pathLst>
                </a:custGeom>
                <a:blipFill dpi="0" rotWithShape="0">
                  <a:blip r:embed="rId3" cstate="print"/>
                  <a:srcRect/>
                  <a:tile tx="0" ty="0" sx="100000" sy="100000" flip="none" algn="tl"/>
                </a:blip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4" name="Freeform 100"/>
                <p:cNvSpPr>
                  <a:spLocks/>
                </p:cNvSpPr>
                <p:nvPr/>
              </p:nvSpPr>
              <p:spPr bwMode="auto">
                <a:xfrm>
                  <a:off x="7723835" y="1770063"/>
                  <a:ext cx="155575" cy="268287"/>
                </a:xfrm>
                <a:custGeom>
                  <a:avLst/>
                  <a:gdLst>
                    <a:gd name="T0" fmla="*/ 2147483647 w 98"/>
                    <a:gd name="T1" fmla="*/ 2147483647 h 169"/>
                    <a:gd name="T2" fmla="*/ 2147483647 w 98"/>
                    <a:gd name="T3" fmla="*/ 2147483647 h 169"/>
                    <a:gd name="T4" fmla="*/ 2147483647 w 98"/>
                    <a:gd name="T5" fmla="*/ 2147483647 h 169"/>
                    <a:gd name="T6" fmla="*/ 2147483647 w 98"/>
                    <a:gd name="T7" fmla="*/ 2147483647 h 169"/>
                    <a:gd name="T8" fmla="*/ 0 w 98"/>
                    <a:gd name="T9" fmla="*/ 2147483647 h 169"/>
                    <a:gd name="T10" fmla="*/ 2147483647 w 98"/>
                    <a:gd name="T11" fmla="*/ 2147483647 h 169"/>
                    <a:gd name="T12" fmla="*/ 2147483647 w 98"/>
                    <a:gd name="T13" fmla="*/ 2147483647 h 169"/>
                    <a:gd name="T14" fmla="*/ 2147483647 w 98"/>
                    <a:gd name="T15" fmla="*/ 2147483647 h 169"/>
                    <a:gd name="T16" fmla="*/ 2147483647 w 98"/>
                    <a:gd name="T17" fmla="*/ 2147483647 h 169"/>
                    <a:gd name="T18" fmla="*/ 2147483647 w 98"/>
                    <a:gd name="T19" fmla="*/ 2147483647 h 169"/>
                    <a:gd name="T20" fmla="*/ 2147483647 w 98"/>
                    <a:gd name="T21" fmla="*/ 2147483647 h 169"/>
                    <a:gd name="T22" fmla="*/ 2147483647 w 98"/>
                    <a:gd name="T23" fmla="*/ 2147483647 h 169"/>
                    <a:gd name="T24" fmla="*/ 2147483647 w 98"/>
                    <a:gd name="T25" fmla="*/ 2147483647 h 169"/>
                    <a:gd name="T26" fmla="*/ 2147483647 w 98"/>
                    <a:gd name="T27" fmla="*/ 2147483647 h 169"/>
                    <a:gd name="T28" fmla="*/ 2147483647 w 98"/>
                    <a:gd name="T29" fmla="*/ 2147483647 h 169"/>
                    <a:gd name="T30" fmla="*/ 2147483647 w 98"/>
                    <a:gd name="T31" fmla="*/ 2147483647 h 169"/>
                    <a:gd name="T32" fmla="*/ 2147483647 w 98"/>
                    <a:gd name="T33" fmla="*/ 2147483647 h 169"/>
                    <a:gd name="T34" fmla="*/ 2147483647 w 98"/>
                    <a:gd name="T35" fmla="*/ 2147483647 h 169"/>
                    <a:gd name="T36" fmla="*/ 2147483647 w 98"/>
                    <a:gd name="T37" fmla="*/ 2147483647 h 169"/>
                    <a:gd name="T38" fmla="*/ 2147483647 w 98"/>
                    <a:gd name="T39" fmla="*/ 2147483647 h 169"/>
                    <a:gd name="T40" fmla="*/ 2147483647 w 98"/>
                    <a:gd name="T41" fmla="*/ 2147483647 h 169"/>
                    <a:gd name="T42" fmla="*/ 2147483647 w 98"/>
                    <a:gd name="T43" fmla="*/ 2147483647 h 169"/>
                    <a:gd name="T44" fmla="*/ 2147483647 w 98"/>
                    <a:gd name="T45" fmla="*/ 2147483647 h 169"/>
                    <a:gd name="T46" fmla="*/ 2147483647 w 98"/>
                    <a:gd name="T47" fmla="*/ 2147483647 h 169"/>
                    <a:gd name="T48" fmla="*/ 2147483647 w 98"/>
                    <a:gd name="T49" fmla="*/ 2147483647 h 169"/>
                    <a:gd name="T50" fmla="*/ 2147483647 w 98"/>
                    <a:gd name="T51" fmla="*/ 2147483647 h 169"/>
                    <a:gd name="T52" fmla="*/ 2147483647 w 98"/>
                    <a:gd name="T53" fmla="*/ 2147483647 h 169"/>
                    <a:gd name="T54" fmla="*/ 2147483647 w 98"/>
                    <a:gd name="T55" fmla="*/ 2147483647 h 169"/>
                    <a:gd name="T56" fmla="*/ 2147483647 w 98"/>
                    <a:gd name="T57" fmla="*/ 2147483647 h 169"/>
                    <a:gd name="T58" fmla="*/ 2147483647 w 98"/>
                    <a:gd name="T59" fmla="*/ 2147483647 h 169"/>
                    <a:gd name="T60" fmla="*/ 2147483647 w 98"/>
                    <a:gd name="T61" fmla="*/ 2147483647 h 169"/>
                    <a:gd name="T62" fmla="*/ 2147483647 w 98"/>
                    <a:gd name="T63" fmla="*/ 2147483647 h 169"/>
                    <a:gd name="T64" fmla="*/ 2147483647 w 98"/>
                    <a:gd name="T65" fmla="*/ 2147483647 h 169"/>
                    <a:gd name="T66" fmla="*/ 2147483647 w 98"/>
                    <a:gd name="T67" fmla="*/ 2147483647 h 169"/>
                    <a:gd name="T68" fmla="*/ 2147483647 w 98"/>
                    <a:gd name="T69" fmla="*/ 2147483647 h 169"/>
                    <a:gd name="T70" fmla="*/ 2147483647 w 98"/>
                    <a:gd name="T71" fmla="*/ 2147483647 h 169"/>
                    <a:gd name="T72" fmla="*/ 2147483647 w 98"/>
                    <a:gd name="T73" fmla="*/ 2147483647 h 169"/>
                    <a:gd name="T74" fmla="*/ 0 w 98"/>
                    <a:gd name="T75" fmla="*/ 2147483647 h 169"/>
                    <a:gd name="T76" fmla="*/ 0 w 98"/>
                    <a:gd name="T77" fmla="*/ 2147483647 h 169"/>
                    <a:gd name="T78" fmla="*/ 0 w 98"/>
                    <a:gd name="T79" fmla="*/ 2147483647 h 169"/>
                    <a:gd name="T80" fmla="*/ 2147483647 w 98"/>
                    <a:gd name="T81" fmla="*/ 2147483647 h 169"/>
                    <a:gd name="T82" fmla="*/ 2147483647 w 98"/>
                    <a:gd name="T83" fmla="*/ 0 h 169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w 98"/>
                    <a:gd name="T127" fmla="*/ 0 h 169"/>
                    <a:gd name="T128" fmla="*/ 98 w 98"/>
                    <a:gd name="T129" fmla="*/ 169 h 169"/>
                  </a:gdLst>
                  <a:ahLst/>
                  <a:cxnLst>
                    <a:cxn ang="T84">
                      <a:pos x="T0" y="T1"/>
                    </a:cxn>
                    <a:cxn ang="T85">
                      <a:pos x="T2" y="T3"/>
                    </a:cxn>
                    <a:cxn ang="T86">
                      <a:pos x="T4" y="T5"/>
                    </a:cxn>
                    <a:cxn ang="T87">
                      <a:pos x="T6" y="T7"/>
                    </a:cxn>
                    <a:cxn ang="T88">
                      <a:pos x="T8" y="T9"/>
                    </a:cxn>
                    <a:cxn ang="T89">
                      <a:pos x="T10" y="T11"/>
                    </a:cxn>
                    <a:cxn ang="T90">
                      <a:pos x="T12" y="T13"/>
                    </a:cxn>
                    <a:cxn ang="T91">
                      <a:pos x="T14" y="T15"/>
                    </a:cxn>
                    <a:cxn ang="T92">
                      <a:pos x="T16" y="T17"/>
                    </a:cxn>
                    <a:cxn ang="T93">
                      <a:pos x="T18" y="T19"/>
                    </a:cxn>
                    <a:cxn ang="T94">
                      <a:pos x="T20" y="T21"/>
                    </a:cxn>
                    <a:cxn ang="T95">
                      <a:pos x="T22" y="T23"/>
                    </a:cxn>
                    <a:cxn ang="T96">
                      <a:pos x="T24" y="T25"/>
                    </a:cxn>
                    <a:cxn ang="T97">
                      <a:pos x="T26" y="T27"/>
                    </a:cxn>
                    <a:cxn ang="T98">
                      <a:pos x="T28" y="T29"/>
                    </a:cxn>
                    <a:cxn ang="T99">
                      <a:pos x="T30" y="T31"/>
                    </a:cxn>
                    <a:cxn ang="T100">
                      <a:pos x="T32" y="T33"/>
                    </a:cxn>
                    <a:cxn ang="T101">
                      <a:pos x="T34" y="T35"/>
                    </a:cxn>
                    <a:cxn ang="T102">
                      <a:pos x="T36" y="T37"/>
                    </a:cxn>
                    <a:cxn ang="T103">
                      <a:pos x="T38" y="T39"/>
                    </a:cxn>
                    <a:cxn ang="T104">
                      <a:pos x="T40" y="T41"/>
                    </a:cxn>
                    <a:cxn ang="T105">
                      <a:pos x="T42" y="T43"/>
                    </a:cxn>
                    <a:cxn ang="T106">
                      <a:pos x="T44" y="T45"/>
                    </a:cxn>
                    <a:cxn ang="T107">
                      <a:pos x="T46" y="T47"/>
                    </a:cxn>
                    <a:cxn ang="T108">
                      <a:pos x="T48" y="T49"/>
                    </a:cxn>
                    <a:cxn ang="T109">
                      <a:pos x="T50" y="T51"/>
                    </a:cxn>
                    <a:cxn ang="T110">
                      <a:pos x="T52" y="T53"/>
                    </a:cxn>
                    <a:cxn ang="T111">
                      <a:pos x="T54" y="T55"/>
                    </a:cxn>
                    <a:cxn ang="T112">
                      <a:pos x="T56" y="T57"/>
                    </a:cxn>
                    <a:cxn ang="T113">
                      <a:pos x="T58" y="T59"/>
                    </a:cxn>
                    <a:cxn ang="T114">
                      <a:pos x="T60" y="T61"/>
                    </a:cxn>
                    <a:cxn ang="T115">
                      <a:pos x="T62" y="T63"/>
                    </a:cxn>
                    <a:cxn ang="T116">
                      <a:pos x="T64" y="T65"/>
                    </a:cxn>
                    <a:cxn ang="T117">
                      <a:pos x="T66" y="T67"/>
                    </a:cxn>
                    <a:cxn ang="T118">
                      <a:pos x="T68" y="T69"/>
                    </a:cxn>
                    <a:cxn ang="T119">
                      <a:pos x="T70" y="T71"/>
                    </a:cxn>
                    <a:cxn ang="T120">
                      <a:pos x="T72" y="T73"/>
                    </a:cxn>
                    <a:cxn ang="T121">
                      <a:pos x="T74" y="T75"/>
                    </a:cxn>
                    <a:cxn ang="T122">
                      <a:pos x="T76" y="T77"/>
                    </a:cxn>
                    <a:cxn ang="T123">
                      <a:pos x="T78" y="T79"/>
                    </a:cxn>
                    <a:cxn ang="T124">
                      <a:pos x="T80" y="T81"/>
                    </a:cxn>
                    <a:cxn ang="T125">
                      <a:pos x="T82" y="T83"/>
                    </a:cxn>
                  </a:cxnLst>
                  <a:rect l="T126" t="T127" r="T128" b="T129"/>
                  <a:pathLst>
                    <a:path w="98" h="169">
                      <a:moveTo>
                        <a:pt x="98" y="14"/>
                      </a:moveTo>
                      <a:lnTo>
                        <a:pt x="14" y="56"/>
                      </a:lnTo>
                      <a:lnTo>
                        <a:pt x="28" y="56"/>
                      </a:lnTo>
                      <a:lnTo>
                        <a:pt x="14" y="70"/>
                      </a:lnTo>
                      <a:lnTo>
                        <a:pt x="0" y="56"/>
                      </a:lnTo>
                      <a:lnTo>
                        <a:pt x="42" y="70"/>
                      </a:lnTo>
                      <a:lnTo>
                        <a:pt x="84" y="84"/>
                      </a:lnTo>
                      <a:lnTo>
                        <a:pt x="98" y="84"/>
                      </a:lnTo>
                      <a:lnTo>
                        <a:pt x="98" y="99"/>
                      </a:lnTo>
                      <a:lnTo>
                        <a:pt x="84" y="113"/>
                      </a:lnTo>
                      <a:lnTo>
                        <a:pt x="42" y="127"/>
                      </a:lnTo>
                      <a:lnTo>
                        <a:pt x="14" y="141"/>
                      </a:lnTo>
                      <a:lnTo>
                        <a:pt x="28" y="127"/>
                      </a:lnTo>
                      <a:lnTo>
                        <a:pt x="28" y="141"/>
                      </a:lnTo>
                      <a:lnTo>
                        <a:pt x="14" y="141"/>
                      </a:lnTo>
                      <a:lnTo>
                        <a:pt x="42" y="155"/>
                      </a:lnTo>
                      <a:lnTo>
                        <a:pt x="70" y="155"/>
                      </a:lnTo>
                      <a:lnTo>
                        <a:pt x="84" y="155"/>
                      </a:lnTo>
                      <a:lnTo>
                        <a:pt x="84" y="169"/>
                      </a:lnTo>
                      <a:lnTo>
                        <a:pt x="70" y="169"/>
                      </a:lnTo>
                      <a:lnTo>
                        <a:pt x="70" y="155"/>
                      </a:lnTo>
                      <a:lnTo>
                        <a:pt x="70" y="169"/>
                      </a:lnTo>
                      <a:lnTo>
                        <a:pt x="42" y="169"/>
                      </a:lnTo>
                      <a:lnTo>
                        <a:pt x="14" y="155"/>
                      </a:lnTo>
                      <a:lnTo>
                        <a:pt x="14" y="141"/>
                      </a:lnTo>
                      <a:lnTo>
                        <a:pt x="14" y="127"/>
                      </a:lnTo>
                      <a:lnTo>
                        <a:pt x="42" y="113"/>
                      </a:lnTo>
                      <a:lnTo>
                        <a:pt x="84" y="99"/>
                      </a:lnTo>
                      <a:lnTo>
                        <a:pt x="84" y="84"/>
                      </a:lnTo>
                      <a:lnTo>
                        <a:pt x="84" y="99"/>
                      </a:lnTo>
                      <a:lnTo>
                        <a:pt x="42" y="84"/>
                      </a:lnTo>
                      <a:lnTo>
                        <a:pt x="0" y="70"/>
                      </a:lnTo>
                      <a:lnTo>
                        <a:pt x="0" y="56"/>
                      </a:lnTo>
                      <a:lnTo>
                        <a:pt x="14" y="42"/>
                      </a:lnTo>
                      <a:lnTo>
                        <a:pt x="98" y="0"/>
                      </a:lnTo>
                      <a:lnTo>
                        <a:pt x="98" y="14"/>
                      </a:lnTo>
                      <a:close/>
                    </a:path>
                  </a:pathLst>
                </a:custGeom>
                <a:blipFill dpi="0" rotWithShape="0">
                  <a:blip r:embed="rId4" cstate="print"/>
                  <a:srcRect/>
                  <a:tile tx="0" ty="0" sx="100000" sy="100000" flip="none" algn="tl"/>
                </a:blip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5" name="Freeform 101"/>
                <p:cNvSpPr>
                  <a:spLocks/>
                </p:cNvSpPr>
                <p:nvPr/>
              </p:nvSpPr>
              <p:spPr bwMode="auto">
                <a:xfrm>
                  <a:off x="7834960" y="2038350"/>
                  <a:ext cx="22225" cy="22225"/>
                </a:xfrm>
                <a:custGeom>
                  <a:avLst/>
                  <a:gdLst>
                    <a:gd name="T0" fmla="*/ 2147483647 w 14"/>
                    <a:gd name="T1" fmla="*/ 0 h 14"/>
                    <a:gd name="T2" fmla="*/ 2147483647 w 14"/>
                    <a:gd name="T3" fmla="*/ 0 h 14"/>
                    <a:gd name="T4" fmla="*/ 0 w 14"/>
                    <a:gd name="T5" fmla="*/ 2147483647 h 14"/>
                    <a:gd name="T6" fmla="*/ 0 w 14"/>
                    <a:gd name="T7" fmla="*/ 0 h 14"/>
                    <a:gd name="T8" fmla="*/ 0 w 14"/>
                    <a:gd name="T9" fmla="*/ 0 h 14"/>
                    <a:gd name="T10" fmla="*/ 0 w 14"/>
                    <a:gd name="T11" fmla="*/ 0 h 14"/>
                    <a:gd name="T12" fmla="*/ 2147483647 w 14"/>
                    <a:gd name="T13" fmla="*/ 0 h 14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14"/>
                    <a:gd name="T22" fmla="*/ 0 h 14"/>
                    <a:gd name="T23" fmla="*/ 14 w 14"/>
                    <a:gd name="T24" fmla="*/ 14 h 14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14" h="14">
                      <a:moveTo>
                        <a:pt x="14" y="0"/>
                      </a:moveTo>
                      <a:lnTo>
                        <a:pt x="14" y="0"/>
                      </a:lnTo>
                      <a:lnTo>
                        <a:pt x="0" y="14"/>
                      </a:lnTo>
                      <a:lnTo>
                        <a:pt x="0" y="0"/>
                      </a:lnTo>
                      <a:lnTo>
                        <a:pt x="14" y="0"/>
                      </a:lnTo>
                      <a:close/>
                    </a:path>
                  </a:pathLst>
                </a:custGeom>
                <a:blipFill dpi="0" rotWithShape="0">
                  <a:blip r:embed="rId4" cstate="print"/>
                  <a:srcRect/>
                  <a:tile tx="0" ty="0" sx="100000" sy="100000" flip="none" algn="tl"/>
                </a:blip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6" name="Freeform 102"/>
                <p:cNvSpPr>
                  <a:spLocks/>
                </p:cNvSpPr>
                <p:nvPr/>
              </p:nvSpPr>
              <p:spPr bwMode="auto">
                <a:xfrm>
                  <a:off x="7768285" y="2038350"/>
                  <a:ext cx="66675" cy="44450"/>
                </a:xfrm>
                <a:custGeom>
                  <a:avLst/>
                  <a:gdLst>
                    <a:gd name="T0" fmla="*/ 2147483647 w 42"/>
                    <a:gd name="T1" fmla="*/ 2147483647 h 28"/>
                    <a:gd name="T2" fmla="*/ 2147483647 w 42"/>
                    <a:gd name="T3" fmla="*/ 0 h 28"/>
                    <a:gd name="T4" fmla="*/ 0 w 42"/>
                    <a:gd name="T5" fmla="*/ 2147483647 h 28"/>
                    <a:gd name="T6" fmla="*/ 0 w 42"/>
                    <a:gd name="T7" fmla="*/ 2147483647 h 28"/>
                    <a:gd name="T8" fmla="*/ 2147483647 w 42"/>
                    <a:gd name="T9" fmla="*/ 2147483647 h 2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42"/>
                    <a:gd name="T16" fmla="*/ 0 h 28"/>
                    <a:gd name="T17" fmla="*/ 42 w 42"/>
                    <a:gd name="T18" fmla="*/ 28 h 2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42" h="28">
                      <a:moveTo>
                        <a:pt x="42" y="14"/>
                      </a:moveTo>
                      <a:lnTo>
                        <a:pt x="42" y="0"/>
                      </a:lnTo>
                      <a:lnTo>
                        <a:pt x="0" y="14"/>
                      </a:lnTo>
                      <a:lnTo>
                        <a:pt x="0" y="28"/>
                      </a:lnTo>
                      <a:lnTo>
                        <a:pt x="42" y="14"/>
                      </a:lnTo>
                      <a:close/>
                    </a:path>
                  </a:pathLst>
                </a:custGeom>
                <a:blipFill dpi="0" rotWithShape="0">
                  <a:blip r:embed="rId4" cstate="print"/>
                  <a:srcRect/>
                  <a:tile tx="0" ty="0" sx="100000" sy="100000" flip="none" algn="tl"/>
                </a:blip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cxnSp>
            <p:nvCxnSpPr>
              <p:cNvPr id="42" name="Straight Arrow Connector 41"/>
              <p:cNvCxnSpPr/>
              <p:nvPr/>
            </p:nvCxnSpPr>
            <p:spPr bwMode="auto">
              <a:xfrm>
                <a:off x="8327572" y="4484348"/>
                <a:ext cx="167346" cy="0"/>
              </a:xfrm>
              <a:prstGeom prst="straightConnector1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arrow"/>
              </a:ln>
              <a:effectLst/>
            </p:spPr>
          </p:cxnSp>
        </p:grpSp>
        <p:grpSp>
          <p:nvGrpSpPr>
            <p:cNvPr id="32" name="Group 31"/>
            <p:cNvGrpSpPr/>
            <p:nvPr/>
          </p:nvGrpSpPr>
          <p:grpSpPr>
            <a:xfrm>
              <a:off x="7426240" y="5904223"/>
              <a:ext cx="300243" cy="312737"/>
              <a:chOff x="8327572" y="4328206"/>
              <a:chExt cx="300243" cy="312737"/>
            </a:xfrm>
          </p:grpSpPr>
          <p:grpSp>
            <p:nvGrpSpPr>
              <p:cNvPr id="35" name="Group 34"/>
              <p:cNvGrpSpPr/>
              <p:nvPr/>
            </p:nvGrpSpPr>
            <p:grpSpPr>
              <a:xfrm>
                <a:off x="8472240" y="4328206"/>
                <a:ext cx="155575" cy="312737"/>
                <a:chOff x="7723835" y="1770063"/>
                <a:chExt cx="155575" cy="312737"/>
              </a:xfrm>
            </p:grpSpPr>
            <p:sp>
              <p:nvSpPr>
                <p:cNvPr id="37" name="Freeform 99"/>
                <p:cNvSpPr>
                  <a:spLocks/>
                </p:cNvSpPr>
                <p:nvPr/>
              </p:nvSpPr>
              <p:spPr bwMode="auto">
                <a:xfrm>
                  <a:off x="7723835" y="1770063"/>
                  <a:ext cx="155575" cy="290512"/>
                </a:xfrm>
                <a:custGeom>
                  <a:avLst/>
                  <a:gdLst>
                    <a:gd name="T0" fmla="*/ 2147483647 w 98"/>
                    <a:gd name="T1" fmla="*/ 0 h 183"/>
                    <a:gd name="T2" fmla="*/ 2147483647 w 98"/>
                    <a:gd name="T3" fmla="*/ 2147483647 h 183"/>
                    <a:gd name="T4" fmla="*/ 0 w 98"/>
                    <a:gd name="T5" fmla="*/ 2147483647 h 183"/>
                    <a:gd name="T6" fmla="*/ 0 w 98"/>
                    <a:gd name="T7" fmla="*/ 2147483647 h 183"/>
                    <a:gd name="T8" fmla="*/ 2147483647 w 98"/>
                    <a:gd name="T9" fmla="*/ 2147483647 h 183"/>
                    <a:gd name="T10" fmla="*/ 2147483647 w 98"/>
                    <a:gd name="T11" fmla="*/ 2147483647 h 183"/>
                    <a:gd name="T12" fmla="*/ 2147483647 w 98"/>
                    <a:gd name="T13" fmla="*/ 2147483647 h 183"/>
                    <a:gd name="T14" fmla="*/ 2147483647 w 98"/>
                    <a:gd name="T15" fmla="*/ 2147483647 h 183"/>
                    <a:gd name="T16" fmla="*/ 2147483647 w 98"/>
                    <a:gd name="T17" fmla="*/ 2147483647 h 183"/>
                    <a:gd name="T18" fmla="*/ 2147483647 w 98"/>
                    <a:gd name="T19" fmla="*/ 2147483647 h 183"/>
                    <a:gd name="T20" fmla="*/ 2147483647 w 98"/>
                    <a:gd name="T21" fmla="*/ 2147483647 h 183"/>
                    <a:gd name="T22" fmla="*/ 2147483647 w 98"/>
                    <a:gd name="T23" fmla="*/ 2147483647 h 183"/>
                    <a:gd name="T24" fmla="*/ 2147483647 w 98"/>
                    <a:gd name="T25" fmla="*/ 2147483647 h 183"/>
                    <a:gd name="T26" fmla="*/ 2147483647 w 98"/>
                    <a:gd name="T27" fmla="*/ 2147483647 h 183"/>
                    <a:gd name="T28" fmla="*/ 2147483647 w 98"/>
                    <a:gd name="T29" fmla="*/ 2147483647 h 183"/>
                    <a:gd name="T30" fmla="*/ 2147483647 w 98"/>
                    <a:gd name="T31" fmla="*/ 2147483647 h 183"/>
                    <a:gd name="T32" fmla="*/ 2147483647 w 98"/>
                    <a:gd name="T33" fmla="*/ 2147483647 h 183"/>
                    <a:gd name="T34" fmla="*/ 2147483647 w 98"/>
                    <a:gd name="T35" fmla="*/ 0 h 183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98"/>
                    <a:gd name="T55" fmla="*/ 0 h 183"/>
                    <a:gd name="T56" fmla="*/ 98 w 98"/>
                    <a:gd name="T57" fmla="*/ 183 h 183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98" h="183">
                      <a:moveTo>
                        <a:pt x="98" y="0"/>
                      </a:moveTo>
                      <a:lnTo>
                        <a:pt x="14" y="42"/>
                      </a:lnTo>
                      <a:lnTo>
                        <a:pt x="0" y="56"/>
                      </a:lnTo>
                      <a:lnTo>
                        <a:pt x="42" y="70"/>
                      </a:lnTo>
                      <a:lnTo>
                        <a:pt x="84" y="84"/>
                      </a:lnTo>
                      <a:lnTo>
                        <a:pt x="84" y="99"/>
                      </a:lnTo>
                      <a:lnTo>
                        <a:pt x="42" y="113"/>
                      </a:lnTo>
                      <a:lnTo>
                        <a:pt x="14" y="127"/>
                      </a:lnTo>
                      <a:lnTo>
                        <a:pt x="14" y="141"/>
                      </a:lnTo>
                      <a:lnTo>
                        <a:pt x="42" y="155"/>
                      </a:lnTo>
                      <a:lnTo>
                        <a:pt x="70" y="155"/>
                      </a:lnTo>
                      <a:lnTo>
                        <a:pt x="70" y="169"/>
                      </a:lnTo>
                      <a:lnTo>
                        <a:pt x="28" y="183"/>
                      </a:lnTo>
                      <a:lnTo>
                        <a:pt x="98" y="0"/>
                      </a:lnTo>
                      <a:close/>
                    </a:path>
                  </a:pathLst>
                </a:custGeom>
                <a:blipFill dpi="0" rotWithShape="0">
                  <a:blip r:embed="rId3" cstate="print"/>
                  <a:srcRect/>
                  <a:tile tx="0" ty="0" sx="100000" sy="100000" flip="none" algn="tl"/>
                </a:blip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8" name="Freeform 100"/>
                <p:cNvSpPr>
                  <a:spLocks/>
                </p:cNvSpPr>
                <p:nvPr/>
              </p:nvSpPr>
              <p:spPr bwMode="auto">
                <a:xfrm>
                  <a:off x="7723835" y="1770063"/>
                  <a:ext cx="155575" cy="268287"/>
                </a:xfrm>
                <a:custGeom>
                  <a:avLst/>
                  <a:gdLst>
                    <a:gd name="T0" fmla="*/ 2147483647 w 98"/>
                    <a:gd name="T1" fmla="*/ 2147483647 h 169"/>
                    <a:gd name="T2" fmla="*/ 2147483647 w 98"/>
                    <a:gd name="T3" fmla="*/ 2147483647 h 169"/>
                    <a:gd name="T4" fmla="*/ 2147483647 w 98"/>
                    <a:gd name="T5" fmla="*/ 2147483647 h 169"/>
                    <a:gd name="T6" fmla="*/ 2147483647 w 98"/>
                    <a:gd name="T7" fmla="*/ 2147483647 h 169"/>
                    <a:gd name="T8" fmla="*/ 0 w 98"/>
                    <a:gd name="T9" fmla="*/ 2147483647 h 169"/>
                    <a:gd name="T10" fmla="*/ 2147483647 w 98"/>
                    <a:gd name="T11" fmla="*/ 2147483647 h 169"/>
                    <a:gd name="T12" fmla="*/ 2147483647 w 98"/>
                    <a:gd name="T13" fmla="*/ 2147483647 h 169"/>
                    <a:gd name="T14" fmla="*/ 2147483647 w 98"/>
                    <a:gd name="T15" fmla="*/ 2147483647 h 169"/>
                    <a:gd name="T16" fmla="*/ 2147483647 w 98"/>
                    <a:gd name="T17" fmla="*/ 2147483647 h 169"/>
                    <a:gd name="T18" fmla="*/ 2147483647 w 98"/>
                    <a:gd name="T19" fmla="*/ 2147483647 h 169"/>
                    <a:gd name="T20" fmla="*/ 2147483647 w 98"/>
                    <a:gd name="T21" fmla="*/ 2147483647 h 169"/>
                    <a:gd name="T22" fmla="*/ 2147483647 w 98"/>
                    <a:gd name="T23" fmla="*/ 2147483647 h 169"/>
                    <a:gd name="T24" fmla="*/ 2147483647 w 98"/>
                    <a:gd name="T25" fmla="*/ 2147483647 h 169"/>
                    <a:gd name="T26" fmla="*/ 2147483647 w 98"/>
                    <a:gd name="T27" fmla="*/ 2147483647 h 169"/>
                    <a:gd name="T28" fmla="*/ 2147483647 w 98"/>
                    <a:gd name="T29" fmla="*/ 2147483647 h 169"/>
                    <a:gd name="T30" fmla="*/ 2147483647 w 98"/>
                    <a:gd name="T31" fmla="*/ 2147483647 h 169"/>
                    <a:gd name="T32" fmla="*/ 2147483647 w 98"/>
                    <a:gd name="T33" fmla="*/ 2147483647 h 169"/>
                    <a:gd name="T34" fmla="*/ 2147483647 w 98"/>
                    <a:gd name="T35" fmla="*/ 2147483647 h 169"/>
                    <a:gd name="T36" fmla="*/ 2147483647 w 98"/>
                    <a:gd name="T37" fmla="*/ 2147483647 h 169"/>
                    <a:gd name="T38" fmla="*/ 2147483647 w 98"/>
                    <a:gd name="T39" fmla="*/ 2147483647 h 169"/>
                    <a:gd name="T40" fmla="*/ 2147483647 w 98"/>
                    <a:gd name="T41" fmla="*/ 2147483647 h 169"/>
                    <a:gd name="T42" fmla="*/ 2147483647 w 98"/>
                    <a:gd name="T43" fmla="*/ 2147483647 h 169"/>
                    <a:gd name="T44" fmla="*/ 2147483647 w 98"/>
                    <a:gd name="T45" fmla="*/ 2147483647 h 169"/>
                    <a:gd name="T46" fmla="*/ 2147483647 w 98"/>
                    <a:gd name="T47" fmla="*/ 2147483647 h 169"/>
                    <a:gd name="T48" fmla="*/ 2147483647 w 98"/>
                    <a:gd name="T49" fmla="*/ 2147483647 h 169"/>
                    <a:gd name="T50" fmla="*/ 2147483647 w 98"/>
                    <a:gd name="T51" fmla="*/ 2147483647 h 169"/>
                    <a:gd name="T52" fmla="*/ 2147483647 w 98"/>
                    <a:gd name="T53" fmla="*/ 2147483647 h 169"/>
                    <a:gd name="T54" fmla="*/ 2147483647 w 98"/>
                    <a:gd name="T55" fmla="*/ 2147483647 h 169"/>
                    <a:gd name="T56" fmla="*/ 2147483647 w 98"/>
                    <a:gd name="T57" fmla="*/ 2147483647 h 169"/>
                    <a:gd name="T58" fmla="*/ 2147483647 w 98"/>
                    <a:gd name="T59" fmla="*/ 2147483647 h 169"/>
                    <a:gd name="T60" fmla="*/ 2147483647 w 98"/>
                    <a:gd name="T61" fmla="*/ 2147483647 h 169"/>
                    <a:gd name="T62" fmla="*/ 2147483647 w 98"/>
                    <a:gd name="T63" fmla="*/ 2147483647 h 169"/>
                    <a:gd name="T64" fmla="*/ 2147483647 w 98"/>
                    <a:gd name="T65" fmla="*/ 2147483647 h 169"/>
                    <a:gd name="T66" fmla="*/ 2147483647 w 98"/>
                    <a:gd name="T67" fmla="*/ 2147483647 h 169"/>
                    <a:gd name="T68" fmla="*/ 2147483647 w 98"/>
                    <a:gd name="T69" fmla="*/ 2147483647 h 169"/>
                    <a:gd name="T70" fmla="*/ 2147483647 w 98"/>
                    <a:gd name="T71" fmla="*/ 2147483647 h 169"/>
                    <a:gd name="T72" fmla="*/ 2147483647 w 98"/>
                    <a:gd name="T73" fmla="*/ 2147483647 h 169"/>
                    <a:gd name="T74" fmla="*/ 0 w 98"/>
                    <a:gd name="T75" fmla="*/ 2147483647 h 169"/>
                    <a:gd name="T76" fmla="*/ 0 w 98"/>
                    <a:gd name="T77" fmla="*/ 2147483647 h 169"/>
                    <a:gd name="T78" fmla="*/ 0 w 98"/>
                    <a:gd name="T79" fmla="*/ 2147483647 h 169"/>
                    <a:gd name="T80" fmla="*/ 2147483647 w 98"/>
                    <a:gd name="T81" fmla="*/ 2147483647 h 169"/>
                    <a:gd name="T82" fmla="*/ 2147483647 w 98"/>
                    <a:gd name="T83" fmla="*/ 0 h 169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w 98"/>
                    <a:gd name="T127" fmla="*/ 0 h 169"/>
                    <a:gd name="T128" fmla="*/ 98 w 98"/>
                    <a:gd name="T129" fmla="*/ 169 h 169"/>
                  </a:gdLst>
                  <a:ahLst/>
                  <a:cxnLst>
                    <a:cxn ang="T84">
                      <a:pos x="T0" y="T1"/>
                    </a:cxn>
                    <a:cxn ang="T85">
                      <a:pos x="T2" y="T3"/>
                    </a:cxn>
                    <a:cxn ang="T86">
                      <a:pos x="T4" y="T5"/>
                    </a:cxn>
                    <a:cxn ang="T87">
                      <a:pos x="T6" y="T7"/>
                    </a:cxn>
                    <a:cxn ang="T88">
                      <a:pos x="T8" y="T9"/>
                    </a:cxn>
                    <a:cxn ang="T89">
                      <a:pos x="T10" y="T11"/>
                    </a:cxn>
                    <a:cxn ang="T90">
                      <a:pos x="T12" y="T13"/>
                    </a:cxn>
                    <a:cxn ang="T91">
                      <a:pos x="T14" y="T15"/>
                    </a:cxn>
                    <a:cxn ang="T92">
                      <a:pos x="T16" y="T17"/>
                    </a:cxn>
                    <a:cxn ang="T93">
                      <a:pos x="T18" y="T19"/>
                    </a:cxn>
                    <a:cxn ang="T94">
                      <a:pos x="T20" y="T21"/>
                    </a:cxn>
                    <a:cxn ang="T95">
                      <a:pos x="T22" y="T23"/>
                    </a:cxn>
                    <a:cxn ang="T96">
                      <a:pos x="T24" y="T25"/>
                    </a:cxn>
                    <a:cxn ang="T97">
                      <a:pos x="T26" y="T27"/>
                    </a:cxn>
                    <a:cxn ang="T98">
                      <a:pos x="T28" y="T29"/>
                    </a:cxn>
                    <a:cxn ang="T99">
                      <a:pos x="T30" y="T31"/>
                    </a:cxn>
                    <a:cxn ang="T100">
                      <a:pos x="T32" y="T33"/>
                    </a:cxn>
                    <a:cxn ang="T101">
                      <a:pos x="T34" y="T35"/>
                    </a:cxn>
                    <a:cxn ang="T102">
                      <a:pos x="T36" y="T37"/>
                    </a:cxn>
                    <a:cxn ang="T103">
                      <a:pos x="T38" y="T39"/>
                    </a:cxn>
                    <a:cxn ang="T104">
                      <a:pos x="T40" y="T41"/>
                    </a:cxn>
                    <a:cxn ang="T105">
                      <a:pos x="T42" y="T43"/>
                    </a:cxn>
                    <a:cxn ang="T106">
                      <a:pos x="T44" y="T45"/>
                    </a:cxn>
                    <a:cxn ang="T107">
                      <a:pos x="T46" y="T47"/>
                    </a:cxn>
                    <a:cxn ang="T108">
                      <a:pos x="T48" y="T49"/>
                    </a:cxn>
                    <a:cxn ang="T109">
                      <a:pos x="T50" y="T51"/>
                    </a:cxn>
                    <a:cxn ang="T110">
                      <a:pos x="T52" y="T53"/>
                    </a:cxn>
                    <a:cxn ang="T111">
                      <a:pos x="T54" y="T55"/>
                    </a:cxn>
                    <a:cxn ang="T112">
                      <a:pos x="T56" y="T57"/>
                    </a:cxn>
                    <a:cxn ang="T113">
                      <a:pos x="T58" y="T59"/>
                    </a:cxn>
                    <a:cxn ang="T114">
                      <a:pos x="T60" y="T61"/>
                    </a:cxn>
                    <a:cxn ang="T115">
                      <a:pos x="T62" y="T63"/>
                    </a:cxn>
                    <a:cxn ang="T116">
                      <a:pos x="T64" y="T65"/>
                    </a:cxn>
                    <a:cxn ang="T117">
                      <a:pos x="T66" y="T67"/>
                    </a:cxn>
                    <a:cxn ang="T118">
                      <a:pos x="T68" y="T69"/>
                    </a:cxn>
                    <a:cxn ang="T119">
                      <a:pos x="T70" y="T71"/>
                    </a:cxn>
                    <a:cxn ang="T120">
                      <a:pos x="T72" y="T73"/>
                    </a:cxn>
                    <a:cxn ang="T121">
                      <a:pos x="T74" y="T75"/>
                    </a:cxn>
                    <a:cxn ang="T122">
                      <a:pos x="T76" y="T77"/>
                    </a:cxn>
                    <a:cxn ang="T123">
                      <a:pos x="T78" y="T79"/>
                    </a:cxn>
                    <a:cxn ang="T124">
                      <a:pos x="T80" y="T81"/>
                    </a:cxn>
                    <a:cxn ang="T125">
                      <a:pos x="T82" y="T83"/>
                    </a:cxn>
                  </a:cxnLst>
                  <a:rect l="T126" t="T127" r="T128" b="T129"/>
                  <a:pathLst>
                    <a:path w="98" h="169">
                      <a:moveTo>
                        <a:pt x="98" y="14"/>
                      </a:moveTo>
                      <a:lnTo>
                        <a:pt x="14" y="56"/>
                      </a:lnTo>
                      <a:lnTo>
                        <a:pt x="28" y="56"/>
                      </a:lnTo>
                      <a:lnTo>
                        <a:pt x="14" y="70"/>
                      </a:lnTo>
                      <a:lnTo>
                        <a:pt x="0" y="56"/>
                      </a:lnTo>
                      <a:lnTo>
                        <a:pt x="42" y="70"/>
                      </a:lnTo>
                      <a:lnTo>
                        <a:pt x="84" y="84"/>
                      </a:lnTo>
                      <a:lnTo>
                        <a:pt x="98" y="84"/>
                      </a:lnTo>
                      <a:lnTo>
                        <a:pt x="98" y="99"/>
                      </a:lnTo>
                      <a:lnTo>
                        <a:pt x="84" y="113"/>
                      </a:lnTo>
                      <a:lnTo>
                        <a:pt x="42" y="127"/>
                      </a:lnTo>
                      <a:lnTo>
                        <a:pt x="14" y="141"/>
                      </a:lnTo>
                      <a:lnTo>
                        <a:pt x="28" y="127"/>
                      </a:lnTo>
                      <a:lnTo>
                        <a:pt x="28" y="141"/>
                      </a:lnTo>
                      <a:lnTo>
                        <a:pt x="14" y="141"/>
                      </a:lnTo>
                      <a:lnTo>
                        <a:pt x="42" y="155"/>
                      </a:lnTo>
                      <a:lnTo>
                        <a:pt x="70" y="155"/>
                      </a:lnTo>
                      <a:lnTo>
                        <a:pt x="84" y="155"/>
                      </a:lnTo>
                      <a:lnTo>
                        <a:pt x="84" y="169"/>
                      </a:lnTo>
                      <a:lnTo>
                        <a:pt x="70" y="169"/>
                      </a:lnTo>
                      <a:lnTo>
                        <a:pt x="70" y="155"/>
                      </a:lnTo>
                      <a:lnTo>
                        <a:pt x="70" y="169"/>
                      </a:lnTo>
                      <a:lnTo>
                        <a:pt x="42" y="169"/>
                      </a:lnTo>
                      <a:lnTo>
                        <a:pt x="14" y="155"/>
                      </a:lnTo>
                      <a:lnTo>
                        <a:pt x="14" y="141"/>
                      </a:lnTo>
                      <a:lnTo>
                        <a:pt x="14" y="127"/>
                      </a:lnTo>
                      <a:lnTo>
                        <a:pt x="42" y="113"/>
                      </a:lnTo>
                      <a:lnTo>
                        <a:pt x="84" y="99"/>
                      </a:lnTo>
                      <a:lnTo>
                        <a:pt x="84" y="84"/>
                      </a:lnTo>
                      <a:lnTo>
                        <a:pt x="84" y="99"/>
                      </a:lnTo>
                      <a:lnTo>
                        <a:pt x="42" y="84"/>
                      </a:lnTo>
                      <a:lnTo>
                        <a:pt x="0" y="70"/>
                      </a:lnTo>
                      <a:lnTo>
                        <a:pt x="0" y="56"/>
                      </a:lnTo>
                      <a:lnTo>
                        <a:pt x="14" y="42"/>
                      </a:lnTo>
                      <a:lnTo>
                        <a:pt x="98" y="0"/>
                      </a:lnTo>
                      <a:lnTo>
                        <a:pt x="98" y="14"/>
                      </a:lnTo>
                      <a:close/>
                    </a:path>
                  </a:pathLst>
                </a:custGeom>
                <a:blipFill dpi="0" rotWithShape="0">
                  <a:blip r:embed="rId4" cstate="print"/>
                  <a:srcRect/>
                  <a:tile tx="0" ty="0" sx="100000" sy="100000" flip="none" algn="tl"/>
                </a:blip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" name="Freeform 101"/>
                <p:cNvSpPr>
                  <a:spLocks/>
                </p:cNvSpPr>
                <p:nvPr/>
              </p:nvSpPr>
              <p:spPr bwMode="auto">
                <a:xfrm>
                  <a:off x="7834960" y="2038350"/>
                  <a:ext cx="22225" cy="22225"/>
                </a:xfrm>
                <a:custGeom>
                  <a:avLst/>
                  <a:gdLst>
                    <a:gd name="T0" fmla="*/ 2147483647 w 14"/>
                    <a:gd name="T1" fmla="*/ 0 h 14"/>
                    <a:gd name="T2" fmla="*/ 2147483647 w 14"/>
                    <a:gd name="T3" fmla="*/ 0 h 14"/>
                    <a:gd name="T4" fmla="*/ 0 w 14"/>
                    <a:gd name="T5" fmla="*/ 2147483647 h 14"/>
                    <a:gd name="T6" fmla="*/ 0 w 14"/>
                    <a:gd name="T7" fmla="*/ 0 h 14"/>
                    <a:gd name="T8" fmla="*/ 0 w 14"/>
                    <a:gd name="T9" fmla="*/ 0 h 14"/>
                    <a:gd name="T10" fmla="*/ 0 w 14"/>
                    <a:gd name="T11" fmla="*/ 0 h 14"/>
                    <a:gd name="T12" fmla="*/ 2147483647 w 14"/>
                    <a:gd name="T13" fmla="*/ 0 h 14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14"/>
                    <a:gd name="T22" fmla="*/ 0 h 14"/>
                    <a:gd name="T23" fmla="*/ 14 w 14"/>
                    <a:gd name="T24" fmla="*/ 14 h 14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14" h="14">
                      <a:moveTo>
                        <a:pt x="14" y="0"/>
                      </a:moveTo>
                      <a:lnTo>
                        <a:pt x="14" y="0"/>
                      </a:lnTo>
                      <a:lnTo>
                        <a:pt x="0" y="14"/>
                      </a:lnTo>
                      <a:lnTo>
                        <a:pt x="0" y="0"/>
                      </a:lnTo>
                      <a:lnTo>
                        <a:pt x="14" y="0"/>
                      </a:lnTo>
                      <a:close/>
                    </a:path>
                  </a:pathLst>
                </a:custGeom>
                <a:blipFill dpi="0" rotWithShape="0">
                  <a:blip r:embed="rId4" cstate="print"/>
                  <a:srcRect/>
                  <a:tile tx="0" ty="0" sx="100000" sy="100000" flip="none" algn="tl"/>
                </a:blip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0" name="Freeform 102"/>
                <p:cNvSpPr>
                  <a:spLocks/>
                </p:cNvSpPr>
                <p:nvPr/>
              </p:nvSpPr>
              <p:spPr bwMode="auto">
                <a:xfrm>
                  <a:off x="7768285" y="2038350"/>
                  <a:ext cx="66675" cy="44450"/>
                </a:xfrm>
                <a:custGeom>
                  <a:avLst/>
                  <a:gdLst>
                    <a:gd name="T0" fmla="*/ 2147483647 w 42"/>
                    <a:gd name="T1" fmla="*/ 2147483647 h 28"/>
                    <a:gd name="T2" fmla="*/ 2147483647 w 42"/>
                    <a:gd name="T3" fmla="*/ 0 h 28"/>
                    <a:gd name="T4" fmla="*/ 0 w 42"/>
                    <a:gd name="T5" fmla="*/ 2147483647 h 28"/>
                    <a:gd name="T6" fmla="*/ 0 w 42"/>
                    <a:gd name="T7" fmla="*/ 2147483647 h 28"/>
                    <a:gd name="T8" fmla="*/ 2147483647 w 42"/>
                    <a:gd name="T9" fmla="*/ 2147483647 h 2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42"/>
                    <a:gd name="T16" fmla="*/ 0 h 28"/>
                    <a:gd name="T17" fmla="*/ 42 w 42"/>
                    <a:gd name="T18" fmla="*/ 28 h 2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42" h="28">
                      <a:moveTo>
                        <a:pt x="42" y="14"/>
                      </a:moveTo>
                      <a:lnTo>
                        <a:pt x="42" y="0"/>
                      </a:lnTo>
                      <a:lnTo>
                        <a:pt x="0" y="14"/>
                      </a:lnTo>
                      <a:lnTo>
                        <a:pt x="0" y="28"/>
                      </a:lnTo>
                      <a:lnTo>
                        <a:pt x="42" y="14"/>
                      </a:lnTo>
                      <a:close/>
                    </a:path>
                  </a:pathLst>
                </a:custGeom>
                <a:blipFill dpi="0" rotWithShape="0">
                  <a:blip r:embed="rId4" cstate="print"/>
                  <a:srcRect/>
                  <a:tile tx="0" ty="0" sx="100000" sy="100000" flip="none" algn="tl"/>
                </a:blip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cxnSp>
            <p:nvCxnSpPr>
              <p:cNvPr id="36" name="Straight Arrow Connector 35"/>
              <p:cNvCxnSpPr/>
              <p:nvPr/>
            </p:nvCxnSpPr>
            <p:spPr bwMode="auto">
              <a:xfrm>
                <a:off x="8327572" y="4484348"/>
                <a:ext cx="167346" cy="0"/>
              </a:xfrm>
              <a:prstGeom prst="straightConnector1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arrow"/>
              </a:ln>
              <a:effectLst/>
            </p:spPr>
          </p:cxnSp>
        </p:grpSp>
        <p:sp>
          <p:nvSpPr>
            <p:cNvPr id="33" name="TextBox 32"/>
            <p:cNvSpPr txBox="1"/>
            <p:nvPr/>
          </p:nvSpPr>
          <p:spPr>
            <a:xfrm>
              <a:off x="3527413" y="5726377"/>
              <a:ext cx="25838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25425" indent="-225425">
                <a:lnSpc>
                  <a:spcPct val="100000"/>
                </a:lnSpc>
                <a:spcBef>
                  <a:spcPts val="0"/>
                </a:spcBef>
              </a:pPr>
              <a:r>
                <a:rPr lang="en-US" sz="1400" dirty="0"/>
                <a:t>2</a:t>
              </a:r>
              <a:r>
                <a:rPr lang="en-US" sz="1400" dirty="0" smtClean="0"/>
                <a:t>: Return results to caller</a:t>
              </a:r>
              <a:endParaRPr lang="en-US" sz="1400" dirty="0"/>
            </a:p>
          </p:txBody>
        </p:sp>
        <p:cxnSp>
          <p:nvCxnSpPr>
            <p:cNvPr id="34" name="Straight Arrow Connector 33"/>
            <p:cNvCxnSpPr/>
            <p:nvPr/>
          </p:nvCxnSpPr>
          <p:spPr bwMode="auto">
            <a:xfrm>
              <a:off x="2819779" y="5726377"/>
              <a:ext cx="3560278" cy="0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arrow" w="med" len="med"/>
              <a:tailEnd type="none" w="med" len="med"/>
            </a:ln>
            <a:effectLst/>
          </p:spPr>
        </p:cxnSp>
      </p:grpSp>
      <p:grpSp>
        <p:nvGrpSpPr>
          <p:cNvPr id="59" name="Group 58"/>
          <p:cNvGrpSpPr/>
          <p:nvPr/>
        </p:nvGrpSpPr>
        <p:grpSpPr>
          <a:xfrm>
            <a:off x="4962080" y="1041307"/>
            <a:ext cx="3487270" cy="3409358"/>
            <a:chOff x="4670419" y="1837765"/>
            <a:chExt cx="4402311" cy="4457187"/>
          </a:xfrm>
        </p:grpSpPr>
        <p:cxnSp>
          <p:nvCxnSpPr>
            <p:cNvPr id="60" name="Curved Connector 59"/>
            <p:cNvCxnSpPr/>
            <p:nvPr/>
          </p:nvCxnSpPr>
          <p:spPr bwMode="auto">
            <a:xfrm rot="10800000" flipV="1">
              <a:off x="6157214" y="5106530"/>
              <a:ext cx="1704841" cy="631280"/>
            </a:xfrm>
            <a:prstGeom prst="curvedConnector3">
              <a:avLst>
                <a:gd name="adj1" fmla="val 50000"/>
              </a:avLst>
            </a:prstGeom>
            <a:solidFill>
              <a:schemeClr val="accent1"/>
            </a:solidFill>
            <a:ln w="38100" cap="flat" cmpd="sng" algn="ctr">
              <a:solidFill>
                <a:srgbClr val="888888"/>
              </a:solidFill>
              <a:prstDash val="solid"/>
              <a:round/>
              <a:headEnd type="arrow" w="med" len="med"/>
              <a:tailEnd type="arrow" w="med" len="med"/>
            </a:ln>
            <a:effectLst/>
          </p:spPr>
        </p:cxnSp>
        <p:sp>
          <p:nvSpPr>
            <p:cNvPr id="61" name="Rounded Rectangle 60"/>
            <p:cNvSpPr/>
            <p:nvPr/>
          </p:nvSpPr>
          <p:spPr bwMode="auto">
            <a:xfrm>
              <a:off x="4670419" y="5187903"/>
              <a:ext cx="1488755" cy="1107049"/>
            </a:xfrm>
            <a:prstGeom prst="roundRect">
              <a:avLst/>
            </a:prstGeom>
            <a:gradFill flip="none" rotWithShape="1">
              <a:gsLst>
                <a:gs pos="0">
                  <a:schemeClr val="bg1">
                    <a:lumMod val="95000"/>
                    <a:shade val="30000"/>
                    <a:satMod val="115000"/>
                  </a:schemeClr>
                </a:gs>
                <a:gs pos="50000">
                  <a:schemeClr val="bg1">
                    <a:lumMod val="95000"/>
                    <a:shade val="67500"/>
                    <a:satMod val="115000"/>
                  </a:schemeClr>
                </a:gs>
                <a:gs pos="100000">
                  <a:schemeClr val="bg1">
                    <a:lumMod val="95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headEnd type="none" w="med" len="med"/>
              <a:tailEnd type="none" w="med" len="med"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cs typeface="Arial" charset="0"/>
                </a:rPr>
                <a:t>Socket</a:t>
              </a:r>
            </a:p>
          </p:txBody>
        </p:sp>
        <p:sp>
          <p:nvSpPr>
            <p:cNvPr id="62" name="Rounded Rectangle 61"/>
            <p:cNvSpPr/>
            <p:nvPr/>
          </p:nvSpPr>
          <p:spPr bwMode="auto">
            <a:xfrm>
              <a:off x="7889171" y="4637826"/>
              <a:ext cx="1138296" cy="1018822"/>
            </a:xfrm>
            <a:prstGeom prst="roundRect">
              <a:avLst/>
            </a:prstGeom>
            <a:gradFill flip="none" rotWithShape="1">
              <a:gsLst>
                <a:gs pos="0">
                  <a:schemeClr val="bg1">
                    <a:lumMod val="95000"/>
                    <a:shade val="30000"/>
                    <a:satMod val="115000"/>
                  </a:schemeClr>
                </a:gs>
                <a:gs pos="50000">
                  <a:schemeClr val="bg1">
                    <a:lumMod val="95000"/>
                    <a:shade val="67500"/>
                    <a:satMod val="115000"/>
                  </a:schemeClr>
                </a:gs>
                <a:gs pos="100000">
                  <a:schemeClr val="bg1">
                    <a:lumMod val="95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headEnd type="none" w="med" len="med"/>
              <a:tailEnd type="none" w="med" len="med"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cs typeface="Arial" charset="0"/>
                </a:rPr>
                <a:t>Socket</a:t>
              </a:r>
            </a:p>
          </p:txBody>
        </p:sp>
        <p:grpSp>
          <p:nvGrpSpPr>
            <p:cNvPr id="63" name="Group 62"/>
            <p:cNvGrpSpPr/>
            <p:nvPr/>
          </p:nvGrpSpPr>
          <p:grpSpPr>
            <a:xfrm>
              <a:off x="7608151" y="2148819"/>
              <a:ext cx="1464579" cy="2319500"/>
              <a:chOff x="793750" y="4019550"/>
              <a:chExt cx="1228725" cy="2016125"/>
            </a:xfrm>
          </p:grpSpPr>
          <p:pic>
            <p:nvPicPr>
              <p:cNvPr id="69" name="Picture 10" descr="isis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93750" y="4019550"/>
                <a:ext cx="1228725" cy="8207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70" name="Picture 11" descr="vsb5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93750" y="4864100"/>
                <a:ext cx="1228725" cy="11715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64" name="Picture 2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8119015" y="5065863"/>
              <a:ext cx="678609" cy="5290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5" name="Picture 3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36961" y="5656648"/>
              <a:ext cx="1155671" cy="5299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66" name="Group 65"/>
            <p:cNvGrpSpPr/>
            <p:nvPr/>
          </p:nvGrpSpPr>
          <p:grpSpPr>
            <a:xfrm>
              <a:off x="4670419" y="1837765"/>
              <a:ext cx="1641415" cy="3065929"/>
              <a:chOff x="3009610" y="1951973"/>
              <a:chExt cx="2003523" cy="3917528"/>
            </a:xfrm>
          </p:grpSpPr>
          <p:pic>
            <p:nvPicPr>
              <p:cNvPr id="67" name="Picture 5"/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09610" y="1951973"/>
                <a:ext cx="2003523" cy="391752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68" name="Picture 2" descr="http://www.dre.vanderbilt.edu/~schmidt/cs282/lab3/threadeddownload1.jpg"/>
              <p:cNvPicPr>
                <a:picLocks noChangeAspect="1" noChangeArrowheads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62626" y="2349426"/>
                <a:ext cx="1745171" cy="30502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342480631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55448"/>
            <a:ext cx="9144000" cy="1252728"/>
          </a:xfrm>
        </p:spPr>
        <p:txBody>
          <a:bodyPr>
            <a:normAutofit/>
          </a:bodyPr>
          <a:lstStyle/>
          <a:p>
            <a:pPr algn="ctr"/>
            <a:r>
              <a:rPr lang="en-US" sz="3200" dirty="0" smtClean="0"/>
              <a:t>Overview of Android Communication Mechanisms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700" y="1195406"/>
            <a:ext cx="4915560" cy="5105399"/>
          </a:xfrm>
        </p:spPr>
        <p:txBody>
          <a:bodyPr>
            <a:noAutofit/>
          </a:bodyPr>
          <a:lstStyle/>
          <a:p>
            <a:pPr marL="228600" lvl="1" indent="-228600">
              <a:lnSpc>
                <a:spcPct val="90000"/>
              </a:lnSpc>
              <a:spcBef>
                <a:spcPts val="12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/>
            </a:pPr>
            <a:r>
              <a:rPr lang="en-US" sz="2000" kern="1200" dirty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Android provides </a:t>
            </a:r>
            <a:r>
              <a:rPr lang="en-US" sz="2000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mechanisms </a:t>
            </a:r>
            <a:r>
              <a:rPr lang="en-US" sz="2000" kern="1200" dirty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for </a:t>
            </a:r>
            <a:r>
              <a:rPr lang="en-US" sz="2000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local IPC </a:t>
            </a:r>
            <a:r>
              <a:rPr lang="en-US" sz="2000" kern="1200" dirty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between </a:t>
            </a:r>
            <a:r>
              <a:rPr lang="en-US" sz="2000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processes on a device</a:t>
            </a:r>
            <a:endParaRPr lang="en-US" sz="2000" kern="1200" dirty="0">
              <a:latin typeface="Tahoma" pitchFamily="34" charset="0"/>
              <a:ea typeface="Arial Unicode MS" pitchFamily="34" charset="-128"/>
              <a:cs typeface="Arial Unicode MS" pitchFamily="34" charset="-128"/>
            </a:endParaRPr>
          </a:p>
          <a:p>
            <a:pPr marL="466725" lvl="1" indent="-228600">
              <a:lnSpc>
                <a:spcPct val="90000"/>
              </a:lnSpc>
              <a:spcBef>
                <a:spcPts val="12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/>
            </a:pPr>
            <a:r>
              <a:rPr lang="en-US" sz="2000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e.g., AIDL/Binder</a:t>
            </a:r>
          </a:p>
          <a:p>
            <a:pPr marL="463550" lvl="1" indent="-238125">
              <a:lnSpc>
                <a:spcPct val="90000"/>
              </a:lnSpc>
              <a:spcBef>
                <a:spcPts val="12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/>
            </a:pPr>
            <a:endParaRPr lang="en-US" sz="2000" kern="1200" dirty="0">
              <a:latin typeface="Tahoma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4343401" y="1524000"/>
            <a:ext cx="4800600" cy="5105399"/>
          </a:xfrm>
          <a:prstGeom prst="rect">
            <a:avLst/>
          </a:prstGeom>
        </p:spPr>
        <p:txBody>
          <a:bodyPr vert="horz" lIns="54864" tIns="91440" rtlCol="0">
            <a:noAutofit/>
          </a:bodyPr>
          <a:lstStyle>
            <a:lvl1pPr marL="438912" indent="-320040" algn="l" rtl="0" eaLnBrk="1" latinLnBrk="0" hangingPunct="1">
              <a:spcBef>
                <a:spcPts val="0"/>
              </a:spcBef>
              <a:buClr>
                <a:schemeClr val="accent1"/>
              </a:buClr>
              <a:buSzPct val="80000"/>
              <a:buFont typeface="Wingdings 2"/>
              <a:buChar char="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1520" indent="-274320" algn="l" rtl="0" eaLnBrk="1" latinLnBrk="0" hangingPunct="1">
              <a:spcBef>
                <a:spcPct val="20000"/>
              </a:spcBef>
              <a:buClr>
                <a:schemeClr val="accent2"/>
              </a:buClr>
              <a:buSzPct val="90000"/>
              <a:buFont typeface="Wingdings"/>
              <a:buChar char="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6696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▪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6152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/>
              <a:buChar char="▪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26464" indent="-182880" algn="l" rtl="0" eaLnBrk="1" latinLnBrk="0" hangingPunct="1">
              <a:spcBef>
                <a:spcPct val="20000"/>
              </a:spcBef>
              <a:buClr>
                <a:schemeClr val="accent5"/>
              </a:buClr>
              <a:buFont typeface="Wingdings 3"/>
              <a:buChar char=""/>
              <a:defRPr kumimoji="0" lang="en-US" sz="2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27632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100000"/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 2" pitchFamily="18" charset="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31136" indent="-18288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 2" pitchFamily="18" charset="2"/>
              <a:buChar char="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1" indent="-228600" eaLnBrk="0" hangingPunct="0">
              <a:spcBef>
                <a:spcPts val="12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/>
            </a:pPr>
            <a:endParaRPr lang="en-US" sz="2000" dirty="0">
              <a:latin typeface="Tahoma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12700" y="6383930"/>
            <a:ext cx="9144000" cy="553453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" name="Rectangle 16"/>
          <p:cNvSpPr/>
          <p:nvPr/>
        </p:nvSpPr>
        <p:spPr bwMode="auto">
          <a:xfrm rot="5400000">
            <a:off x="2759037" y="3525681"/>
            <a:ext cx="3089733" cy="1894766"/>
          </a:xfrm>
          <a:prstGeom prst="rect">
            <a:avLst/>
          </a:prstGeom>
          <a:solidFill>
            <a:srgbClr val="A50021">
              <a:alpha val="14902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Rounded Rectangle 17"/>
          <p:cNvSpPr/>
          <p:nvPr/>
        </p:nvSpPr>
        <p:spPr bwMode="auto">
          <a:xfrm>
            <a:off x="5226502" y="2631863"/>
            <a:ext cx="2188654" cy="364872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9" name="Rectangle 18"/>
          <p:cNvSpPr/>
          <p:nvPr/>
        </p:nvSpPr>
        <p:spPr bwMode="auto">
          <a:xfrm rot="5400000">
            <a:off x="5577132" y="4324151"/>
            <a:ext cx="1456761" cy="1930792"/>
          </a:xfrm>
          <a:prstGeom prst="rect">
            <a:avLst/>
          </a:prstGeom>
          <a:solidFill>
            <a:srgbClr val="E1FF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0" name="Rectangle 19"/>
          <p:cNvSpPr/>
          <p:nvPr/>
        </p:nvSpPr>
        <p:spPr bwMode="auto">
          <a:xfrm rot="5400000">
            <a:off x="5577132" y="2676126"/>
            <a:ext cx="1456761" cy="1930792"/>
          </a:xfrm>
          <a:prstGeom prst="rect">
            <a:avLst/>
          </a:prstGeom>
          <a:solidFill>
            <a:srgbClr val="E1FF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1" name="Rounded Rectangle 20"/>
          <p:cNvSpPr/>
          <p:nvPr/>
        </p:nvSpPr>
        <p:spPr bwMode="auto">
          <a:xfrm>
            <a:off x="908099" y="2631863"/>
            <a:ext cx="2445099" cy="364872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2" name="Rectangle 21"/>
          <p:cNvSpPr/>
          <p:nvPr/>
        </p:nvSpPr>
        <p:spPr bwMode="auto">
          <a:xfrm rot="5400000">
            <a:off x="1386219" y="2528826"/>
            <a:ext cx="1456761" cy="2121749"/>
          </a:xfrm>
          <a:prstGeom prst="rect">
            <a:avLst/>
          </a:prstGeom>
          <a:solidFill>
            <a:srgbClr val="E1FF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3" name="Rectangle 22"/>
          <p:cNvSpPr/>
          <p:nvPr/>
        </p:nvSpPr>
        <p:spPr bwMode="auto">
          <a:xfrm rot="5400000">
            <a:off x="1386218" y="4228673"/>
            <a:ext cx="1456761" cy="2121749"/>
          </a:xfrm>
          <a:prstGeom prst="rect">
            <a:avLst/>
          </a:prstGeom>
          <a:solidFill>
            <a:srgbClr val="E1FF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455620" y="3948727"/>
            <a:ext cx="1230145" cy="28623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err="1" smtClean="0"/>
              <a:t>bindService</a:t>
            </a:r>
            <a:r>
              <a:rPr lang="en-US" sz="1400" dirty="0" smtClean="0"/>
              <a:t>()</a:t>
            </a:r>
            <a:endParaRPr lang="en-US" sz="1400" dirty="0"/>
          </a:p>
        </p:txBody>
      </p:sp>
      <p:sp>
        <p:nvSpPr>
          <p:cNvPr id="25" name="TextBox 24"/>
          <p:cNvSpPr txBox="1"/>
          <p:nvPr/>
        </p:nvSpPr>
        <p:spPr>
          <a:xfrm>
            <a:off x="1228451" y="2887103"/>
            <a:ext cx="1776448" cy="286232"/>
          </a:xfrm>
          <a:prstGeom prst="rect">
            <a:avLst/>
          </a:prstGeom>
          <a:noFill/>
          <a:ln w="12700">
            <a:noFill/>
          </a:ln>
        </p:spPr>
        <p:txBody>
          <a:bodyPr wrap="none" rtlCol="0">
            <a:spAutoFit/>
          </a:bodyPr>
          <a:lstStyle/>
          <a:p>
            <a:r>
              <a:rPr lang="en-US" sz="1400" b="1" dirty="0" err="1" smtClean="0"/>
              <a:t>DownloadActivity</a:t>
            </a:r>
            <a:endParaRPr lang="en-US" sz="1400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5435032" y="5126099"/>
            <a:ext cx="1591205" cy="28623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err="1" smtClean="0"/>
              <a:t>downloadImage</a:t>
            </a:r>
            <a:r>
              <a:rPr lang="en-US" sz="1400" dirty="0" smtClean="0"/>
              <a:t>()</a:t>
            </a:r>
            <a:endParaRPr lang="en-US" sz="1400" dirty="0"/>
          </a:p>
        </p:txBody>
      </p:sp>
      <p:sp>
        <p:nvSpPr>
          <p:cNvPr id="27" name="TextBox 26"/>
          <p:cNvSpPr txBox="1"/>
          <p:nvPr/>
        </p:nvSpPr>
        <p:spPr>
          <a:xfrm>
            <a:off x="5483276" y="3319349"/>
            <a:ext cx="841192" cy="28623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prstDash val="lgDash"/>
          </a:ln>
        </p:spPr>
        <p:txBody>
          <a:bodyPr wrap="none" rtlCol="0">
            <a:spAutoFit/>
          </a:bodyPr>
          <a:lstStyle/>
          <a:p>
            <a:r>
              <a:rPr lang="en-US" sz="1400" dirty="0" err="1" smtClean="0"/>
              <a:t>mBinder</a:t>
            </a:r>
            <a:endParaRPr lang="en-US" sz="1400" dirty="0"/>
          </a:p>
        </p:txBody>
      </p:sp>
      <p:sp>
        <p:nvSpPr>
          <p:cNvPr id="28" name="TextBox 27"/>
          <p:cNvSpPr txBox="1"/>
          <p:nvPr/>
        </p:nvSpPr>
        <p:spPr>
          <a:xfrm>
            <a:off x="1430934" y="3298801"/>
            <a:ext cx="1405769" cy="28623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prstDash val="lgDash"/>
          </a:ln>
        </p:spPr>
        <p:txBody>
          <a:bodyPr wrap="none" rtlCol="0">
            <a:spAutoFit/>
          </a:bodyPr>
          <a:lstStyle/>
          <a:p>
            <a:r>
              <a:rPr lang="en-US" sz="1400" dirty="0" err="1" smtClean="0"/>
              <a:t>mBoundService</a:t>
            </a:r>
            <a:endParaRPr lang="en-US" sz="1400" dirty="0"/>
          </a:p>
        </p:txBody>
      </p:sp>
      <p:sp>
        <p:nvSpPr>
          <p:cNvPr id="29" name="TextBox 28"/>
          <p:cNvSpPr txBox="1"/>
          <p:nvPr/>
        </p:nvSpPr>
        <p:spPr>
          <a:xfrm>
            <a:off x="1211306" y="4617000"/>
            <a:ext cx="1864613" cy="286232"/>
          </a:xfrm>
          <a:prstGeom prst="rect">
            <a:avLst/>
          </a:prstGeom>
          <a:noFill/>
          <a:ln w="12700">
            <a:noFill/>
          </a:ln>
        </p:spPr>
        <p:txBody>
          <a:bodyPr wrap="none" rtlCol="0">
            <a:spAutoFit/>
          </a:bodyPr>
          <a:lstStyle/>
          <a:p>
            <a:r>
              <a:rPr lang="en-US" sz="1400" b="1" dirty="0" err="1" smtClean="0"/>
              <a:t>ServiceConnection</a:t>
            </a:r>
            <a:endParaRPr lang="en-US" sz="1400" b="1" dirty="0"/>
          </a:p>
        </p:txBody>
      </p:sp>
      <p:sp>
        <p:nvSpPr>
          <p:cNvPr id="30" name="TextBox 29"/>
          <p:cNvSpPr txBox="1"/>
          <p:nvPr/>
        </p:nvSpPr>
        <p:spPr>
          <a:xfrm>
            <a:off x="5438791" y="2930867"/>
            <a:ext cx="1752403" cy="286232"/>
          </a:xfrm>
          <a:prstGeom prst="rect">
            <a:avLst/>
          </a:prstGeom>
          <a:noFill/>
          <a:ln w="12700">
            <a:noFill/>
          </a:ln>
        </p:spPr>
        <p:txBody>
          <a:bodyPr wrap="none" rtlCol="0">
            <a:spAutoFit/>
          </a:bodyPr>
          <a:lstStyle/>
          <a:p>
            <a:r>
              <a:rPr lang="en-US" sz="1400" b="1" dirty="0" err="1" smtClean="0"/>
              <a:t>DownloadService</a:t>
            </a:r>
            <a:endParaRPr lang="en-US" sz="1400" b="1" dirty="0"/>
          </a:p>
        </p:txBody>
      </p:sp>
      <p:sp>
        <p:nvSpPr>
          <p:cNvPr id="31" name="Rectangle 30"/>
          <p:cNvSpPr/>
          <p:nvPr/>
        </p:nvSpPr>
        <p:spPr>
          <a:xfrm>
            <a:off x="1666419" y="2373331"/>
            <a:ext cx="928459" cy="2585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200" b="1" dirty="0" smtClean="0"/>
              <a:t>Process A</a:t>
            </a:r>
            <a:endParaRPr lang="en-US" sz="1200" b="1" dirty="0"/>
          </a:p>
        </p:txBody>
      </p:sp>
      <p:sp>
        <p:nvSpPr>
          <p:cNvPr id="32" name="Rectangle 31"/>
          <p:cNvSpPr/>
          <p:nvPr/>
        </p:nvSpPr>
        <p:spPr>
          <a:xfrm>
            <a:off x="5856600" y="2373331"/>
            <a:ext cx="928459" cy="2585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200" b="1" dirty="0" smtClean="0"/>
              <a:t>Process B</a:t>
            </a:r>
            <a:endParaRPr lang="en-US" sz="1200" b="1" dirty="0"/>
          </a:p>
        </p:txBody>
      </p:sp>
      <p:sp>
        <p:nvSpPr>
          <p:cNvPr id="33" name="TextBox 32"/>
          <p:cNvSpPr txBox="1"/>
          <p:nvPr/>
        </p:nvSpPr>
        <p:spPr>
          <a:xfrm>
            <a:off x="5682585" y="4631885"/>
            <a:ext cx="1245854" cy="286232"/>
          </a:xfrm>
          <a:prstGeom prst="rect">
            <a:avLst/>
          </a:prstGeom>
          <a:noFill/>
          <a:ln w="12700">
            <a:noFill/>
          </a:ln>
        </p:spPr>
        <p:txBody>
          <a:bodyPr wrap="none" rtlCol="0">
            <a:spAutoFit/>
          </a:bodyPr>
          <a:lstStyle/>
          <a:p>
            <a:r>
              <a:rPr lang="en-US" sz="1400" b="1" dirty="0" err="1" smtClean="0"/>
              <a:t>LocalBinder</a:t>
            </a:r>
            <a:endParaRPr lang="en-US" sz="1400" b="1" dirty="0"/>
          </a:p>
        </p:txBody>
      </p:sp>
      <p:cxnSp>
        <p:nvCxnSpPr>
          <p:cNvPr id="34" name="Straight Arrow Connector 33"/>
          <p:cNvCxnSpPr>
            <a:stCxn id="24" idx="3"/>
          </p:cNvCxnSpPr>
          <p:nvPr/>
        </p:nvCxnSpPr>
        <p:spPr bwMode="auto">
          <a:xfrm>
            <a:off x="2685765" y="4091843"/>
            <a:ext cx="3165257" cy="981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5" name="TextBox 34"/>
          <p:cNvSpPr txBox="1"/>
          <p:nvPr/>
        </p:nvSpPr>
        <p:spPr>
          <a:xfrm>
            <a:off x="1153277" y="5126099"/>
            <a:ext cx="1922642" cy="28623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err="1" smtClean="0"/>
              <a:t>onServiceConnected</a:t>
            </a:r>
            <a:r>
              <a:rPr lang="en-US" sz="1400" dirty="0" smtClean="0"/>
              <a:t>()</a:t>
            </a:r>
            <a:endParaRPr lang="en-US" sz="1400" dirty="0"/>
          </a:p>
        </p:txBody>
      </p:sp>
      <p:cxnSp>
        <p:nvCxnSpPr>
          <p:cNvPr id="36" name="Straight Arrow Connector 35"/>
          <p:cNvCxnSpPr/>
          <p:nvPr/>
        </p:nvCxnSpPr>
        <p:spPr bwMode="auto">
          <a:xfrm>
            <a:off x="2691231" y="3458179"/>
            <a:ext cx="2764727" cy="0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8" name="TextBox 37"/>
          <p:cNvSpPr txBox="1"/>
          <p:nvPr/>
        </p:nvSpPr>
        <p:spPr>
          <a:xfrm>
            <a:off x="5851022" y="3928284"/>
            <a:ext cx="866840" cy="28623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err="1" smtClean="0"/>
              <a:t>onBind</a:t>
            </a:r>
            <a:r>
              <a:rPr lang="en-US" sz="1400" dirty="0" smtClean="0"/>
              <a:t>()</a:t>
            </a:r>
            <a:endParaRPr lang="en-US" sz="1400" dirty="0"/>
          </a:p>
        </p:txBody>
      </p:sp>
      <p:sp>
        <p:nvSpPr>
          <p:cNvPr id="41" name="Freeform 40"/>
          <p:cNvSpPr/>
          <p:nvPr/>
        </p:nvSpPr>
        <p:spPr bwMode="auto">
          <a:xfrm>
            <a:off x="6717819" y="4066046"/>
            <a:ext cx="838200" cy="674077"/>
          </a:xfrm>
          <a:custGeom>
            <a:avLst/>
            <a:gdLst>
              <a:gd name="connsiteX0" fmla="*/ 0 w 838200"/>
              <a:gd name="connsiteY0" fmla="*/ 0 h 674077"/>
              <a:gd name="connsiteX1" fmla="*/ 838200 w 838200"/>
              <a:gd name="connsiteY1" fmla="*/ 0 h 674077"/>
              <a:gd name="connsiteX2" fmla="*/ 838200 w 838200"/>
              <a:gd name="connsiteY2" fmla="*/ 674077 h 674077"/>
              <a:gd name="connsiteX3" fmla="*/ 550985 w 838200"/>
              <a:gd name="connsiteY3" fmla="*/ 674077 h 674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8200" h="674077">
                <a:moveTo>
                  <a:pt x="0" y="0"/>
                </a:moveTo>
                <a:lnTo>
                  <a:pt x="838200" y="0"/>
                </a:lnTo>
                <a:lnTo>
                  <a:pt x="838200" y="674077"/>
                </a:lnTo>
                <a:lnTo>
                  <a:pt x="550985" y="674077"/>
                </a:lnTo>
              </a:path>
            </a:pathLst>
          </a:cu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3195902" y="5523799"/>
            <a:ext cx="2254386" cy="480131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/>
              <a:t>Binder IPC </a:t>
            </a:r>
            <a:br>
              <a:rPr lang="en-US" sz="1400" b="1" dirty="0" smtClean="0"/>
            </a:br>
            <a:r>
              <a:rPr lang="en-US" sz="1400" b="1" dirty="0" smtClean="0"/>
              <a:t>Mechanism</a:t>
            </a:r>
            <a:endParaRPr lang="en-US" sz="1400" b="1" dirty="0"/>
          </a:p>
        </p:txBody>
      </p:sp>
      <p:sp>
        <p:nvSpPr>
          <p:cNvPr id="43" name="Freeform 42"/>
          <p:cNvSpPr/>
          <p:nvPr/>
        </p:nvSpPr>
        <p:spPr bwMode="auto">
          <a:xfrm>
            <a:off x="3089403" y="4221161"/>
            <a:ext cx="2849078" cy="1068404"/>
          </a:xfrm>
          <a:custGeom>
            <a:avLst/>
            <a:gdLst>
              <a:gd name="connsiteX0" fmla="*/ 2772076 w 2781701"/>
              <a:gd name="connsiteY0" fmla="*/ 0 h 1135781"/>
              <a:gd name="connsiteX1" fmla="*/ 2781701 w 2781701"/>
              <a:gd name="connsiteY1" fmla="*/ 240631 h 1135781"/>
              <a:gd name="connsiteX2" fmla="*/ 2021305 w 2781701"/>
              <a:gd name="connsiteY2" fmla="*/ 250257 h 1135781"/>
              <a:gd name="connsiteX3" fmla="*/ 2030931 w 2781701"/>
              <a:gd name="connsiteY3" fmla="*/ 1078029 h 1135781"/>
              <a:gd name="connsiteX4" fmla="*/ 0 w 2781701"/>
              <a:gd name="connsiteY4" fmla="*/ 1135781 h 1135781"/>
              <a:gd name="connsiteX0" fmla="*/ 2839453 w 2849078"/>
              <a:gd name="connsiteY0" fmla="*/ 0 h 1078029"/>
              <a:gd name="connsiteX1" fmla="*/ 2849078 w 2849078"/>
              <a:gd name="connsiteY1" fmla="*/ 240631 h 1078029"/>
              <a:gd name="connsiteX2" fmla="*/ 2088682 w 2849078"/>
              <a:gd name="connsiteY2" fmla="*/ 250257 h 1078029"/>
              <a:gd name="connsiteX3" fmla="*/ 2098308 w 2849078"/>
              <a:gd name="connsiteY3" fmla="*/ 1078029 h 1078029"/>
              <a:gd name="connsiteX4" fmla="*/ 0 w 2849078"/>
              <a:gd name="connsiteY4" fmla="*/ 1068404 h 1078029"/>
              <a:gd name="connsiteX0" fmla="*/ 2839453 w 2849078"/>
              <a:gd name="connsiteY0" fmla="*/ 0 h 1068404"/>
              <a:gd name="connsiteX1" fmla="*/ 2849078 w 2849078"/>
              <a:gd name="connsiteY1" fmla="*/ 240631 h 1068404"/>
              <a:gd name="connsiteX2" fmla="*/ 2088682 w 2849078"/>
              <a:gd name="connsiteY2" fmla="*/ 250257 h 1068404"/>
              <a:gd name="connsiteX3" fmla="*/ 2098308 w 2849078"/>
              <a:gd name="connsiteY3" fmla="*/ 1058778 h 1068404"/>
              <a:gd name="connsiteX4" fmla="*/ 0 w 2849078"/>
              <a:gd name="connsiteY4" fmla="*/ 1068404 h 1068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49078" h="1068404">
                <a:moveTo>
                  <a:pt x="2839453" y="0"/>
                </a:moveTo>
                <a:lnTo>
                  <a:pt x="2849078" y="240631"/>
                </a:lnTo>
                <a:lnTo>
                  <a:pt x="2088682" y="250257"/>
                </a:lnTo>
                <a:lnTo>
                  <a:pt x="2098308" y="1058778"/>
                </a:lnTo>
                <a:lnTo>
                  <a:pt x="0" y="1068404"/>
                </a:lnTo>
              </a:path>
            </a:pathLst>
          </a:cu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44" name="Group 43"/>
          <p:cNvGrpSpPr/>
          <p:nvPr/>
        </p:nvGrpSpPr>
        <p:grpSpPr>
          <a:xfrm>
            <a:off x="6788749" y="5504465"/>
            <a:ext cx="300243" cy="312737"/>
            <a:chOff x="8327572" y="4328206"/>
            <a:chExt cx="300243" cy="312737"/>
          </a:xfrm>
        </p:grpSpPr>
        <p:grpSp>
          <p:nvGrpSpPr>
            <p:cNvPr id="45" name="Group 44"/>
            <p:cNvGrpSpPr/>
            <p:nvPr/>
          </p:nvGrpSpPr>
          <p:grpSpPr>
            <a:xfrm>
              <a:off x="8472240" y="4328206"/>
              <a:ext cx="155575" cy="312737"/>
              <a:chOff x="7723835" y="1770063"/>
              <a:chExt cx="155575" cy="312737"/>
            </a:xfrm>
          </p:grpSpPr>
          <p:sp>
            <p:nvSpPr>
              <p:cNvPr id="47" name="Freeform 99"/>
              <p:cNvSpPr>
                <a:spLocks/>
              </p:cNvSpPr>
              <p:nvPr/>
            </p:nvSpPr>
            <p:spPr bwMode="auto">
              <a:xfrm>
                <a:off x="7723835" y="1770063"/>
                <a:ext cx="155575" cy="290512"/>
              </a:xfrm>
              <a:custGeom>
                <a:avLst/>
                <a:gdLst>
                  <a:gd name="T0" fmla="*/ 2147483647 w 98"/>
                  <a:gd name="T1" fmla="*/ 0 h 183"/>
                  <a:gd name="T2" fmla="*/ 2147483647 w 98"/>
                  <a:gd name="T3" fmla="*/ 2147483647 h 183"/>
                  <a:gd name="T4" fmla="*/ 0 w 98"/>
                  <a:gd name="T5" fmla="*/ 2147483647 h 183"/>
                  <a:gd name="T6" fmla="*/ 0 w 98"/>
                  <a:gd name="T7" fmla="*/ 2147483647 h 183"/>
                  <a:gd name="T8" fmla="*/ 2147483647 w 98"/>
                  <a:gd name="T9" fmla="*/ 2147483647 h 183"/>
                  <a:gd name="T10" fmla="*/ 2147483647 w 98"/>
                  <a:gd name="T11" fmla="*/ 2147483647 h 183"/>
                  <a:gd name="T12" fmla="*/ 2147483647 w 98"/>
                  <a:gd name="T13" fmla="*/ 2147483647 h 183"/>
                  <a:gd name="T14" fmla="*/ 2147483647 w 98"/>
                  <a:gd name="T15" fmla="*/ 2147483647 h 183"/>
                  <a:gd name="T16" fmla="*/ 2147483647 w 98"/>
                  <a:gd name="T17" fmla="*/ 2147483647 h 183"/>
                  <a:gd name="T18" fmla="*/ 2147483647 w 98"/>
                  <a:gd name="T19" fmla="*/ 2147483647 h 183"/>
                  <a:gd name="T20" fmla="*/ 2147483647 w 98"/>
                  <a:gd name="T21" fmla="*/ 2147483647 h 183"/>
                  <a:gd name="T22" fmla="*/ 2147483647 w 98"/>
                  <a:gd name="T23" fmla="*/ 2147483647 h 183"/>
                  <a:gd name="T24" fmla="*/ 2147483647 w 98"/>
                  <a:gd name="T25" fmla="*/ 2147483647 h 183"/>
                  <a:gd name="T26" fmla="*/ 2147483647 w 98"/>
                  <a:gd name="T27" fmla="*/ 2147483647 h 183"/>
                  <a:gd name="T28" fmla="*/ 2147483647 w 98"/>
                  <a:gd name="T29" fmla="*/ 2147483647 h 183"/>
                  <a:gd name="T30" fmla="*/ 2147483647 w 98"/>
                  <a:gd name="T31" fmla="*/ 2147483647 h 183"/>
                  <a:gd name="T32" fmla="*/ 2147483647 w 98"/>
                  <a:gd name="T33" fmla="*/ 2147483647 h 183"/>
                  <a:gd name="T34" fmla="*/ 2147483647 w 98"/>
                  <a:gd name="T35" fmla="*/ 0 h 183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98"/>
                  <a:gd name="T55" fmla="*/ 0 h 183"/>
                  <a:gd name="T56" fmla="*/ 98 w 98"/>
                  <a:gd name="T57" fmla="*/ 183 h 183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98" h="183">
                    <a:moveTo>
                      <a:pt x="98" y="0"/>
                    </a:moveTo>
                    <a:lnTo>
                      <a:pt x="14" y="42"/>
                    </a:lnTo>
                    <a:lnTo>
                      <a:pt x="0" y="56"/>
                    </a:lnTo>
                    <a:lnTo>
                      <a:pt x="42" y="70"/>
                    </a:lnTo>
                    <a:lnTo>
                      <a:pt x="84" y="84"/>
                    </a:lnTo>
                    <a:lnTo>
                      <a:pt x="84" y="99"/>
                    </a:lnTo>
                    <a:lnTo>
                      <a:pt x="42" y="113"/>
                    </a:lnTo>
                    <a:lnTo>
                      <a:pt x="14" y="127"/>
                    </a:lnTo>
                    <a:lnTo>
                      <a:pt x="14" y="141"/>
                    </a:lnTo>
                    <a:lnTo>
                      <a:pt x="42" y="155"/>
                    </a:lnTo>
                    <a:lnTo>
                      <a:pt x="70" y="155"/>
                    </a:lnTo>
                    <a:lnTo>
                      <a:pt x="70" y="169"/>
                    </a:lnTo>
                    <a:lnTo>
                      <a:pt x="28" y="183"/>
                    </a:lnTo>
                    <a:lnTo>
                      <a:pt x="98" y="0"/>
                    </a:lnTo>
                    <a:close/>
                  </a:path>
                </a:pathLst>
              </a:custGeom>
              <a:blipFill dpi="0" rotWithShape="0">
                <a:blip r:embed="rId3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" name="Freeform 100"/>
              <p:cNvSpPr>
                <a:spLocks/>
              </p:cNvSpPr>
              <p:nvPr/>
            </p:nvSpPr>
            <p:spPr bwMode="auto">
              <a:xfrm>
                <a:off x="7723835" y="1770063"/>
                <a:ext cx="155575" cy="268287"/>
              </a:xfrm>
              <a:custGeom>
                <a:avLst/>
                <a:gdLst>
                  <a:gd name="T0" fmla="*/ 2147483647 w 98"/>
                  <a:gd name="T1" fmla="*/ 2147483647 h 169"/>
                  <a:gd name="T2" fmla="*/ 2147483647 w 98"/>
                  <a:gd name="T3" fmla="*/ 2147483647 h 169"/>
                  <a:gd name="T4" fmla="*/ 2147483647 w 98"/>
                  <a:gd name="T5" fmla="*/ 2147483647 h 169"/>
                  <a:gd name="T6" fmla="*/ 2147483647 w 98"/>
                  <a:gd name="T7" fmla="*/ 2147483647 h 169"/>
                  <a:gd name="T8" fmla="*/ 0 w 98"/>
                  <a:gd name="T9" fmla="*/ 2147483647 h 169"/>
                  <a:gd name="T10" fmla="*/ 2147483647 w 98"/>
                  <a:gd name="T11" fmla="*/ 2147483647 h 169"/>
                  <a:gd name="T12" fmla="*/ 2147483647 w 98"/>
                  <a:gd name="T13" fmla="*/ 2147483647 h 169"/>
                  <a:gd name="T14" fmla="*/ 2147483647 w 98"/>
                  <a:gd name="T15" fmla="*/ 2147483647 h 169"/>
                  <a:gd name="T16" fmla="*/ 2147483647 w 98"/>
                  <a:gd name="T17" fmla="*/ 2147483647 h 169"/>
                  <a:gd name="T18" fmla="*/ 2147483647 w 98"/>
                  <a:gd name="T19" fmla="*/ 2147483647 h 169"/>
                  <a:gd name="T20" fmla="*/ 2147483647 w 98"/>
                  <a:gd name="T21" fmla="*/ 2147483647 h 169"/>
                  <a:gd name="T22" fmla="*/ 2147483647 w 98"/>
                  <a:gd name="T23" fmla="*/ 2147483647 h 169"/>
                  <a:gd name="T24" fmla="*/ 2147483647 w 98"/>
                  <a:gd name="T25" fmla="*/ 2147483647 h 169"/>
                  <a:gd name="T26" fmla="*/ 2147483647 w 98"/>
                  <a:gd name="T27" fmla="*/ 2147483647 h 169"/>
                  <a:gd name="T28" fmla="*/ 2147483647 w 98"/>
                  <a:gd name="T29" fmla="*/ 2147483647 h 169"/>
                  <a:gd name="T30" fmla="*/ 2147483647 w 98"/>
                  <a:gd name="T31" fmla="*/ 2147483647 h 169"/>
                  <a:gd name="T32" fmla="*/ 2147483647 w 98"/>
                  <a:gd name="T33" fmla="*/ 2147483647 h 169"/>
                  <a:gd name="T34" fmla="*/ 2147483647 w 98"/>
                  <a:gd name="T35" fmla="*/ 2147483647 h 169"/>
                  <a:gd name="T36" fmla="*/ 2147483647 w 98"/>
                  <a:gd name="T37" fmla="*/ 2147483647 h 169"/>
                  <a:gd name="T38" fmla="*/ 2147483647 w 98"/>
                  <a:gd name="T39" fmla="*/ 2147483647 h 169"/>
                  <a:gd name="T40" fmla="*/ 2147483647 w 98"/>
                  <a:gd name="T41" fmla="*/ 2147483647 h 169"/>
                  <a:gd name="T42" fmla="*/ 2147483647 w 98"/>
                  <a:gd name="T43" fmla="*/ 2147483647 h 169"/>
                  <a:gd name="T44" fmla="*/ 2147483647 w 98"/>
                  <a:gd name="T45" fmla="*/ 2147483647 h 169"/>
                  <a:gd name="T46" fmla="*/ 2147483647 w 98"/>
                  <a:gd name="T47" fmla="*/ 2147483647 h 169"/>
                  <a:gd name="T48" fmla="*/ 2147483647 w 98"/>
                  <a:gd name="T49" fmla="*/ 2147483647 h 169"/>
                  <a:gd name="T50" fmla="*/ 2147483647 w 98"/>
                  <a:gd name="T51" fmla="*/ 2147483647 h 169"/>
                  <a:gd name="T52" fmla="*/ 2147483647 w 98"/>
                  <a:gd name="T53" fmla="*/ 2147483647 h 169"/>
                  <a:gd name="T54" fmla="*/ 2147483647 w 98"/>
                  <a:gd name="T55" fmla="*/ 2147483647 h 169"/>
                  <a:gd name="T56" fmla="*/ 2147483647 w 98"/>
                  <a:gd name="T57" fmla="*/ 2147483647 h 169"/>
                  <a:gd name="T58" fmla="*/ 2147483647 w 98"/>
                  <a:gd name="T59" fmla="*/ 2147483647 h 169"/>
                  <a:gd name="T60" fmla="*/ 2147483647 w 98"/>
                  <a:gd name="T61" fmla="*/ 2147483647 h 169"/>
                  <a:gd name="T62" fmla="*/ 2147483647 w 98"/>
                  <a:gd name="T63" fmla="*/ 2147483647 h 169"/>
                  <a:gd name="T64" fmla="*/ 2147483647 w 98"/>
                  <a:gd name="T65" fmla="*/ 2147483647 h 169"/>
                  <a:gd name="T66" fmla="*/ 2147483647 w 98"/>
                  <a:gd name="T67" fmla="*/ 2147483647 h 169"/>
                  <a:gd name="T68" fmla="*/ 2147483647 w 98"/>
                  <a:gd name="T69" fmla="*/ 2147483647 h 169"/>
                  <a:gd name="T70" fmla="*/ 2147483647 w 98"/>
                  <a:gd name="T71" fmla="*/ 2147483647 h 169"/>
                  <a:gd name="T72" fmla="*/ 2147483647 w 98"/>
                  <a:gd name="T73" fmla="*/ 2147483647 h 169"/>
                  <a:gd name="T74" fmla="*/ 0 w 98"/>
                  <a:gd name="T75" fmla="*/ 2147483647 h 169"/>
                  <a:gd name="T76" fmla="*/ 0 w 98"/>
                  <a:gd name="T77" fmla="*/ 2147483647 h 169"/>
                  <a:gd name="T78" fmla="*/ 0 w 98"/>
                  <a:gd name="T79" fmla="*/ 2147483647 h 169"/>
                  <a:gd name="T80" fmla="*/ 2147483647 w 98"/>
                  <a:gd name="T81" fmla="*/ 2147483647 h 169"/>
                  <a:gd name="T82" fmla="*/ 2147483647 w 98"/>
                  <a:gd name="T83" fmla="*/ 0 h 169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w 98"/>
                  <a:gd name="T127" fmla="*/ 0 h 169"/>
                  <a:gd name="T128" fmla="*/ 98 w 98"/>
                  <a:gd name="T129" fmla="*/ 169 h 169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T126" t="T127" r="T128" b="T129"/>
                <a:pathLst>
                  <a:path w="98" h="169">
                    <a:moveTo>
                      <a:pt x="98" y="14"/>
                    </a:moveTo>
                    <a:lnTo>
                      <a:pt x="14" y="56"/>
                    </a:lnTo>
                    <a:lnTo>
                      <a:pt x="28" y="56"/>
                    </a:lnTo>
                    <a:lnTo>
                      <a:pt x="14" y="70"/>
                    </a:lnTo>
                    <a:lnTo>
                      <a:pt x="0" y="56"/>
                    </a:lnTo>
                    <a:lnTo>
                      <a:pt x="42" y="70"/>
                    </a:lnTo>
                    <a:lnTo>
                      <a:pt x="84" y="84"/>
                    </a:lnTo>
                    <a:lnTo>
                      <a:pt x="98" y="84"/>
                    </a:lnTo>
                    <a:lnTo>
                      <a:pt x="98" y="99"/>
                    </a:lnTo>
                    <a:lnTo>
                      <a:pt x="84" y="113"/>
                    </a:lnTo>
                    <a:lnTo>
                      <a:pt x="42" y="127"/>
                    </a:lnTo>
                    <a:lnTo>
                      <a:pt x="14" y="141"/>
                    </a:lnTo>
                    <a:lnTo>
                      <a:pt x="28" y="127"/>
                    </a:lnTo>
                    <a:lnTo>
                      <a:pt x="28" y="141"/>
                    </a:lnTo>
                    <a:lnTo>
                      <a:pt x="14" y="141"/>
                    </a:lnTo>
                    <a:lnTo>
                      <a:pt x="42" y="155"/>
                    </a:lnTo>
                    <a:lnTo>
                      <a:pt x="70" y="155"/>
                    </a:lnTo>
                    <a:lnTo>
                      <a:pt x="84" y="155"/>
                    </a:lnTo>
                    <a:lnTo>
                      <a:pt x="84" y="169"/>
                    </a:lnTo>
                    <a:lnTo>
                      <a:pt x="70" y="169"/>
                    </a:lnTo>
                    <a:lnTo>
                      <a:pt x="70" y="155"/>
                    </a:lnTo>
                    <a:lnTo>
                      <a:pt x="70" y="169"/>
                    </a:lnTo>
                    <a:lnTo>
                      <a:pt x="42" y="169"/>
                    </a:lnTo>
                    <a:lnTo>
                      <a:pt x="14" y="155"/>
                    </a:lnTo>
                    <a:lnTo>
                      <a:pt x="14" y="141"/>
                    </a:lnTo>
                    <a:lnTo>
                      <a:pt x="14" y="127"/>
                    </a:lnTo>
                    <a:lnTo>
                      <a:pt x="42" y="113"/>
                    </a:lnTo>
                    <a:lnTo>
                      <a:pt x="84" y="99"/>
                    </a:lnTo>
                    <a:lnTo>
                      <a:pt x="84" y="84"/>
                    </a:lnTo>
                    <a:lnTo>
                      <a:pt x="84" y="99"/>
                    </a:lnTo>
                    <a:lnTo>
                      <a:pt x="42" y="84"/>
                    </a:lnTo>
                    <a:lnTo>
                      <a:pt x="0" y="70"/>
                    </a:lnTo>
                    <a:lnTo>
                      <a:pt x="0" y="56"/>
                    </a:lnTo>
                    <a:lnTo>
                      <a:pt x="14" y="42"/>
                    </a:lnTo>
                    <a:lnTo>
                      <a:pt x="98" y="0"/>
                    </a:lnTo>
                    <a:lnTo>
                      <a:pt x="98" y="14"/>
                    </a:lnTo>
                    <a:close/>
                  </a:path>
                </a:pathLst>
              </a:custGeom>
              <a:blipFill dpi="0" rotWithShape="0">
                <a:blip r:embed="rId4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" name="Freeform 101"/>
              <p:cNvSpPr>
                <a:spLocks/>
              </p:cNvSpPr>
              <p:nvPr/>
            </p:nvSpPr>
            <p:spPr bwMode="auto">
              <a:xfrm>
                <a:off x="7834960" y="2038350"/>
                <a:ext cx="22225" cy="22225"/>
              </a:xfrm>
              <a:custGeom>
                <a:avLst/>
                <a:gdLst>
                  <a:gd name="T0" fmla="*/ 2147483647 w 14"/>
                  <a:gd name="T1" fmla="*/ 0 h 14"/>
                  <a:gd name="T2" fmla="*/ 2147483647 w 14"/>
                  <a:gd name="T3" fmla="*/ 0 h 14"/>
                  <a:gd name="T4" fmla="*/ 0 w 14"/>
                  <a:gd name="T5" fmla="*/ 2147483647 h 14"/>
                  <a:gd name="T6" fmla="*/ 0 w 14"/>
                  <a:gd name="T7" fmla="*/ 0 h 14"/>
                  <a:gd name="T8" fmla="*/ 0 w 14"/>
                  <a:gd name="T9" fmla="*/ 0 h 14"/>
                  <a:gd name="T10" fmla="*/ 0 w 14"/>
                  <a:gd name="T11" fmla="*/ 0 h 14"/>
                  <a:gd name="T12" fmla="*/ 2147483647 w 14"/>
                  <a:gd name="T13" fmla="*/ 0 h 1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4"/>
                  <a:gd name="T22" fmla="*/ 0 h 14"/>
                  <a:gd name="T23" fmla="*/ 14 w 14"/>
                  <a:gd name="T24" fmla="*/ 14 h 14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4" h="14">
                    <a:moveTo>
                      <a:pt x="14" y="0"/>
                    </a:moveTo>
                    <a:lnTo>
                      <a:pt x="14" y="0"/>
                    </a:lnTo>
                    <a:lnTo>
                      <a:pt x="0" y="14"/>
                    </a:lnTo>
                    <a:lnTo>
                      <a:pt x="0" y="0"/>
                    </a:lnTo>
                    <a:lnTo>
                      <a:pt x="14" y="0"/>
                    </a:lnTo>
                    <a:close/>
                  </a:path>
                </a:pathLst>
              </a:custGeom>
              <a:blipFill dpi="0" rotWithShape="0">
                <a:blip r:embed="rId4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" name="Freeform 102"/>
              <p:cNvSpPr>
                <a:spLocks/>
              </p:cNvSpPr>
              <p:nvPr/>
            </p:nvSpPr>
            <p:spPr bwMode="auto">
              <a:xfrm>
                <a:off x="7768285" y="2038350"/>
                <a:ext cx="66675" cy="44450"/>
              </a:xfrm>
              <a:custGeom>
                <a:avLst/>
                <a:gdLst>
                  <a:gd name="T0" fmla="*/ 2147483647 w 42"/>
                  <a:gd name="T1" fmla="*/ 2147483647 h 28"/>
                  <a:gd name="T2" fmla="*/ 2147483647 w 42"/>
                  <a:gd name="T3" fmla="*/ 0 h 28"/>
                  <a:gd name="T4" fmla="*/ 0 w 42"/>
                  <a:gd name="T5" fmla="*/ 2147483647 h 28"/>
                  <a:gd name="T6" fmla="*/ 0 w 42"/>
                  <a:gd name="T7" fmla="*/ 2147483647 h 28"/>
                  <a:gd name="T8" fmla="*/ 2147483647 w 42"/>
                  <a:gd name="T9" fmla="*/ 2147483647 h 2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2"/>
                  <a:gd name="T16" fmla="*/ 0 h 28"/>
                  <a:gd name="T17" fmla="*/ 42 w 42"/>
                  <a:gd name="T18" fmla="*/ 28 h 2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2" h="28">
                    <a:moveTo>
                      <a:pt x="42" y="14"/>
                    </a:moveTo>
                    <a:lnTo>
                      <a:pt x="42" y="0"/>
                    </a:lnTo>
                    <a:lnTo>
                      <a:pt x="0" y="14"/>
                    </a:lnTo>
                    <a:lnTo>
                      <a:pt x="0" y="28"/>
                    </a:lnTo>
                    <a:lnTo>
                      <a:pt x="42" y="14"/>
                    </a:lnTo>
                    <a:close/>
                  </a:path>
                </a:pathLst>
              </a:custGeom>
              <a:blipFill dpi="0" rotWithShape="0">
                <a:blip r:embed="rId4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46" name="Straight Arrow Connector 45"/>
            <p:cNvCxnSpPr/>
            <p:nvPr/>
          </p:nvCxnSpPr>
          <p:spPr bwMode="auto">
            <a:xfrm>
              <a:off x="8327572" y="4484348"/>
              <a:ext cx="167346" cy="0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sp>
        <p:nvSpPr>
          <p:cNvPr id="51" name="Rectangle 50"/>
          <p:cNvSpPr/>
          <p:nvPr/>
        </p:nvSpPr>
        <p:spPr>
          <a:xfrm>
            <a:off x="3499035" y="3824774"/>
            <a:ext cx="1567352" cy="2862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400" dirty="0" smtClean="0"/>
              <a:t>1: Bind to service</a:t>
            </a:r>
            <a:endParaRPr lang="en-US" sz="1400" dirty="0"/>
          </a:p>
        </p:txBody>
      </p:sp>
      <p:sp>
        <p:nvSpPr>
          <p:cNvPr id="52" name="Rectangle 51"/>
          <p:cNvSpPr/>
          <p:nvPr/>
        </p:nvSpPr>
        <p:spPr>
          <a:xfrm>
            <a:off x="7556019" y="4017871"/>
            <a:ext cx="1076125" cy="8679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3038" indent="-173038"/>
            <a:r>
              <a:rPr lang="en-US" altLang="en-US" sz="1400" dirty="0" smtClean="0"/>
              <a:t>2: Return ref to Binder object</a:t>
            </a:r>
            <a:endParaRPr lang="en-US" sz="1400" dirty="0"/>
          </a:p>
        </p:txBody>
      </p:sp>
      <p:sp>
        <p:nvSpPr>
          <p:cNvPr id="55" name="Freeform 54"/>
          <p:cNvSpPr/>
          <p:nvPr/>
        </p:nvSpPr>
        <p:spPr bwMode="auto">
          <a:xfrm rot="10800000">
            <a:off x="782237" y="3429322"/>
            <a:ext cx="708293" cy="1910994"/>
          </a:xfrm>
          <a:custGeom>
            <a:avLst/>
            <a:gdLst>
              <a:gd name="connsiteX0" fmla="*/ 51371 w 842481"/>
              <a:gd name="connsiteY0" fmla="*/ 0 h 1633591"/>
              <a:gd name="connsiteX1" fmla="*/ 842481 w 842481"/>
              <a:gd name="connsiteY1" fmla="*/ 0 h 1633591"/>
              <a:gd name="connsiteX2" fmla="*/ 842481 w 842481"/>
              <a:gd name="connsiteY2" fmla="*/ 1633591 h 1633591"/>
              <a:gd name="connsiteX3" fmla="*/ 0 w 842481"/>
              <a:gd name="connsiteY3" fmla="*/ 1633591 h 1633591"/>
              <a:gd name="connsiteX0" fmla="*/ 51371 w 854881"/>
              <a:gd name="connsiteY0" fmla="*/ 277402 h 1910993"/>
              <a:gd name="connsiteX1" fmla="*/ 854881 w 854881"/>
              <a:gd name="connsiteY1" fmla="*/ 0 h 1910993"/>
              <a:gd name="connsiteX2" fmla="*/ 842481 w 854881"/>
              <a:gd name="connsiteY2" fmla="*/ 1910993 h 1910993"/>
              <a:gd name="connsiteX3" fmla="*/ 0 w 854881"/>
              <a:gd name="connsiteY3" fmla="*/ 1910993 h 1910993"/>
              <a:gd name="connsiteX0" fmla="*/ 324181 w 854881"/>
              <a:gd name="connsiteY0" fmla="*/ 0 h 1910994"/>
              <a:gd name="connsiteX1" fmla="*/ 854881 w 854881"/>
              <a:gd name="connsiteY1" fmla="*/ 1 h 1910994"/>
              <a:gd name="connsiteX2" fmla="*/ 842481 w 854881"/>
              <a:gd name="connsiteY2" fmla="*/ 1910994 h 1910994"/>
              <a:gd name="connsiteX3" fmla="*/ 0 w 854881"/>
              <a:gd name="connsiteY3" fmla="*/ 1910994 h 1910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54881" h="1910994">
                <a:moveTo>
                  <a:pt x="324181" y="0"/>
                </a:moveTo>
                <a:lnTo>
                  <a:pt x="854881" y="1"/>
                </a:lnTo>
                <a:cubicBezTo>
                  <a:pt x="850748" y="636999"/>
                  <a:pt x="846614" y="1273996"/>
                  <a:pt x="842481" y="1910994"/>
                </a:cubicBezTo>
                <a:lnTo>
                  <a:pt x="0" y="1910994"/>
                </a:lnTo>
              </a:path>
            </a:pathLst>
          </a:cu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8" name="Freeform 57"/>
          <p:cNvSpPr/>
          <p:nvPr/>
        </p:nvSpPr>
        <p:spPr bwMode="auto">
          <a:xfrm>
            <a:off x="6331236" y="3462465"/>
            <a:ext cx="2449288" cy="1818526"/>
          </a:xfrm>
          <a:custGeom>
            <a:avLst/>
            <a:gdLst>
              <a:gd name="connsiteX0" fmla="*/ 51371 w 842481"/>
              <a:gd name="connsiteY0" fmla="*/ 0 h 1633591"/>
              <a:gd name="connsiteX1" fmla="*/ 842481 w 842481"/>
              <a:gd name="connsiteY1" fmla="*/ 0 h 1633591"/>
              <a:gd name="connsiteX2" fmla="*/ 842481 w 842481"/>
              <a:gd name="connsiteY2" fmla="*/ 1633591 h 1633591"/>
              <a:gd name="connsiteX3" fmla="*/ 0 w 842481"/>
              <a:gd name="connsiteY3" fmla="*/ 1633591 h 1633591"/>
              <a:gd name="connsiteX0" fmla="*/ 60030 w 851140"/>
              <a:gd name="connsiteY0" fmla="*/ 0 h 1818526"/>
              <a:gd name="connsiteX1" fmla="*/ 851140 w 851140"/>
              <a:gd name="connsiteY1" fmla="*/ 0 h 1818526"/>
              <a:gd name="connsiteX2" fmla="*/ 851140 w 851140"/>
              <a:gd name="connsiteY2" fmla="*/ 1633591 h 1818526"/>
              <a:gd name="connsiteX3" fmla="*/ 0 w 851140"/>
              <a:gd name="connsiteY3" fmla="*/ 1818526 h 1818526"/>
              <a:gd name="connsiteX0" fmla="*/ 60030 w 851140"/>
              <a:gd name="connsiteY0" fmla="*/ 0 h 1818526"/>
              <a:gd name="connsiteX1" fmla="*/ 851140 w 851140"/>
              <a:gd name="connsiteY1" fmla="*/ 0 h 1818526"/>
              <a:gd name="connsiteX2" fmla="*/ 851140 w 851140"/>
              <a:gd name="connsiteY2" fmla="*/ 1818526 h 1818526"/>
              <a:gd name="connsiteX3" fmla="*/ 0 w 851140"/>
              <a:gd name="connsiteY3" fmla="*/ 1818526 h 1818526"/>
              <a:gd name="connsiteX0" fmla="*/ 0 w 791110"/>
              <a:gd name="connsiteY0" fmla="*/ 0 h 1818526"/>
              <a:gd name="connsiteX1" fmla="*/ 791110 w 791110"/>
              <a:gd name="connsiteY1" fmla="*/ 0 h 1818526"/>
              <a:gd name="connsiteX2" fmla="*/ 791110 w 791110"/>
              <a:gd name="connsiteY2" fmla="*/ 1818526 h 1818526"/>
              <a:gd name="connsiteX3" fmla="*/ 137835 w 791110"/>
              <a:gd name="connsiteY3" fmla="*/ 1818526 h 1818526"/>
              <a:gd name="connsiteX0" fmla="*/ 0 w 791110"/>
              <a:gd name="connsiteY0" fmla="*/ 0 h 1818526"/>
              <a:gd name="connsiteX1" fmla="*/ 791110 w 791110"/>
              <a:gd name="connsiteY1" fmla="*/ 0 h 1818526"/>
              <a:gd name="connsiteX2" fmla="*/ 791110 w 791110"/>
              <a:gd name="connsiteY2" fmla="*/ 1818526 h 1818526"/>
              <a:gd name="connsiteX3" fmla="*/ 207328 w 791110"/>
              <a:gd name="connsiteY3" fmla="*/ 1818526 h 1818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91110" h="1818526">
                <a:moveTo>
                  <a:pt x="0" y="0"/>
                </a:moveTo>
                <a:lnTo>
                  <a:pt x="791110" y="0"/>
                </a:lnTo>
                <a:lnTo>
                  <a:pt x="791110" y="1818526"/>
                </a:lnTo>
                <a:lnTo>
                  <a:pt x="207328" y="1818526"/>
                </a:lnTo>
              </a:path>
            </a:pathLst>
          </a:cu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3576103" y="4769596"/>
            <a:ext cx="15163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5425" indent="-225425">
              <a:lnSpc>
                <a:spcPct val="100000"/>
              </a:lnSpc>
              <a:spcBef>
                <a:spcPts val="0"/>
              </a:spcBef>
            </a:pPr>
            <a:r>
              <a:rPr lang="en-US" sz="1400" dirty="0"/>
              <a:t>3</a:t>
            </a:r>
            <a:r>
              <a:rPr lang="en-US" sz="1400" dirty="0" smtClean="0"/>
              <a:t>: Downcast to Proxy</a:t>
            </a:r>
            <a:endParaRPr lang="en-US" sz="1400" dirty="0"/>
          </a:p>
        </p:txBody>
      </p:sp>
      <p:sp>
        <p:nvSpPr>
          <p:cNvPr id="61" name="TextBox 60"/>
          <p:cNvSpPr txBox="1"/>
          <p:nvPr/>
        </p:nvSpPr>
        <p:spPr>
          <a:xfrm rot="16200000">
            <a:off x="-503650" y="4025923"/>
            <a:ext cx="19633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5425" indent="-225425">
              <a:lnSpc>
                <a:spcPct val="100000"/>
              </a:lnSpc>
              <a:spcBef>
                <a:spcPts val="0"/>
              </a:spcBef>
            </a:pPr>
            <a:r>
              <a:rPr lang="en-US" sz="1400" dirty="0" smtClean="0">
                <a:latin typeface="Arial" pitchFamily="34" charset="0"/>
                <a:cs typeface="Arial" pitchFamily="34" charset="0"/>
              </a:rPr>
              <a:t>4: Assign Proxy to local variable</a:t>
            </a:r>
            <a:endParaRPr lang="en-US" sz="1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3354636" y="2925855"/>
            <a:ext cx="20252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5425" indent="-225425">
              <a:lnSpc>
                <a:spcPct val="100000"/>
              </a:lnSpc>
              <a:spcBef>
                <a:spcPts val="0"/>
              </a:spcBef>
            </a:pPr>
            <a:r>
              <a:rPr lang="en-US" sz="1400" dirty="0"/>
              <a:t>5</a:t>
            </a:r>
            <a:r>
              <a:rPr lang="en-US" sz="1400" dirty="0" smtClean="0"/>
              <a:t>: Call method </a:t>
            </a:r>
            <a:r>
              <a:rPr lang="en-US" sz="1400" dirty="0" err="1" smtClean="0"/>
              <a:t>downloadImage</a:t>
            </a:r>
            <a:r>
              <a:rPr lang="en-US" sz="1400" dirty="0" smtClean="0"/>
              <a:t>()</a:t>
            </a:r>
            <a:endParaRPr lang="en-US" sz="1400" dirty="0"/>
          </a:p>
        </p:txBody>
      </p:sp>
      <p:sp>
        <p:nvSpPr>
          <p:cNvPr id="63" name="TextBox 62"/>
          <p:cNvSpPr txBox="1"/>
          <p:nvPr/>
        </p:nvSpPr>
        <p:spPr>
          <a:xfrm>
            <a:off x="7390442" y="5315602"/>
            <a:ext cx="168322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5425" indent="-225425">
              <a:lnSpc>
                <a:spcPct val="100000"/>
              </a:lnSpc>
              <a:spcBef>
                <a:spcPts val="0"/>
              </a:spcBef>
            </a:pPr>
            <a:r>
              <a:rPr lang="en-US" sz="1400" dirty="0"/>
              <a:t>6</a:t>
            </a:r>
            <a:r>
              <a:rPr lang="en-US" sz="1400" dirty="0" smtClean="0"/>
              <a:t>: Stub dispatches method &amp; returns result</a:t>
            </a:r>
            <a:endParaRPr lang="en-US" sz="1400" dirty="0"/>
          </a:p>
        </p:txBody>
      </p:sp>
      <p:sp>
        <p:nvSpPr>
          <p:cNvPr id="8" name="Rectangle 7"/>
          <p:cNvSpPr/>
          <p:nvPr/>
        </p:nvSpPr>
        <p:spPr>
          <a:xfrm>
            <a:off x="161930" y="6428103"/>
            <a:ext cx="8797569" cy="369332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algn="ctr"/>
            <a:r>
              <a:rPr lang="en-US" sz="2000" dirty="0" smtClean="0">
                <a:hlinkClick r:id="rId5"/>
              </a:rPr>
              <a:t>www.nds.rub.de/media/attachments/files/2012/03/binder.pdf</a:t>
            </a:r>
            <a:r>
              <a:rPr lang="en-US" sz="2000" dirty="0" smtClean="0"/>
              <a:t> has more info</a:t>
            </a:r>
            <a:endParaRPr lang="en-US" sz="2000" dirty="0"/>
          </a:p>
        </p:txBody>
      </p:sp>
      <p:pic>
        <p:nvPicPr>
          <p:cNvPr id="53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570" y="1011022"/>
            <a:ext cx="1300239" cy="23451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4" name="Picture 2" descr="http://www.dre.vanderbilt.edu/~schmidt/cs282/lab3/threadeddownload1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3874" y="1248951"/>
            <a:ext cx="1132575" cy="1826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2997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41" grpId="0" animBg="1"/>
      <p:bldP spid="43" grpId="0" animBg="1"/>
      <p:bldP spid="51" grpId="0"/>
      <p:bldP spid="52" grpId="0"/>
      <p:bldP spid="55" grpId="0" animBg="1"/>
      <p:bldP spid="58" grpId="0" animBg="1"/>
      <p:bldP spid="60" grpId="0"/>
      <p:bldP spid="61" grpId="0"/>
      <p:bldP spid="62" grpId="0"/>
      <p:bldP spid="63" grpId="0"/>
      <p:bldP spid="8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55448"/>
            <a:ext cx="9144000" cy="1252728"/>
          </a:xfrm>
        </p:spPr>
        <p:txBody>
          <a:bodyPr>
            <a:normAutofit/>
          </a:bodyPr>
          <a:lstStyle/>
          <a:p>
            <a:pPr algn="ctr"/>
            <a:r>
              <a:rPr lang="en-US" sz="3200" dirty="0" smtClean="0"/>
              <a:t>Overview of Android Communication Mechanisms</a:t>
            </a:r>
            <a:endParaRPr lang="en-US" sz="3200" dirty="0"/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4343401" y="1524000"/>
            <a:ext cx="4800600" cy="5105399"/>
          </a:xfrm>
          <a:prstGeom prst="rect">
            <a:avLst/>
          </a:prstGeom>
        </p:spPr>
        <p:txBody>
          <a:bodyPr vert="horz" lIns="54864" tIns="91440" rtlCol="0">
            <a:noAutofit/>
          </a:bodyPr>
          <a:lstStyle>
            <a:lvl1pPr marL="438912" indent="-320040" algn="l" rtl="0" eaLnBrk="1" latinLnBrk="0" hangingPunct="1">
              <a:spcBef>
                <a:spcPts val="0"/>
              </a:spcBef>
              <a:buClr>
                <a:schemeClr val="accent1"/>
              </a:buClr>
              <a:buSzPct val="80000"/>
              <a:buFont typeface="Wingdings 2"/>
              <a:buChar char="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1520" indent="-274320" algn="l" rtl="0" eaLnBrk="1" latinLnBrk="0" hangingPunct="1">
              <a:spcBef>
                <a:spcPct val="20000"/>
              </a:spcBef>
              <a:buClr>
                <a:schemeClr val="accent2"/>
              </a:buClr>
              <a:buSzPct val="90000"/>
              <a:buFont typeface="Wingdings"/>
              <a:buChar char="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6696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▪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6152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/>
              <a:buChar char="▪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26464" indent="-182880" algn="l" rtl="0" eaLnBrk="1" latinLnBrk="0" hangingPunct="1">
              <a:spcBef>
                <a:spcPct val="20000"/>
              </a:spcBef>
              <a:buClr>
                <a:schemeClr val="accent5"/>
              </a:buClr>
              <a:buFont typeface="Wingdings 3"/>
              <a:buChar char=""/>
              <a:defRPr kumimoji="0" lang="en-US" sz="2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27632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100000"/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 2" pitchFamily="18" charset="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31136" indent="-18288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 2" pitchFamily="18" charset="2"/>
              <a:buChar char="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1" indent="-228600" eaLnBrk="0" hangingPunct="0">
              <a:spcBef>
                <a:spcPts val="12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/>
            </a:pPr>
            <a:endParaRPr lang="en-US" sz="2000" dirty="0">
              <a:latin typeface="Tahoma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905325" y="1195406"/>
            <a:ext cx="4131797" cy="23391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1" indent="-228600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/>
            </a:pPr>
            <a:r>
              <a:rPr lang="en-US" sz="2000" dirty="0"/>
              <a:t>Many Android apps also use data &amp; services via the Internet</a:t>
            </a:r>
          </a:p>
          <a:p>
            <a:pPr marL="466725" lvl="1" indent="-228600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/>
            </a:pPr>
            <a:r>
              <a:rPr lang="en-US" sz="2000" dirty="0"/>
              <a:t>e.g., Browser, Email, Calendar, Contacts, etc</a:t>
            </a:r>
            <a:r>
              <a:rPr lang="en-US" sz="2000" dirty="0" smtClean="0"/>
              <a:t>.</a:t>
            </a:r>
          </a:p>
          <a:p>
            <a:pPr marL="228600" lvl="1" indent="-228600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/>
            </a:pPr>
            <a:r>
              <a:rPr lang="en-US" sz="2000" dirty="0" smtClean="0"/>
              <a:t>These apps typically use </a:t>
            </a:r>
            <a:r>
              <a:rPr lang="en-US" sz="2000" dirty="0"/>
              <a:t>Sockets &amp;</a:t>
            </a:r>
            <a:r>
              <a:rPr lang="en-US" sz="2000" dirty="0" smtClean="0"/>
              <a:t> TCP and/or HTTP to communicate</a:t>
            </a:r>
            <a:endParaRPr lang="en-US" sz="2000" dirty="0"/>
          </a:p>
        </p:txBody>
      </p:sp>
      <p:sp>
        <p:nvSpPr>
          <p:cNvPr id="10" name="Rectangle 9"/>
          <p:cNvSpPr/>
          <p:nvPr/>
        </p:nvSpPr>
        <p:spPr bwMode="auto">
          <a:xfrm>
            <a:off x="12700" y="6393130"/>
            <a:ext cx="9144000" cy="553453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1" name="Curved Connector 10"/>
          <p:cNvCxnSpPr/>
          <p:nvPr/>
        </p:nvCxnSpPr>
        <p:spPr bwMode="auto">
          <a:xfrm rot="10800000" flipV="1">
            <a:off x="4108726" y="4711705"/>
            <a:ext cx="2040904" cy="712654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57150" cap="flat" cmpd="sng" algn="ctr">
            <a:solidFill>
              <a:srgbClr val="888888"/>
            </a:solidFill>
            <a:prstDash val="solid"/>
            <a:round/>
            <a:headEnd type="arrow" w="med" len="med"/>
            <a:tailEnd type="arrow" w="med" len="med"/>
          </a:ln>
          <a:effectLst/>
        </p:spPr>
      </p:cxnSp>
      <p:sp>
        <p:nvSpPr>
          <p:cNvPr id="12" name="Rounded Rectangle 11"/>
          <p:cNvSpPr/>
          <p:nvPr/>
        </p:nvSpPr>
        <p:spPr bwMode="auto">
          <a:xfrm>
            <a:off x="2621932" y="4874452"/>
            <a:ext cx="1488755" cy="1107049"/>
          </a:xfrm>
          <a:prstGeom prst="roundRect">
            <a:avLst/>
          </a:prstGeom>
          <a:gradFill flip="none" rotWithShape="1">
            <a:gsLst>
              <a:gs pos="0">
                <a:schemeClr val="bg1">
                  <a:lumMod val="95000"/>
                  <a:shade val="30000"/>
                  <a:satMod val="115000"/>
                </a:schemeClr>
              </a:gs>
              <a:gs pos="50000">
                <a:schemeClr val="bg1">
                  <a:lumMod val="95000"/>
                  <a:shade val="67500"/>
                  <a:satMod val="115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headEnd type="none" w="med" len="med"/>
            <a:tailEnd type="none" w="med" len="med"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  <a:t>Socket</a:t>
            </a:r>
          </a:p>
        </p:txBody>
      </p:sp>
      <p:sp>
        <p:nvSpPr>
          <p:cNvPr id="13" name="Rounded Rectangle 12"/>
          <p:cNvSpPr/>
          <p:nvPr/>
        </p:nvSpPr>
        <p:spPr bwMode="auto">
          <a:xfrm>
            <a:off x="6167147" y="4283668"/>
            <a:ext cx="1138296" cy="1018822"/>
          </a:xfrm>
          <a:prstGeom prst="roundRect">
            <a:avLst/>
          </a:prstGeom>
          <a:gradFill flip="none" rotWithShape="1">
            <a:gsLst>
              <a:gs pos="0">
                <a:schemeClr val="bg1">
                  <a:lumMod val="95000"/>
                  <a:shade val="30000"/>
                  <a:satMod val="115000"/>
                </a:schemeClr>
              </a:gs>
              <a:gs pos="50000">
                <a:schemeClr val="bg1">
                  <a:lumMod val="95000"/>
                  <a:shade val="67500"/>
                  <a:satMod val="115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headEnd type="none" w="med" len="med"/>
            <a:tailEnd type="none" w="med" len="med"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  <a:t>Socket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7489418" y="3712425"/>
            <a:ext cx="1464579" cy="2319500"/>
            <a:chOff x="793750" y="4019550"/>
            <a:chExt cx="1228725" cy="2016125"/>
          </a:xfrm>
        </p:grpSpPr>
        <p:pic>
          <p:nvPicPr>
            <p:cNvPr id="17" name="Picture 10" descr="isis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3750" y="4019550"/>
              <a:ext cx="1228725" cy="8207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" name="Picture 11" descr="vsb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3750" y="4864100"/>
              <a:ext cx="1228725" cy="11715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396991" y="4711705"/>
            <a:ext cx="678609" cy="5290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8474" y="5343197"/>
            <a:ext cx="1155671" cy="5299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2" name="Group 21"/>
          <p:cNvGrpSpPr/>
          <p:nvPr/>
        </p:nvGrpSpPr>
        <p:grpSpPr>
          <a:xfrm>
            <a:off x="285008" y="2236744"/>
            <a:ext cx="2220873" cy="4119337"/>
            <a:chOff x="3009610" y="1951973"/>
            <a:chExt cx="2003523" cy="3917528"/>
          </a:xfrm>
        </p:grpSpPr>
        <p:pic>
          <p:nvPicPr>
            <p:cNvPr id="23" name="Picture 5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09610" y="1951973"/>
              <a:ext cx="2003523" cy="39175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4" name="Picture 2" descr="http://www.dre.vanderbilt.edu/~schmidt/cs282/lab3/threadeddownload1.jpg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62626" y="2349426"/>
              <a:ext cx="1745171" cy="30502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5" name="Content Placeholder 2"/>
          <p:cNvSpPr>
            <a:spLocks noGrp="1"/>
          </p:cNvSpPr>
          <p:nvPr>
            <p:ph idx="1"/>
          </p:nvPr>
        </p:nvSpPr>
        <p:spPr>
          <a:xfrm>
            <a:off x="12700" y="1195406"/>
            <a:ext cx="4915560" cy="5105399"/>
          </a:xfrm>
        </p:spPr>
        <p:txBody>
          <a:bodyPr>
            <a:noAutofit/>
          </a:bodyPr>
          <a:lstStyle/>
          <a:p>
            <a:pPr marL="228600" lvl="1" indent="-228600">
              <a:lnSpc>
                <a:spcPct val="90000"/>
              </a:lnSpc>
              <a:spcBef>
                <a:spcPts val="1200"/>
              </a:spcBef>
              <a:buClr>
                <a:schemeClr val="bg1">
                  <a:lumMod val="75000"/>
                </a:schemeClr>
              </a:buClr>
              <a:buSzPct val="110000"/>
              <a:buFont typeface="Arial" pitchFamily="34" charset="0"/>
              <a:buChar char="•"/>
              <a:defRPr/>
            </a:pPr>
            <a:r>
              <a:rPr lang="en-US" sz="2000" kern="1200" dirty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Android provides </a:t>
            </a:r>
            <a:r>
              <a:rPr lang="en-US" sz="2000" kern="1200" dirty="0" smtClean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mechanisms </a:t>
            </a:r>
            <a:r>
              <a:rPr lang="en-US" sz="2000" kern="1200" dirty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for </a:t>
            </a:r>
            <a:r>
              <a:rPr lang="en-US" sz="2000" kern="1200" dirty="0" smtClean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local IPC </a:t>
            </a:r>
            <a:r>
              <a:rPr lang="en-US" sz="2000" kern="1200" dirty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between </a:t>
            </a:r>
            <a:r>
              <a:rPr lang="en-US" sz="2000" kern="1200" dirty="0" smtClean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processes on a device</a:t>
            </a:r>
            <a:endParaRPr lang="en-US" sz="2000" kern="1200" dirty="0">
              <a:solidFill>
                <a:schemeClr val="bg1">
                  <a:lumMod val="75000"/>
                </a:schemeClr>
              </a:solidFill>
              <a:latin typeface="Tahoma" pitchFamily="34" charset="0"/>
              <a:ea typeface="Arial Unicode MS" pitchFamily="34" charset="-128"/>
              <a:cs typeface="Arial Unicode MS" pitchFamily="34" charset="-128"/>
            </a:endParaRPr>
          </a:p>
          <a:p>
            <a:pPr marL="466725" lvl="1" indent="-228600">
              <a:lnSpc>
                <a:spcPct val="90000"/>
              </a:lnSpc>
              <a:spcBef>
                <a:spcPts val="1200"/>
              </a:spcBef>
              <a:buClr>
                <a:schemeClr val="bg1">
                  <a:lumMod val="75000"/>
                </a:schemeClr>
              </a:buClr>
              <a:buSzPct val="110000"/>
              <a:buFont typeface="Arial" pitchFamily="34" charset="0"/>
              <a:buChar char="•"/>
              <a:defRPr/>
            </a:pPr>
            <a:r>
              <a:rPr lang="en-US" sz="2000" kern="1200" dirty="0" smtClean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e.g., AIDL/Binder</a:t>
            </a:r>
          </a:p>
          <a:p>
            <a:pPr marL="463550" lvl="1" indent="-238125">
              <a:lnSpc>
                <a:spcPct val="90000"/>
              </a:lnSpc>
              <a:spcBef>
                <a:spcPts val="1200"/>
              </a:spcBef>
              <a:buClr>
                <a:schemeClr val="bg1">
                  <a:lumMod val="75000"/>
                </a:schemeClr>
              </a:buClr>
              <a:buSzPct val="110000"/>
              <a:buFont typeface="Arial" pitchFamily="34" charset="0"/>
              <a:buChar char="•"/>
              <a:defRPr/>
            </a:pPr>
            <a:endParaRPr lang="en-US" sz="2000" kern="1200" dirty="0">
              <a:solidFill>
                <a:schemeClr val="bg1">
                  <a:lumMod val="75000"/>
                </a:schemeClr>
              </a:solidFill>
              <a:latin typeface="Tahoma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3787" y="6424138"/>
            <a:ext cx="9054353" cy="369332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algn="ctr"/>
            <a:r>
              <a:rPr lang="en-US" sz="2000" dirty="0" smtClean="0"/>
              <a:t>See </a:t>
            </a:r>
            <a:r>
              <a:rPr lang="en-US" sz="2000" dirty="0" smtClean="0">
                <a:hlinkClick r:id="rId9"/>
              </a:rPr>
              <a:t>http</a:t>
            </a:r>
            <a:r>
              <a:rPr lang="en-US" sz="2000" dirty="0">
                <a:hlinkClick r:id="rId9"/>
              </a:rPr>
              <a:t>://</a:t>
            </a:r>
            <a:r>
              <a:rPr lang="en-US" sz="2000" dirty="0" smtClean="0">
                <a:hlinkClick r:id="rId9"/>
              </a:rPr>
              <a:t>developer.android.com/training/basics/network-ops/connecting.html</a:t>
            </a:r>
            <a:r>
              <a:rPr lang="en-US" sz="2000" dirty="0" smtClean="0"/>
              <a:t>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102343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3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52400" y="533400"/>
            <a:ext cx="8839200" cy="381000"/>
          </a:xfrm>
        </p:spPr>
        <p:txBody>
          <a:bodyPr>
            <a:noAutofit/>
          </a:bodyPr>
          <a:lstStyle/>
          <a:p>
            <a:pPr algn="ctr"/>
            <a:r>
              <a:rPr lang="en-US" sz="3200" dirty="0" smtClean="0"/>
              <a:t>Overview of Android Binder &amp; AIDL IPC</a:t>
            </a:r>
            <a:endParaRPr lang="en-US" sz="3200" dirty="0"/>
          </a:p>
        </p:txBody>
      </p:sp>
      <p:sp>
        <p:nvSpPr>
          <p:cNvPr id="12" name="Rectangle 11"/>
          <p:cNvSpPr/>
          <p:nvPr/>
        </p:nvSpPr>
        <p:spPr>
          <a:xfrm>
            <a:off x="117913" y="1118326"/>
            <a:ext cx="423893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1" indent="-228600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/>
            </a:pPr>
            <a:r>
              <a:rPr lang="en-US" sz="2000" dirty="0" smtClean="0"/>
              <a:t>The Binder </a:t>
            </a:r>
            <a:r>
              <a:rPr lang="en-US" sz="2000" dirty="0"/>
              <a:t>provides a </a:t>
            </a:r>
            <a:r>
              <a:rPr lang="en-US" sz="2000" dirty="0" smtClean="0"/>
              <a:t>local RPC </a:t>
            </a:r>
            <a:r>
              <a:rPr lang="en-US" sz="2000" dirty="0"/>
              <a:t>mechanism for </a:t>
            </a:r>
            <a:r>
              <a:rPr lang="en-US" sz="2000" dirty="0" smtClean="0"/>
              <a:t>cross-process </a:t>
            </a:r>
            <a:r>
              <a:rPr lang="en-US" sz="2000" dirty="0"/>
              <a:t>calls </a:t>
            </a:r>
            <a:endParaRPr lang="en-US" sz="2000" dirty="0" smtClean="0"/>
          </a:p>
        </p:txBody>
      </p:sp>
      <p:sp>
        <p:nvSpPr>
          <p:cNvPr id="109" name="Rectangle 108"/>
          <p:cNvSpPr/>
          <p:nvPr/>
        </p:nvSpPr>
        <p:spPr bwMode="auto">
          <a:xfrm rot="5400000">
            <a:off x="4084465" y="3459809"/>
            <a:ext cx="1137850" cy="4010841"/>
          </a:xfrm>
          <a:prstGeom prst="rect">
            <a:avLst/>
          </a:prstGeom>
          <a:solidFill>
            <a:srgbClr val="A50021">
              <a:alpha val="14902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0" name="Rounded Rectangle 109"/>
          <p:cNvSpPr/>
          <p:nvPr/>
        </p:nvSpPr>
        <p:spPr bwMode="auto">
          <a:xfrm>
            <a:off x="6571252" y="4599981"/>
            <a:ext cx="2188654" cy="1641924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1" name="Rectangle 110"/>
          <p:cNvSpPr/>
          <p:nvPr/>
        </p:nvSpPr>
        <p:spPr bwMode="auto">
          <a:xfrm rot="5400000">
            <a:off x="7319529" y="4562898"/>
            <a:ext cx="653114" cy="1930792"/>
          </a:xfrm>
          <a:prstGeom prst="rect">
            <a:avLst/>
          </a:prstGeom>
          <a:solidFill>
            <a:srgbClr val="E1FF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2" name="Rectangle 111"/>
          <p:cNvSpPr/>
          <p:nvPr/>
        </p:nvSpPr>
        <p:spPr bwMode="auto">
          <a:xfrm rot="5400000">
            <a:off x="7453909" y="3968766"/>
            <a:ext cx="392708" cy="1930792"/>
          </a:xfrm>
          <a:prstGeom prst="rect">
            <a:avLst/>
          </a:prstGeom>
          <a:solidFill>
            <a:srgbClr val="E1FF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3" name="Rounded Rectangle 112"/>
          <p:cNvSpPr/>
          <p:nvPr/>
        </p:nvSpPr>
        <p:spPr bwMode="auto">
          <a:xfrm>
            <a:off x="352269" y="4599981"/>
            <a:ext cx="2445099" cy="1641924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4" name="Rectangle 113"/>
          <p:cNvSpPr/>
          <p:nvPr/>
        </p:nvSpPr>
        <p:spPr bwMode="auto">
          <a:xfrm rot="5400000">
            <a:off x="937629" y="4389690"/>
            <a:ext cx="1242279" cy="2121749"/>
          </a:xfrm>
          <a:prstGeom prst="rect">
            <a:avLst/>
          </a:prstGeom>
          <a:solidFill>
            <a:srgbClr val="E1FF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670544" y="4855208"/>
            <a:ext cx="1776448" cy="286232"/>
          </a:xfrm>
          <a:prstGeom prst="rect">
            <a:avLst/>
          </a:prstGeom>
          <a:noFill/>
          <a:ln w="12700">
            <a:noFill/>
          </a:ln>
        </p:spPr>
        <p:txBody>
          <a:bodyPr wrap="none" rtlCol="0">
            <a:spAutoFit/>
          </a:bodyPr>
          <a:lstStyle/>
          <a:p>
            <a:r>
              <a:rPr lang="en-US" sz="1400" b="1" dirty="0" err="1" smtClean="0"/>
              <a:t>DownloadActivity</a:t>
            </a:r>
            <a:endParaRPr lang="en-US" sz="1400" b="1" dirty="0"/>
          </a:p>
        </p:txBody>
      </p:sp>
      <p:sp>
        <p:nvSpPr>
          <p:cNvPr id="116" name="TextBox 115"/>
          <p:cNvSpPr txBox="1"/>
          <p:nvPr/>
        </p:nvSpPr>
        <p:spPr>
          <a:xfrm>
            <a:off x="6738674" y="5520444"/>
            <a:ext cx="1591205" cy="28623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err="1" smtClean="0"/>
              <a:t>downloadImage</a:t>
            </a:r>
            <a:r>
              <a:rPr lang="en-US" sz="1400" dirty="0" smtClean="0"/>
              <a:t>()</a:t>
            </a:r>
            <a:endParaRPr lang="en-US" sz="1400" dirty="0"/>
          </a:p>
        </p:txBody>
      </p:sp>
      <p:sp>
        <p:nvSpPr>
          <p:cNvPr id="117" name="TextBox 116"/>
          <p:cNvSpPr txBox="1"/>
          <p:nvPr/>
        </p:nvSpPr>
        <p:spPr>
          <a:xfrm>
            <a:off x="871933" y="5537918"/>
            <a:ext cx="1405769" cy="28623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prstDash val="lgDash"/>
          </a:ln>
        </p:spPr>
        <p:txBody>
          <a:bodyPr wrap="none" rtlCol="0">
            <a:spAutoFit/>
          </a:bodyPr>
          <a:lstStyle/>
          <a:p>
            <a:r>
              <a:rPr lang="en-US" sz="1400" dirty="0" err="1" smtClean="0"/>
              <a:t>mBoundService</a:t>
            </a:r>
            <a:endParaRPr lang="en-US" sz="1400" dirty="0"/>
          </a:p>
        </p:txBody>
      </p:sp>
      <p:sp>
        <p:nvSpPr>
          <p:cNvPr id="118" name="TextBox 117"/>
          <p:cNvSpPr txBox="1"/>
          <p:nvPr/>
        </p:nvSpPr>
        <p:spPr>
          <a:xfrm>
            <a:off x="6774062" y="4791046"/>
            <a:ext cx="1752403" cy="286232"/>
          </a:xfrm>
          <a:prstGeom prst="rect">
            <a:avLst/>
          </a:prstGeom>
          <a:noFill/>
          <a:ln w="12700">
            <a:noFill/>
          </a:ln>
        </p:spPr>
        <p:txBody>
          <a:bodyPr wrap="none" rtlCol="0">
            <a:spAutoFit/>
          </a:bodyPr>
          <a:lstStyle/>
          <a:p>
            <a:r>
              <a:rPr lang="en-US" sz="1400" b="1" dirty="0" err="1" smtClean="0"/>
              <a:t>DownloadService</a:t>
            </a:r>
            <a:endParaRPr lang="en-US" sz="1400" b="1" dirty="0"/>
          </a:p>
        </p:txBody>
      </p:sp>
      <p:sp>
        <p:nvSpPr>
          <p:cNvPr id="119" name="Rectangle 118"/>
          <p:cNvSpPr/>
          <p:nvPr/>
        </p:nvSpPr>
        <p:spPr>
          <a:xfrm>
            <a:off x="1110589" y="4341436"/>
            <a:ext cx="928459" cy="2585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200" b="1" dirty="0" smtClean="0"/>
              <a:t>Process A</a:t>
            </a:r>
            <a:endParaRPr lang="en-US" sz="1200" b="1" dirty="0"/>
          </a:p>
        </p:txBody>
      </p:sp>
      <p:sp>
        <p:nvSpPr>
          <p:cNvPr id="120" name="Rectangle 119"/>
          <p:cNvSpPr/>
          <p:nvPr/>
        </p:nvSpPr>
        <p:spPr>
          <a:xfrm>
            <a:off x="7201350" y="4341436"/>
            <a:ext cx="928459" cy="2585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200" b="1" dirty="0" smtClean="0"/>
              <a:t>Process B</a:t>
            </a:r>
            <a:endParaRPr lang="en-US" sz="1200" b="1" dirty="0"/>
          </a:p>
        </p:txBody>
      </p:sp>
      <p:sp>
        <p:nvSpPr>
          <p:cNvPr id="121" name="TextBox 120"/>
          <p:cNvSpPr txBox="1"/>
          <p:nvPr/>
        </p:nvSpPr>
        <p:spPr>
          <a:xfrm>
            <a:off x="7023159" y="5232299"/>
            <a:ext cx="1245854" cy="286232"/>
          </a:xfrm>
          <a:prstGeom prst="rect">
            <a:avLst/>
          </a:prstGeom>
          <a:noFill/>
          <a:ln w="12700">
            <a:noFill/>
          </a:ln>
        </p:spPr>
        <p:txBody>
          <a:bodyPr wrap="none" rtlCol="0">
            <a:spAutoFit/>
          </a:bodyPr>
          <a:lstStyle/>
          <a:p>
            <a:r>
              <a:rPr lang="en-US" sz="1400" b="1" dirty="0" err="1" smtClean="0"/>
              <a:t>LocalBinder</a:t>
            </a:r>
            <a:endParaRPr lang="en-US" sz="1400" b="1" dirty="0"/>
          </a:p>
        </p:txBody>
      </p:sp>
      <p:sp>
        <p:nvSpPr>
          <p:cNvPr id="122" name="TextBox 121"/>
          <p:cNvSpPr txBox="1"/>
          <p:nvPr/>
        </p:nvSpPr>
        <p:spPr>
          <a:xfrm>
            <a:off x="3621093" y="4579960"/>
            <a:ext cx="2254386" cy="286232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/>
              <a:t>Binder IPC Mechanism</a:t>
            </a:r>
            <a:endParaRPr lang="en-US" sz="1400" b="1" dirty="0"/>
          </a:p>
        </p:txBody>
      </p:sp>
      <p:grpSp>
        <p:nvGrpSpPr>
          <p:cNvPr id="123" name="Group 122"/>
          <p:cNvGrpSpPr/>
          <p:nvPr/>
        </p:nvGrpSpPr>
        <p:grpSpPr>
          <a:xfrm>
            <a:off x="8129809" y="5904223"/>
            <a:ext cx="300243" cy="312737"/>
            <a:chOff x="8327572" y="4328206"/>
            <a:chExt cx="300243" cy="312737"/>
          </a:xfrm>
        </p:grpSpPr>
        <p:grpSp>
          <p:nvGrpSpPr>
            <p:cNvPr id="124" name="Group 123"/>
            <p:cNvGrpSpPr/>
            <p:nvPr/>
          </p:nvGrpSpPr>
          <p:grpSpPr>
            <a:xfrm>
              <a:off x="8472240" y="4328206"/>
              <a:ext cx="155575" cy="312737"/>
              <a:chOff x="7723835" y="1770063"/>
              <a:chExt cx="155575" cy="312737"/>
            </a:xfrm>
          </p:grpSpPr>
          <p:sp>
            <p:nvSpPr>
              <p:cNvPr id="126" name="Freeform 99"/>
              <p:cNvSpPr>
                <a:spLocks/>
              </p:cNvSpPr>
              <p:nvPr/>
            </p:nvSpPr>
            <p:spPr bwMode="auto">
              <a:xfrm>
                <a:off x="7723835" y="1770063"/>
                <a:ext cx="155575" cy="290512"/>
              </a:xfrm>
              <a:custGeom>
                <a:avLst/>
                <a:gdLst>
                  <a:gd name="T0" fmla="*/ 2147483647 w 98"/>
                  <a:gd name="T1" fmla="*/ 0 h 183"/>
                  <a:gd name="T2" fmla="*/ 2147483647 w 98"/>
                  <a:gd name="T3" fmla="*/ 2147483647 h 183"/>
                  <a:gd name="T4" fmla="*/ 0 w 98"/>
                  <a:gd name="T5" fmla="*/ 2147483647 h 183"/>
                  <a:gd name="T6" fmla="*/ 0 w 98"/>
                  <a:gd name="T7" fmla="*/ 2147483647 h 183"/>
                  <a:gd name="T8" fmla="*/ 2147483647 w 98"/>
                  <a:gd name="T9" fmla="*/ 2147483647 h 183"/>
                  <a:gd name="T10" fmla="*/ 2147483647 w 98"/>
                  <a:gd name="T11" fmla="*/ 2147483647 h 183"/>
                  <a:gd name="T12" fmla="*/ 2147483647 w 98"/>
                  <a:gd name="T13" fmla="*/ 2147483647 h 183"/>
                  <a:gd name="T14" fmla="*/ 2147483647 w 98"/>
                  <a:gd name="T15" fmla="*/ 2147483647 h 183"/>
                  <a:gd name="T16" fmla="*/ 2147483647 w 98"/>
                  <a:gd name="T17" fmla="*/ 2147483647 h 183"/>
                  <a:gd name="T18" fmla="*/ 2147483647 w 98"/>
                  <a:gd name="T19" fmla="*/ 2147483647 h 183"/>
                  <a:gd name="T20" fmla="*/ 2147483647 w 98"/>
                  <a:gd name="T21" fmla="*/ 2147483647 h 183"/>
                  <a:gd name="T22" fmla="*/ 2147483647 w 98"/>
                  <a:gd name="T23" fmla="*/ 2147483647 h 183"/>
                  <a:gd name="T24" fmla="*/ 2147483647 w 98"/>
                  <a:gd name="T25" fmla="*/ 2147483647 h 183"/>
                  <a:gd name="T26" fmla="*/ 2147483647 w 98"/>
                  <a:gd name="T27" fmla="*/ 2147483647 h 183"/>
                  <a:gd name="T28" fmla="*/ 2147483647 w 98"/>
                  <a:gd name="T29" fmla="*/ 2147483647 h 183"/>
                  <a:gd name="T30" fmla="*/ 2147483647 w 98"/>
                  <a:gd name="T31" fmla="*/ 2147483647 h 183"/>
                  <a:gd name="T32" fmla="*/ 2147483647 w 98"/>
                  <a:gd name="T33" fmla="*/ 2147483647 h 183"/>
                  <a:gd name="T34" fmla="*/ 2147483647 w 98"/>
                  <a:gd name="T35" fmla="*/ 0 h 183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98"/>
                  <a:gd name="T55" fmla="*/ 0 h 183"/>
                  <a:gd name="T56" fmla="*/ 98 w 98"/>
                  <a:gd name="T57" fmla="*/ 183 h 183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98" h="183">
                    <a:moveTo>
                      <a:pt x="98" y="0"/>
                    </a:moveTo>
                    <a:lnTo>
                      <a:pt x="14" y="42"/>
                    </a:lnTo>
                    <a:lnTo>
                      <a:pt x="0" y="56"/>
                    </a:lnTo>
                    <a:lnTo>
                      <a:pt x="42" y="70"/>
                    </a:lnTo>
                    <a:lnTo>
                      <a:pt x="84" y="84"/>
                    </a:lnTo>
                    <a:lnTo>
                      <a:pt x="84" y="99"/>
                    </a:lnTo>
                    <a:lnTo>
                      <a:pt x="42" y="113"/>
                    </a:lnTo>
                    <a:lnTo>
                      <a:pt x="14" y="127"/>
                    </a:lnTo>
                    <a:lnTo>
                      <a:pt x="14" y="141"/>
                    </a:lnTo>
                    <a:lnTo>
                      <a:pt x="42" y="155"/>
                    </a:lnTo>
                    <a:lnTo>
                      <a:pt x="70" y="155"/>
                    </a:lnTo>
                    <a:lnTo>
                      <a:pt x="70" y="169"/>
                    </a:lnTo>
                    <a:lnTo>
                      <a:pt x="28" y="183"/>
                    </a:lnTo>
                    <a:lnTo>
                      <a:pt x="98" y="0"/>
                    </a:lnTo>
                    <a:close/>
                  </a:path>
                </a:pathLst>
              </a:custGeom>
              <a:blipFill dpi="0" rotWithShape="0">
                <a:blip r:embed="rId3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7" name="Freeform 100"/>
              <p:cNvSpPr>
                <a:spLocks/>
              </p:cNvSpPr>
              <p:nvPr/>
            </p:nvSpPr>
            <p:spPr bwMode="auto">
              <a:xfrm>
                <a:off x="7723835" y="1770063"/>
                <a:ext cx="155575" cy="268287"/>
              </a:xfrm>
              <a:custGeom>
                <a:avLst/>
                <a:gdLst>
                  <a:gd name="T0" fmla="*/ 2147483647 w 98"/>
                  <a:gd name="T1" fmla="*/ 2147483647 h 169"/>
                  <a:gd name="T2" fmla="*/ 2147483647 w 98"/>
                  <a:gd name="T3" fmla="*/ 2147483647 h 169"/>
                  <a:gd name="T4" fmla="*/ 2147483647 w 98"/>
                  <a:gd name="T5" fmla="*/ 2147483647 h 169"/>
                  <a:gd name="T6" fmla="*/ 2147483647 w 98"/>
                  <a:gd name="T7" fmla="*/ 2147483647 h 169"/>
                  <a:gd name="T8" fmla="*/ 0 w 98"/>
                  <a:gd name="T9" fmla="*/ 2147483647 h 169"/>
                  <a:gd name="T10" fmla="*/ 2147483647 w 98"/>
                  <a:gd name="T11" fmla="*/ 2147483647 h 169"/>
                  <a:gd name="T12" fmla="*/ 2147483647 w 98"/>
                  <a:gd name="T13" fmla="*/ 2147483647 h 169"/>
                  <a:gd name="T14" fmla="*/ 2147483647 w 98"/>
                  <a:gd name="T15" fmla="*/ 2147483647 h 169"/>
                  <a:gd name="T16" fmla="*/ 2147483647 w 98"/>
                  <a:gd name="T17" fmla="*/ 2147483647 h 169"/>
                  <a:gd name="T18" fmla="*/ 2147483647 w 98"/>
                  <a:gd name="T19" fmla="*/ 2147483647 h 169"/>
                  <a:gd name="T20" fmla="*/ 2147483647 w 98"/>
                  <a:gd name="T21" fmla="*/ 2147483647 h 169"/>
                  <a:gd name="T22" fmla="*/ 2147483647 w 98"/>
                  <a:gd name="T23" fmla="*/ 2147483647 h 169"/>
                  <a:gd name="T24" fmla="*/ 2147483647 w 98"/>
                  <a:gd name="T25" fmla="*/ 2147483647 h 169"/>
                  <a:gd name="T26" fmla="*/ 2147483647 w 98"/>
                  <a:gd name="T27" fmla="*/ 2147483647 h 169"/>
                  <a:gd name="T28" fmla="*/ 2147483647 w 98"/>
                  <a:gd name="T29" fmla="*/ 2147483647 h 169"/>
                  <a:gd name="T30" fmla="*/ 2147483647 w 98"/>
                  <a:gd name="T31" fmla="*/ 2147483647 h 169"/>
                  <a:gd name="T32" fmla="*/ 2147483647 w 98"/>
                  <a:gd name="T33" fmla="*/ 2147483647 h 169"/>
                  <a:gd name="T34" fmla="*/ 2147483647 w 98"/>
                  <a:gd name="T35" fmla="*/ 2147483647 h 169"/>
                  <a:gd name="T36" fmla="*/ 2147483647 w 98"/>
                  <a:gd name="T37" fmla="*/ 2147483647 h 169"/>
                  <a:gd name="T38" fmla="*/ 2147483647 w 98"/>
                  <a:gd name="T39" fmla="*/ 2147483647 h 169"/>
                  <a:gd name="T40" fmla="*/ 2147483647 w 98"/>
                  <a:gd name="T41" fmla="*/ 2147483647 h 169"/>
                  <a:gd name="T42" fmla="*/ 2147483647 w 98"/>
                  <a:gd name="T43" fmla="*/ 2147483647 h 169"/>
                  <a:gd name="T44" fmla="*/ 2147483647 w 98"/>
                  <a:gd name="T45" fmla="*/ 2147483647 h 169"/>
                  <a:gd name="T46" fmla="*/ 2147483647 w 98"/>
                  <a:gd name="T47" fmla="*/ 2147483647 h 169"/>
                  <a:gd name="T48" fmla="*/ 2147483647 w 98"/>
                  <a:gd name="T49" fmla="*/ 2147483647 h 169"/>
                  <a:gd name="T50" fmla="*/ 2147483647 w 98"/>
                  <a:gd name="T51" fmla="*/ 2147483647 h 169"/>
                  <a:gd name="T52" fmla="*/ 2147483647 w 98"/>
                  <a:gd name="T53" fmla="*/ 2147483647 h 169"/>
                  <a:gd name="T54" fmla="*/ 2147483647 w 98"/>
                  <a:gd name="T55" fmla="*/ 2147483647 h 169"/>
                  <a:gd name="T56" fmla="*/ 2147483647 w 98"/>
                  <a:gd name="T57" fmla="*/ 2147483647 h 169"/>
                  <a:gd name="T58" fmla="*/ 2147483647 w 98"/>
                  <a:gd name="T59" fmla="*/ 2147483647 h 169"/>
                  <a:gd name="T60" fmla="*/ 2147483647 w 98"/>
                  <a:gd name="T61" fmla="*/ 2147483647 h 169"/>
                  <a:gd name="T62" fmla="*/ 2147483647 w 98"/>
                  <a:gd name="T63" fmla="*/ 2147483647 h 169"/>
                  <a:gd name="T64" fmla="*/ 2147483647 w 98"/>
                  <a:gd name="T65" fmla="*/ 2147483647 h 169"/>
                  <a:gd name="T66" fmla="*/ 2147483647 w 98"/>
                  <a:gd name="T67" fmla="*/ 2147483647 h 169"/>
                  <a:gd name="T68" fmla="*/ 2147483647 w 98"/>
                  <a:gd name="T69" fmla="*/ 2147483647 h 169"/>
                  <a:gd name="T70" fmla="*/ 2147483647 w 98"/>
                  <a:gd name="T71" fmla="*/ 2147483647 h 169"/>
                  <a:gd name="T72" fmla="*/ 2147483647 w 98"/>
                  <a:gd name="T73" fmla="*/ 2147483647 h 169"/>
                  <a:gd name="T74" fmla="*/ 0 w 98"/>
                  <a:gd name="T75" fmla="*/ 2147483647 h 169"/>
                  <a:gd name="T76" fmla="*/ 0 w 98"/>
                  <a:gd name="T77" fmla="*/ 2147483647 h 169"/>
                  <a:gd name="T78" fmla="*/ 0 w 98"/>
                  <a:gd name="T79" fmla="*/ 2147483647 h 169"/>
                  <a:gd name="T80" fmla="*/ 2147483647 w 98"/>
                  <a:gd name="T81" fmla="*/ 2147483647 h 169"/>
                  <a:gd name="T82" fmla="*/ 2147483647 w 98"/>
                  <a:gd name="T83" fmla="*/ 0 h 169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w 98"/>
                  <a:gd name="T127" fmla="*/ 0 h 169"/>
                  <a:gd name="T128" fmla="*/ 98 w 98"/>
                  <a:gd name="T129" fmla="*/ 169 h 169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T126" t="T127" r="T128" b="T129"/>
                <a:pathLst>
                  <a:path w="98" h="169">
                    <a:moveTo>
                      <a:pt x="98" y="14"/>
                    </a:moveTo>
                    <a:lnTo>
                      <a:pt x="14" y="56"/>
                    </a:lnTo>
                    <a:lnTo>
                      <a:pt x="28" y="56"/>
                    </a:lnTo>
                    <a:lnTo>
                      <a:pt x="14" y="70"/>
                    </a:lnTo>
                    <a:lnTo>
                      <a:pt x="0" y="56"/>
                    </a:lnTo>
                    <a:lnTo>
                      <a:pt x="42" y="70"/>
                    </a:lnTo>
                    <a:lnTo>
                      <a:pt x="84" y="84"/>
                    </a:lnTo>
                    <a:lnTo>
                      <a:pt x="98" y="84"/>
                    </a:lnTo>
                    <a:lnTo>
                      <a:pt x="98" y="99"/>
                    </a:lnTo>
                    <a:lnTo>
                      <a:pt x="84" y="113"/>
                    </a:lnTo>
                    <a:lnTo>
                      <a:pt x="42" y="127"/>
                    </a:lnTo>
                    <a:lnTo>
                      <a:pt x="14" y="141"/>
                    </a:lnTo>
                    <a:lnTo>
                      <a:pt x="28" y="127"/>
                    </a:lnTo>
                    <a:lnTo>
                      <a:pt x="28" y="141"/>
                    </a:lnTo>
                    <a:lnTo>
                      <a:pt x="14" y="141"/>
                    </a:lnTo>
                    <a:lnTo>
                      <a:pt x="42" y="155"/>
                    </a:lnTo>
                    <a:lnTo>
                      <a:pt x="70" y="155"/>
                    </a:lnTo>
                    <a:lnTo>
                      <a:pt x="84" y="155"/>
                    </a:lnTo>
                    <a:lnTo>
                      <a:pt x="84" y="169"/>
                    </a:lnTo>
                    <a:lnTo>
                      <a:pt x="70" y="169"/>
                    </a:lnTo>
                    <a:lnTo>
                      <a:pt x="70" y="155"/>
                    </a:lnTo>
                    <a:lnTo>
                      <a:pt x="70" y="169"/>
                    </a:lnTo>
                    <a:lnTo>
                      <a:pt x="42" y="169"/>
                    </a:lnTo>
                    <a:lnTo>
                      <a:pt x="14" y="155"/>
                    </a:lnTo>
                    <a:lnTo>
                      <a:pt x="14" y="141"/>
                    </a:lnTo>
                    <a:lnTo>
                      <a:pt x="14" y="127"/>
                    </a:lnTo>
                    <a:lnTo>
                      <a:pt x="42" y="113"/>
                    </a:lnTo>
                    <a:lnTo>
                      <a:pt x="84" y="99"/>
                    </a:lnTo>
                    <a:lnTo>
                      <a:pt x="84" y="84"/>
                    </a:lnTo>
                    <a:lnTo>
                      <a:pt x="84" y="99"/>
                    </a:lnTo>
                    <a:lnTo>
                      <a:pt x="42" y="84"/>
                    </a:lnTo>
                    <a:lnTo>
                      <a:pt x="0" y="70"/>
                    </a:lnTo>
                    <a:lnTo>
                      <a:pt x="0" y="56"/>
                    </a:lnTo>
                    <a:lnTo>
                      <a:pt x="14" y="42"/>
                    </a:lnTo>
                    <a:lnTo>
                      <a:pt x="98" y="0"/>
                    </a:lnTo>
                    <a:lnTo>
                      <a:pt x="98" y="14"/>
                    </a:lnTo>
                    <a:close/>
                  </a:path>
                </a:pathLst>
              </a:custGeom>
              <a:blipFill dpi="0" rotWithShape="0">
                <a:blip r:embed="rId4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8" name="Freeform 101"/>
              <p:cNvSpPr>
                <a:spLocks/>
              </p:cNvSpPr>
              <p:nvPr/>
            </p:nvSpPr>
            <p:spPr bwMode="auto">
              <a:xfrm>
                <a:off x="7834960" y="2038350"/>
                <a:ext cx="22225" cy="22225"/>
              </a:xfrm>
              <a:custGeom>
                <a:avLst/>
                <a:gdLst>
                  <a:gd name="T0" fmla="*/ 2147483647 w 14"/>
                  <a:gd name="T1" fmla="*/ 0 h 14"/>
                  <a:gd name="T2" fmla="*/ 2147483647 w 14"/>
                  <a:gd name="T3" fmla="*/ 0 h 14"/>
                  <a:gd name="T4" fmla="*/ 0 w 14"/>
                  <a:gd name="T5" fmla="*/ 2147483647 h 14"/>
                  <a:gd name="T6" fmla="*/ 0 w 14"/>
                  <a:gd name="T7" fmla="*/ 0 h 14"/>
                  <a:gd name="T8" fmla="*/ 0 w 14"/>
                  <a:gd name="T9" fmla="*/ 0 h 14"/>
                  <a:gd name="T10" fmla="*/ 0 w 14"/>
                  <a:gd name="T11" fmla="*/ 0 h 14"/>
                  <a:gd name="T12" fmla="*/ 2147483647 w 14"/>
                  <a:gd name="T13" fmla="*/ 0 h 1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4"/>
                  <a:gd name="T22" fmla="*/ 0 h 14"/>
                  <a:gd name="T23" fmla="*/ 14 w 14"/>
                  <a:gd name="T24" fmla="*/ 14 h 14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4" h="14">
                    <a:moveTo>
                      <a:pt x="14" y="0"/>
                    </a:moveTo>
                    <a:lnTo>
                      <a:pt x="14" y="0"/>
                    </a:lnTo>
                    <a:lnTo>
                      <a:pt x="0" y="14"/>
                    </a:lnTo>
                    <a:lnTo>
                      <a:pt x="0" y="0"/>
                    </a:lnTo>
                    <a:lnTo>
                      <a:pt x="14" y="0"/>
                    </a:lnTo>
                    <a:close/>
                  </a:path>
                </a:pathLst>
              </a:custGeom>
              <a:blipFill dpi="0" rotWithShape="0">
                <a:blip r:embed="rId4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9" name="Freeform 102"/>
              <p:cNvSpPr>
                <a:spLocks/>
              </p:cNvSpPr>
              <p:nvPr/>
            </p:nvSpPr>
            <p:spPr bwMode="auto">
              <a:xfrm>
                <a:off x="7768285" y="2038350"/>
                <a:ext cx="66675" cy="44450"/>
              </a:xfrm>
              <a:custGeom>
                <a:avLst/>
                <a:gdLst>
                  <a:gd name="T0" fmla="*/ 2147483647 w 42"/>
                  <a:gd name="T1" fmla="*/ 2147483647 h 28"/>
                  <a:gd name="T2" fmla="*/ 2147483647 w 42"/>
                  <a:gd name="T3" fmla="*/ 0 h 28"/>
                  <a:gd name="T4" fmla="*/ 0 w 42"/>
                  <a:gd name="T5" fmla="*/ 2147483647 h 28"/>
                  <a:gd name="T6" fmla="*/ 0 w 42"/>
                  <a:gd name="T7" fmla="*/ 2147483647 h 28"/>
                  <a:gd name="T8" fmla="*/ 2147483647 w 42"/>
                  <a:gd name="T9" fmla="*/ 2147483647 h 2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2"/>
                  <a:gd name="T16" fmla="*/ 0 h 28"/>
                  <a:gd name="T17" fmla="*/ 42 w 42"/>
                  <a:gd name="T18" fmla="*/ 28 h 2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2" h="28">
                    <a:moveTo>
                      <a:pt x="42" y="14"/>
                    </a:moveTo>
                    <a:lnTo>
                      <a:pt x="42" y="0"/>
                    </a:lnTo>
                    <a:lnTo>
                      <a:pt x="0" y="14"/>
                    </a:lnTo>
                    <a:lnTo>
                      <a:pt x="0" y="28"/>
                    </a:lnTo>
                    <a:lnTo>
                      <a:pt x="42" y="14"/>
                    </a:lnTo>
                    <a:close/>
                  </a:path>
                </a:pathLst>
              </a:custGeom>
              <a:blipFill dpi="0" rotWithShape="0">
                <a:blip r:embed="rId4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25" name="Straight Arrow Connector 124"/>
            <p:cNvCxnSpPr/>
            <p:nvPr/>
          </p:nvCxnSpPr>
          <p:spPr bwMode="auto">
            <a:xfrm>
              <a:off x="8327572" y="4484348"/>
              <a:ext cx="167346" cy="0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sp>
        <p:nvSpPr>
          <p:cNvPr id="130" name="TextBox 129"/>
          <p:cNvSpPr txBox="1"/>
          <p:nvPr/>
        </p:nvSpPr>
        <p:spPr>
          <a:xfrm>
            <a:off x="3429057" y="5232299"/>
            <a:ext cx="28552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5425" indent="-225425">
              <a:lnSpc>
                <a:spcPct val="100000"/>
              </a:lnSpc>
              <a:spcBef>
                <a:spcPts val="0"/>
              </a:spcBef>
            </a:pPr>
            <a:r>
              <a:rPr lang="en-US" sz="1400" dirty="0"/>
              <a:t>1</a:t>
            </a:r>
            <a:r>
              <a:rPr lang="en-US" sz="1400" dirty="0" smtClean="0"/>
              <a:t>: Call method </a:t>
            </a:r>
            <a:r>
              <a:rPr lang="en-US" sz="1400" dirty="0" err="1" smtClean="0"/>
              <a:t>downloadImage</a:t>
            </a:r>
            <a:r>
              <a:rPr lang="en-US" sz="1400" dirty="0" smtClean="0"/>
              <a:t>()</a:t>
            </a:r>
            <a:endParaRPr lang="en-US" sz="1400" dirty="0"/>
          </a:p>
        </p:txBody>
      </p:sp>
      <p:grpSp>
        <p:nvGrpSpPr>
          <p:cNvPr id="131" name="Group 130"/>
          <p:cNvGrpSpPr/>
          <p:nvPr/>
        </p:nvGrpSpPr>
        <p:grpSpPr>
          <a:xfrm>
            <a:off x="6881942" y="5904223"/>
            <a:ext cx="300243" cy="312737"/>
            <a:chOff x="8327572" y="4328206"/>
            <a:chExt cx="300243" cy="312737"/>
          </a:xfrm>
        </p:grpSpPr>
        <p:grpSp>
          <p:nvGrpSpPr>
            <p:cNvPr id="132" name="Group 131"/>
            <p:cNvGrpSpPr/>
            <p:nvPr/>
          </p:nvGrpSpPr>
          <p:grpSpPr>
            <a:xfrm>
              <a:off x="8472240" y="4328206"/>
              <a:ext cx="155575" cy="312737"/>
              <a:chOff x="7723835" y="1770063"/>
              <a:chExt cx="155575" cy="312737"/>
            </a:xfrm>
          </p:grpSpPr>
          <p:sp>
            <p:nvSpPr>
              <p:cNvPr id="134" name="Freeform 99"/>
              <p:cNvSpPr>
                <a:spLocks/>
              </p:cNvSpPr>
              <p:nvPr/>
            </p:nvSpPr>
            <p:spPr bwMode="auto">
              <a:xfrm>
                <a:off x="7723835" y="1770063"/>
                <a:ext cx="155575" cy="290512"/>
              </a:xfrm>
              <a:custGeom>
                <a:avLst/>
                <a:gdLst>
                  <a:gd name="T0" fmla="*/ 2147483647 w 98"/>
                  <a:gd name="T1" fmla="*/ 0 h 183"/>
                  <a:gd name="T2" fmla="*/ 2147483647 w 98"/>
                  <a:gd name="T3" fmla="*/ 2147483647 h 183"/>
                  <a:gd name="T4" fmla="*/ 0 w 98"/>
                  <a:gd name="T5" fmla="*/ 2147483647 h 183"/>
                  <a:gd name="T6" fmla="*/ 0 w 98"/>
                  <a:gd name="T7" fmla="*/ 2147483647 h 183"/>
                  <a:gd name="T8" fmla="*/ 2147483647 w 98"/>
                  <a:gd name="T9" fmla="*/ 2147483647 h 183"/>
                  <a:gd name="T10" fmla="*/ 2147483647 w 98"/>
                  <a:gd name="T11" fmla="*/ 2147483647 h 183"/>
                  <a:gd name="T12" fmla="*/ 2147483647 w 98"/>
                  <a:gd name="T13" fmla="*/ 2147483647 h 183"/>
                  <a:gd name="T14" fmla="*/ 2147483647 w 98"/>
                  <a:gd name="T15" fmla="*/ 2147483647 h 183"/>
                  <a:gd name="T16" fmla="*/ 2147483647 w 98"/>
                  <a:gd name="T17" fmla="*/ 2147483647 h 183"/>
                  <a:gd name="T18" fmla="*/ 2147483647 w 98"/>
                  <a:gd name="T19" fmla="*/ 2147483647 h 183"/>
                  <a:gd name="T20" fmla="*/ 2147483647 w 98"/>
                  <a:gd name="T21" fmla="*/ 2147483647 h 183"/>
                  <a:gd name="T22" fmla="*/ 2147483647 w 98"/>
                  <a:gd name="T23" fmla="*/ 2147483647 h 183"/>
                  <a:gd name="T24" fmla="*/ 2147483647 w 98"/>
                  <a:gd name="T25" fmla="*/ 2147483647 h 183"/>
                  <a:gd name="T26" fmla="*/ 2147483647 w 98"/>
                  <a:gd name="T27" fmla="*/ 2147483647 h 183"/>
                  <a:gd name="T28" fmla="*/ 2147483647 w 98"/>
                  <a:gd name="T29" fmla="*/ 2147483647 h 183"/>
                  <a:gd name="T30" fmla="*/ 2147483647 w 98"/>
                  <a:gd name="T31" fmla="*/ 2147483647 h 183"/>
                  <a:gd name="T32" fmla="*/ 2147483647 w 98"/>
                  <a:gd name="T33" fmla="*/ 2147483647 h 183"/>
                  <a:gd name="T34" fmla="*/ 2147483647 w 98"/>
                  <a:gd name="T35" fmla="*/ 0 h 183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98"/>
                  <a:gd name="T55" fmla="*/ 0 h 183"/>
                  <a:gd name="T56" fmla="*/ 98 w 98"/>
                  <a:gd name="T57" fmla="*/ 183 h 183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98" h="183">
                    <a:moveTo>
                      <a:pt x="98" y="0"/>
                    </a:moveTo>
                    <a:lnTo>
                      <a:pt x="14" y="42"/>
                    </a:lnTo>
                    <a:lnTo>
                      <a:pt x="0" y="56"/>
                    </a:lnTo>
                    <a:lnTo>
                      <a:pt x="42" y="70"/>
                    </a:lnTo>
                    <a:lnTo>
                      <a:pt x="84" y="84"/>
                    </a:lnTo>
                    <a:lnTo>
                      <a:pt x="84" y="99"/>
                    </a:lnTo>
                    <a:lnTo>
                      <a:pt x="42" y="113"/>
                    </a:lnTo>
                    <a:lnTo>
                      <a:pt x="14" y="127"/>
                    </a:lnTo>
                    <a:lnTo>
                      <a:pt x="14" y="141"/>
                    </a:lnTo>
                    <a:lnTo>
                      <a:pt x="42" y="155"/>
                    </a:lnTo>
                    <a:lnTo>
                      <a:pt x="70" y="155"/>
                    </a:lnTo>
                    <a:lnTo>
                      <a:pt x="70" y="169"/>
                    </a:lnTo>
                    <a:lnTo>
                      <a:pt x="28" y="183"/>
                    </a:lnTo>
                    <a:lnTo>
                      <a:pt x="98" y="0"/>
                    </a:lnTo>
                    <a:close/>
                  </a:path>
                </a:pathLst>
              </a:custGeom>
              <a:blipFill dpi="0" rotWithShape="0">
                <a:blip r:embed="rId3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" name="Freeform 100"/>
              <p:cNvSpPr>
                <a:spLocks/>
              </p:cNvSpPr>
              <p:nvPr/>
            </p:nvSpPr>
            <p:spPr bwMode="auto">
              <a:xfrm>
                <a:off x="7723835" y="1770063"/>
                <a:ext cx="155575" cy="268287"/>
              </a:xfrm>
              <a:custGeom>
                <a:avLst/>
                <a:gdLst>
                  <a:gd name="T0" fmla="*/ 2147483647 w 98"/>
                  <a:gd name="T1" fmla="*/ 2147483647 h 169"/>
                  <a:gd name="T2" fmla="*/ 2147483647 w 98"/>
                  <a:gd name="T3" fmla="*/ 2147483647 h 169"/>
                  <a:gd name="T4" fmla="*/ 2147483647 w 98"/>
                  <a:gd name="T5" fmla="*/ 2147483647 h 169"/>
                  <a:gd name="T6" fmla="*/ 2147483647 w 98"/>
                  <a:gd name="T7" fmla="*/ 2147483647 h 169"/>
                  <a:gd name="T8" fmla="*/ 0 w 98"/>
                  <a:gd name="T9" fmla="*/ 2147483647 h 169"/>
                  <a:gd name="T10" fmla="*/ 2147483647 w 98"/>
                  <a:gd name="T11" fmla="*/ 2147483647 h 169"/>
                  <a:gd name="T12" fmla="*/ 2147483647 w 98"/>
                  <a:gd name="T13" fmla="*/ 2147483647 h 169"/>
                  <a:gd name="T14" fmla="*/ 2147483647 w 98"/>
                  <a:gd name="T15" fmla="*/ 2147483647 h 169"/>
                  <a:gd name="T16" fmla="*/ 2147483647 w 98"/>
                  <a:gd name="T17" fmla="*/ 2147483647 h 169"/>
                  <a:gd name="T18" fmla="*/ 2147483647 w 98"/>
                  <a:gd name="T19" fmla="*/ 2147483647 h 169"/>
                  <a:gd name="T20" fmla="*/ 2147483647 w 98"/>
                  <a:gd name="T21" fmla="*/ 2147483647 h 169"/>
                  <a:gd name="T22" fmla="*/ 2147483647 w 98"/>
                  <a:gd name="T23" fmla="*/ 2147483647 h 169"/>
                  <a:gd name="T24" fmla="*/ 2147483647 w 98"/>
                  <a:gd name="T25" fmla="*/ 2147483647 h 169"/>
                  <a:gd name="T26" fmla="*/ 2147483647 w 98"/>
                  <a:gd name="T27" fmla="*/ 2147483647 h 169"/>
                  <a:gd name="T28" fmla="*/ 2147483647 w 98"/>
                  <a:gd name="T29" fmla="*/ 2147483647 h 169"/>
                  <a:gd name="T30" fmla="*/ 2147483647 w 98"/>
                  <a:gd name="T31" fmla="*/ 2147483647 h 169"/>
                  <a:gd name="T32" fmla="*/ 2147483647 w 98"/>
                  <a:gd name="T33" fmla="*/ 2147483647 h 169"/>
                  <a:gd name="T34" fmla="*/ 2147483647 w 98"/>
                  <a:gd name="T35" fmla="*/ 2147483647 h 169"/>
                  <a:gd name="T36" fmla="*/ 2147483647 w 98"/>
                  <a:gd name="T37" fmla="*/ 2147483647 h 169"/>
                  <a:gd name="T38" fmla="*/ 2147483647 w 98"/>
                  <a:gd name="T39" fmla="*/ 2147483647 h 169"/>
                  <a:gd name="T40" fmla="*/ 2147483647 w 98"/>
                  <a:gd name="T41" fmla="*/ 2147483647 h 169"/>
                  <a:gd name="T42" fmla="*/ 2147483647 w 98"/>
                  <a:gd name="T43" fmla="*/ 2147483647 h 169"/>
                  <a:gd name="T44" fmla="*/ 2147483647 w 98"/>
                  <a:gd name="T45" fmla="*/ 2147483647 h 169"/>
                  <a:gd name="T46" fmla="*/ 2147483647 w 98"/>
                  <a:gd name="T47" fmla="*/ 2147483647 h 169"/>
                  <a:gd name="T48" fmla="*/ 2147483647 w 98"/>
                  <a:gd name="T49" fmla="*/ 2147483647 h 169"/>
                  <a:gd name="T50" fmla="*/ 2147483647 w 98"/>
                  <a:gd name="T51" fmla="*/ 2147483647 h 169"/>
                  <a:gd name="T52" fmla="*/ 2147483647 w 98"/>
                  <a:gd name="T53" fmla="*/ 2147483647 h 169"/>
                  <a:gd name="T54" fmla="*/ 2147483647 w 98"/>
                  <a:gd name="T55" fmla="*/ 2147483647 h 169"/>
                  <a:gd name="T56" fmla="*/ 2147483647 w 98"/>
                  <a:gd name="T57" fmla="*/ 2147483647 h 169"/>
                  <a:gd name="T58" fmla="*/ 2147483647 w 98"/>
                  <a:gd name="T59" fmla="*/ 2147483647 h 169"/>
                  <a:gd name="T60" fmla="*/ 2147483647 w 98"/>
                  <a:gd name="T61" fmla="*/ 2147483647 h 169"/>
                  <a:gd name="T62" fmla="*/ 2147483647 w 98"/>
                  <a:gd name="T63" fmla="*/ 2147483647 h 169"/>
                  <a:gd name="T64" fmla="*/ 2147483647 w 98"/>
                  <a:gd name="T65" fmla="*/ 2147483647 h 169"/>
                  <a:gd name="T66" fmla="*/ 2147483647 w 98"/>
                  <a:gd name="T67" fmla="*/ 2147483647 h 169"/>
                  <a:gd name="T68" fmla="*/ 2147483647 w 98"/>
                  <a:gd name="T69" fmla="*/ 2147483647 h 169"/>
                  <a:gd name="T70" fmla="*/ 2147483647 w 98"/>
                  <a:gd name="T71" fmla="*/ 2147483647 h 169"/>
                  <a:gd name="T72" fmla="*/ 2147483647 w 98"/>
                  <a:gd name="T73" fmla="*/ 2147483647 h 169"/>
                  <a:gd name="T74" fmla="*/ 0 w 98"/>
                  <a:gd name="T75" fmla="*/ 2147483647 h 169"/>
                  <a:gd name="T76" fmla="*/ 0 w 98"/>
                  <a:gd name="T77" fmla="*/ 2147483647 h 169"/>
                  <a:gd name="T78" fmla="*/ 0 w 98"/>
                  <a:gd name="T79" fmla="*/ 2147483647 h 169"/>
                  <a:gd name="T80" fmla="*/ 2147483647 w 98"/>
                  <a:gd name="T81" fmla="*/ 2147483647 h 169"/>
                  <a:gd name="T82" fmla="*/ 2147483647 w 98"/>
                  <a:gd name="T83" fmla="*/ 0 h 169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w 98"/>
                  <a:gd name="T127" fmla="*/ 0 h 169"/>
                  <a:gd name="T128" fmla="*/ 98 w 98"/>
                  <a:gd name="T129" fmla="*/ 169 h 169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T126" t="T127" r="T128" b="T129"/>
                <a:pathLst>
                  <a:path w="98" h="169">
                    <a:moveTo>
                      <a:pt x="98" y="14"/>
                    </a:moveTo>
                    <a:lnTo>
                      <a:pt x="14" y="56"/>
                    </a:lnTo>
                    <a:lnTo>
                      <a:pt x="28" y="56"/>
                    </a:lnTo>
                    <a:lnTo>
                      <a:pt x="14" y="70"/>
                    </a:lnTo>
                    <a:lnTo>
                      <a:pt x="0" y="56"/>
                    </a:lnTo>
                    <a:lnTo>
                      <a:pt x="42" y="70"/>
                    </a:lnTo>
                    <a:lnTo>
                      <a:pt x="84" y="84"/>
                    </a:lnTo>
                    <a:lnTo>
                      <a:pt x="98" y="84"/>
                    </a:lnTo>
                    <a:lnTo>
                      <a:pt x="98" y="99"/>
                    </a:lnTo>
                    <a:lnTo>
                      <a:pt x="84" y="113"/>
                    </a:lnTo>
                    <a:lnTo>
                      <a:pt x="42" y="127"/>
                    </a:lnTo>
                    <a:lnTo>
                      <a:pt x="14" y="141"/>
                    </a:lnTo>
                    <a:lnTo>
                      <a:pt x="28" y="127"/>
                    </a:lnTo>
                    <a:lnTo>
                      <a:pt x="28" y="141"/>
                    </a:lnTo>
                    <a:lnTo>
                      <a:pt x="14" y="141"/>
                    </a:lnTo>
                    <a:lnTo>
                      <a:pt x="42" y="155"/>
                    </a:lnTo>
                    <a:lnTo>
                      <a:pt x="70" y="155"/>
                    </a:lnTo>
                    <a:lnTo>
                      <a:pt x="84" y="155"/>
                    </a:lnTo>
                    <a:lnTo>
                      <a:pt x="84" y="169"/>
                    </a:lnTo>
                    <a:lnTo>
                      <a:pt x="70" y="169"/>
                    </a:lnTo>
                    <a:lnTo>
                      <a:pt x="70" y="155"/>
                    </a:lnTo>
                    <a:lnTo>
                      <a:pt x="70" y="169"/>
                    </a:lnTo>
                    <a:lnTo>
                      <a:pt x="42" y="169"/>
                    </a:lnTo>
                    <a:lnTo>
                      <a:pt x="14" y="155"/>
                    </a:lnTo>
                    <a:lnTo>
                      <a:pt x="14" y="141"/>
                    </a:lnTo>
                    <a:lnTo>
                      <a:pt x="14" y="127"/>
                    </a:lnTo>
                    <a:lnTo>
                      <a:pt x="42" y="113"/>
                    </a:lnTo>
                    <a:lnTo>
                      <a:pt x="84" y="99"/>
                    </a:lnTo>
                    <a:lnTo>
                      <a:pt x="84" y="84"/>
                    </a:lnTo>
                    <a:lnTo>
                      <a:pt x="84" y="99"/>
                    </a:lnTo>
                    <a:lnTo>
                      <a:pt x="42" y="84"/>
                    </a:lnTo>
                    <a:lnTo>
                      <a:pt x="0" y="70"/>
                    </a:lnTo>
                    <a:lnTo>
                      <a:pt x="0" y="56"/>
                    </a:lnTo>
                    <a:lnTo>
                      <a:pt x="14" y="42"/>
                    </a:lnTo>
                    <a:lnTo>
                      <a:pt x="98" y="0"/>
                    </a:lnTo>
                    <a:lnTo>
                      <a:pt x="98" y="14"/>
                    </a:lnTo>
                    <a:close/>
                  </a:path>
                </a:pathLst>
              </a:custGeom>
              <a:blipFill dpi="0" rotWithShape="0">
                <a:blip r:embed="rId4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" name="Freeform 101"/>
              <p:cNvSpPr>
                <a:spLocks/>
              </p:cNvSpPr>
              <p:nvPr/>
            </p:nvSpPr>
            <p:spPr bwMode="auto">
              <a:xfrm>
                <a:off x="7834960" y="2038350"/>
                <a:ext cx="22225" cy="22225"/>
              </a:xfrm>
              <a:custGeom>
                <a:avLst/>
                <a:gdLst>
                  <a:gd name="T0" fmla="*/ 2147483647 w 14"/>
                  <a:gd name="T1" fmla="*/ 0 h 14"/>
                  <a:gd name="T2" fmla="*/ 2147483647 w 14"/>
                  <a:gd name="T3" fmla="*/ 0 h 14"/>
                  <a:gd name="T4" fmla="*/ 0 w 14"/>
                  <a:gd name="T5" fmla="*/ 2147483647 h 14"/>
                  <a:gd name="T6" fmla="*/ 0 w 14"/>
                  <a:gd name="T7" fmla="*/ 0 h 14"/>
                  <a:gd name="T8" fmla="*/ 0 w 14"/>
                  <a:gd name="T9" fmla="*/ 0 h 14"/>
                  <a:gd name="T10" fmla="*/ 0 w 14"/>
                  <a:gd name="T11" fmla="*/ 0 h 14"/>
                  <a:gd name="T12" fmla="*/ 2147483647 w 14"/>
                  <a:gd name="T13" fmla="*/ 0 h 1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4"/>
                  <a:gd name="T22" fmla="*/ 0 h 14"/>
                  <a:gd name="T23" fmla="*/ 14 w 14"/>
                  <a:gd name="T24" fmla="*/ 14 h 14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4" h="14">
                    <a:moveTo>
                      <a:pt x="14" y="0"/>
                    </a:moveTo>
                    <a:lnTo>
                      <a:pt x="14" y="0"/>
                    </a:lnTo>
                    <a:lnTo>
                      <a:pt x="0" y="14"/>
                    </a:lnTo>
                    <a:lnTo>
                      <a:pt x="0" y="0"/>
                    </a:lnTo>
                    <a:lnTo>
                      <a:pt x="14" y="0"/>
                    </a:lnTo>
                    <a:close/>
                  </a:path>
                </a:pathLst>
              </a:custGeom>
              <a:blipFill dpi="0" rotWithShape="0">
                <a:blip r:embed="rId4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7" name="Freeform 102"/>
              <p:cNvSpPr>
                <a:spLocks/>
              </p:cNvSpPr>
              <p:nvPr/>
            </p:nvSpPr>
            <p:spPr bwMode="auto">
              <a:xfrm>
                <a:off x="7768285" y="2038350"/>
                <a:ext cx="66675" cy="44450"/>
              </a:xfrm>
              <a:custGeom>
                <a:avLst/>
                <a:gdLst>
                  <a:gd name="T0" fmla="*/ 2147483647 w 42"/>
                  <a:gd name="T1" fmla="*/ 2147483647 h 28"/>
                  <a:gd name="T2" fmla="*/ 2147483647 w 42"/>
                  <a:gd name="T3" fmla="*/ 0 h 28"/>
                  <a:gd name="T4" fmla="*/ 0 w 42"/>
                  <a:gd name="T5" fmla="*/ 2147483647 h 28"/>
                  <a:gd name="T6" fmla="*/ 0 w 42"/>
                  <a:gd name="T7" fmla="*/ 2147483647 h 28"/>
                  <a:gd name="T8" fmla="*/ 2147483647 w 42"/>
                  <a:gd name="T9" fmla="*/ 2147483647 h 2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2"/>
                  <a:gd name="T16" fmla="*/ 0 h 28"/>
                  <a:gd name="T17" fmla="*/ 42 w 42"/>
                  <a:gd name="T18" fmla="*/ 28 h 2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2" h="28">
                    <a:moveTo>
                      <a:pt x="42" y="14"/>
                    </a:moveTo>
                    <a:lnTo>
                      <a:pt x="42" y="0"/>
                    </a:lnTo>
                    <a:lnTo>
                      <a:pt x="0" y="14"/>
                    </a:lnTo>
                    <a:lnTo>
                      <a:pt x="0" y="28"/>
                    </a:lnTo>
                    <a:lnTo>
                      <a:pt x="42" y="14"/>
                    </a:lnTo>
                    <a:close/>
                  </a:path>
                </a:pathLst>
              </a:custGeom>
              <a:blipFill dpi="0" rotWithShape="0">
                <a:blip r:embed="rId4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33" name="Straight Arrow Connector 132"/>
            <p:cNvCxnSpPr/>
            <p:nvPr/>
          </p:nvCxnSpPr>
          <p:spPr bwMode="auto">
            <a:xfrm>
              <a:off x="8327572" y="4484348"/>
              <a:ext cx="167346" cy="0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grpSp>
        <p:nvGrpSpPr>
          <p:cNvPr id="138" name="Group 137"/>
          <p:cNvGrpSpPr/>
          <p:nvPr/>
        </p:nvGrpSpPr>
        <p:grpSpPr>
          <a:xfrm>
            <a:off x="7306496" y="5904223"/>
            <a:ext cx="300243" cy="312737"/>
            <a:chOff x="8327572" y="4328206"/>
            <a:chExt cx="300243" cy="312737"/>
          </a:xfrm>
        </p:grpSpPr>
        <p:grpSp>
          <p:nvGrpSpPr>
            <p:cNvPr id="139" name="Group 138"/>
            <p:cNvGrpSpPr/>
            <p:nvPr/>
          </p:nvGrpSpPr>
          <p:grpSpPr>
            <a:xfrm>
              <a:off x="8472240" y="4328206"/>
              <a:ext cx="155575" cy="312737"/>
              <a:chOff x="7723835" y="1770063"/>
              <a:chExt cx="155575" cy="312737"/>
            </a:xfrm>
          </p:grpSpPr>
          <p:sp>
            <p:nvSpPr>
              <p:cNvPr id="141" name="Freeform 99"/>
              <p:cNvSpPr>
                <a:spLocks/>
              </p:cNvSpPr>
              <p:nvPr/>
            </p:nvSpPr>
            <p:spPr bwMode="auto">
              <a:xfrm>
                <a:off x="7723835" y="1770063"/>
                <a:ext cx="155575" cy="290512"/>
              </a:xfrm>
              <a:custGeom>
                <a:avLst/>
                <a:gdLst>
                  <a:gd name="T0" fmla="*/ 2147483647 w 98"/>
                  <a:gd name="T1" fmla="*/ 0 h 183"/>
                  <a:gd name="T2" fmla="*/ 2147483647 w 98"/>
                  <a:gd name="T3" fmla="*/ 2147483647 h 183"/>
                  <a:gd name="T4" fmla="*/ 0 w 98"/>
                  <a:gd name="T5" fmla="*/ 2147483647 h 183"/>
                  <a:gd name="T6" fmla="*/ 0 w 98"/>
                  <a:gd name="T7" fmla="*/ 2147483647 h 183"/>
                  <a:gd name="T8" fmla="*/ 2147483647 w 98"/>
                  <a:gd name="T9" fmla="*/ 2147483647 h 183"/>
                  <a:gd name="T10" fmla="*/ 2147483647 w 98"/>
                  <a:gd name="T11" fmla="*/ 2147483647 h 183"/>
                  <a:gd name="T12" fmla="*/ 2147483647 w 98"/>
                  <a:gd name="T13" fmla="*/ 2147483647 h 183"/>
                  <a:gd name="T14" fmla="*/ 2147483647 w 98"/>
                  <a:gd name="T15" fmla="*/ 2147483647 h 183"/>
                  <a:gd name="T16" fmla="*/ 2147483647 w 98"/>
                  <a:gd name="T17" fmla="*/ 2147483647 h 183"/>
                  <a:gd name="T18" fmla="*/ 2147483647 w 98"/>
                  <a:gd name="T19" fmla="*/ 2147483647 h 183"/>
                  <a:gd name="T20" fmla="*/ 2147483647 w 98"/>
                  <a:gd name="T21" fmla="*/ 2147483647 h 183"/>
                  <a:gd name="T22" fmla="*/ 2147483647 w 98"/>
                  <a:gd name="T23" fmla="*/ 2147483647 h 183"/>
                  <a:gd name="T24" fmla="*/ 2147483647 w 98"/>
                  <a:gd name="T25" fmla="*/ 2147483647 h 183"/>
                  <a:gd name="T26" fmla="*/ 2147483647 w 98"/>
                  <a:gd name="T27" fmla="*/ 2147483647 h 183"/>
                  <a:gd name="T28" fmla="*/ 2147483647 w 98"/>
                  <a:gd name="T29" fmla="*/ 2147483647 h 183"/>
                  <a:gd name="T30" fmla="*/ 2147483647 w 98"/>
                  <a:gd name="T31" fmla="*/ 2147483647 h 183"/>
                  <a:gd name="T32" fmla="*/ 2147483647 w 98"/>
                  <a:gd name="T33" fmla="*/ 2147483647 h 183"/>
                  <a:gd name="T34" fmla="*/ 2147483647 w 98"/>
                  <a:gd name="T35" fmla="*/ 0 h 183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98"/>
                  <a:gd name="T55" fmla="*/ 0 h 183"/>
                  <a:gd name="T56" fmla="*/ 98 w 98"/>
                  <a:gd name="T57" fmla="*/ 183 h 183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98" h="183">
                    <a:moveTo>
                      <a:pt x="98" y="0"/>
                    </a:moveTo>
                    <a:lnTo>
                      <a:pt x="14" y="42"/>
                    </a:lnTo>
                    <a:lnTo>
                      <a:pt x="0" y="56"/>
                    </a:lnTo>
                    <a:lnTo>
                      <a:pt x="42" y="70"/>
                    </a:lnTo>
                    <a:lnTo>
                      <a:pt x="84" y="84"/>
                    </a:lnTo>
                    <a:lnTo>
                      <a:pt x="84" y="99"/>
                    </a:lnTo>
                    <a:lnTo>
                      <a:pt x="42" y="113"/>
                    </a:lnTo>
                    <a:lnTo>
                      <a:pt x="14" y="127"/>
                    </a:lnTo>
                    <a:lnTo>
                      <a:pt x="14" y="141"/>
                    </a:lnTo>
                    <a:lnTo>
                      <a:pt x="42" y="155"/>
                    </a:lnTo>
                    <a:lnTo>
                      <a:pt x="70" y="155"/>
                    </a:lnTo>
                    <a:lnTo>
                      <a:pt x="70" y="169"/>
                    </a:lnTo>
                    <a:lnTo>
                      <a:pt x="28" y="183"/>
                    </a:lnTo>
                    <a:lnTo>
                      <a:pt x="98" y="0"/>
                    </a:lnTo>
                    <a:close/>
                  </a:path>
                </a:pathLst>
              </a:custGeom>
              <a:blipFill dpi="0" rotWithShape="0">
                <a:blip r:embed="rId3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2" name="Freeform 100"/>
              <p:cNvSpPr>
                <a:spLocks/>
              </p:cNvSpPr>
              <p:nvPr/>
            </p:nvSpPr>
            <p:spPr bwMode="auto">
              <a:xfrm>
                <a:off x="7723835" y="1770063"/>
                <a:ext cx="155575" cy="268287"/>
              </a:xfrm>
              <a:custGeom>
                <a:avLst/>
                <a:gdLst>
                  <a:gd name="T0" fmla="*/ 2147483647 w 98"/>
                  <a:gd name="T1" fmla="*/ 2147483647 h 169"/>
                  <a:gd name="T2" fmla="*/ 2147483647 w 98"/>
                  <a:gd name="T3" fmla="*/ 2147483647 h 169"/>
                  <a:gd name="T4" fmla="*/ 2147483647 w 98"/>
                  <a:gd name="T5" fmla="*/ 2147483647 h 169"/>
                  <a:gd name="T6" fmla="*/ 2147483647 w 98"/>
                  <a:gd name="T7" fmla="*/ 2147483647 h 169"/>
                  <a:gd name="T8" fmla="*/ 0 w 98"/>
                  <a:gd name="T9" fmla="*/ 2147483647 h 169"/>
                  <a:gd name="T10" fmla="*/ 2147483647 w 98"/>
                  <a:gd name="T11" fmla="*/ 2147483647 h 169"/>
                  <a:gd name="T12" fmla="*/ 2147483647 w 98"/>
                  <a:gd name="T13" fmla="*/ 2147483647 h 169"/>
                  <a:gd name="T14" fmla="*/ 2147483647 w 98"/>
                  <a:gd name="T15" fmla="*/ 2147483647 h 169"/>
                  <a:gd name="T16" fmla="*/ 2147483647 w 98"/>
                  <a:gd name="T17" fmla="*/ 2147483647 h 169"/>
                  <a:gd name="T18" fmla="*/ 2147483647 w 98"/>
                  <a:gd name="T19" fmla="*/ 2147483647 h 169"/>
                  <a:gd name="T20" fmla="*/ 2147483647 w 98"/>
                  <a:gd name="T21" fmla="*/ 2147483647 h 169"/>
                  <a:gd name="T22" fmla="*/ 2147483647 w 98"/>
                  <a:gd name="T23" fmla="*/ 2147483647 h 169"/>
                  <a:gd name="T24" fmla="*/ 2147483647 w 98"/>
                  <a:gd name="T25" fmla="*/ 2147483647 h 169"/>
                  <a:gd name="T26" fmla="*/ 2147483647 w 98"/>
                  <a:gd name="T27" fmla="*/ 2147483647 h 169"/>
                  <a:gd name="T28" fmla="*/ 2147483647 w 98"/>
                  <a:gd name="T29" fmla="*/ 2147483647 h 169"/>
                  <a:gd name="T30" fmla="*/ 2147483647 w 98"/>
                  <a:gd name="T31" fmla="*/ 2147483647 h 169"/>
                  <a:gd name="T32" fmla="*/ 2147483647 w 98"/>
                  <a:gd name="T33" fmla="*/ 2147483647 h 169"/>
                  <a:gd name="T34" fmla="*/ 2147483647 w 98"/>
                  <a:gd name="T35" fmla="*/ 2147483647 h 169"/>
                  <a:gd name="T36" fmla="*/ 2147483647 w 98"/>
                  <a:gd name="T37" fmla="*/ 2147483647 h 169"/>
                  <a:gd name="T38" fmla="*/ 2147483647 w 98"/>
                  <a:gd name="T39" fmla="*/ 2147483647 h 169"/>
                  <a:gd name="T40" fmla="*/ 2147483647 w 98"/>
                  <a:gd name="T41" fmla="*/ 2147483647 h 169"/>
                  <a:gd name="T42" fmla="*/ 2147483647 w 98"/>
                  <a:gd name="T43" fmla="*/ 2147483647 h 169"/>
                  <a:gd name="T44" fmla="*/ 2147483647 w 98"/>
                  <a:gd name="T45" fmla="*/ 2147483647 h 169"/>
                  <a:gd name="T46" fmla="*/ 2147483647 w 98"/>
                  <a:gd name="T47" fmla="*/ 2147483647 h 169"/>
                  <a:gd name="T48" fmla="*/ 2147483647 w 98"/>
                  <a:gd name="T49" fmla="*/ 2147483647 h 169"/>
                  <a:gd name="T50" fmla="*/ 2147483647 w 98"/>
                  <a:gd name="T51" fmla="*/ 2147483647 h 169"/>
                  <a:gd name="T52" fmla="*/ 2147483647 w 98"/>
                  <a:gd name="T53" fmla="*/ 2147483647 h 169"/>
                  <a:gd name="T54" fmla="*/ 2147483647 w 98"/>
                  <a:gd name="T55" fmla="*/ 2147483647 h 169"/>
                  <a:gd name="T56" fmla="*/ 2147483647 w 98"/>
                  <a:gd name="T57" fmla="*/ 2147483647 h 169"/>
                  <a:gd name="T58" fmla="*/ 2147483647 w 98"/>
                  <a:gd name="T59" fmla="*/ 2147483647 h 169"/>
                  <a:gd name="T60" fmla="*/ 2147483647 w 98"/>
                  <a:gd name="T61" fmla="*/ 2147483647 h 169"/>
                  <a:gd name="T62" fmla="*/ 2147483647 w 98"/>
                  <a:gd name="T63" fmla="*/ 2147483647 h 169"/>
                  <a:gd name="T64" fmla="*/ 2147483647 w 98"/>
                  <a:gd name="T65" fmla="*/ 2147483647 h 169"/>
                  <a:gd name="T66" fmla="*/ 2147483647 w 98"/>
                  <a:gd name="T67" fmla="*/ 2147483647 h 169"/>
                  <a:gd name="T68" fmla="*/ 2147483647 w 98"/>
                  <a:gd name="T69" fmla="*/ 2147483647 h 169"/>
                  <a:gd name="T70" fmla="*/ 2147483647 w 98"/>
                  <a:gd name="T71" fmla="*/ 2147483647 h 169"/>
                  <a:gd name="T72" fmla="*/ 2147483647 w 98"/>
                  <a:gd name="T73" fmla="*/ 2147483647 h 169"/>
                  <a:gd name="T74" fmla="*/ 0 w 98"/>
                  <a:gd name="T75" fmla="*/ 2147483647 h 169"/>
                  <a:gd name="T76" fmla="*/ 0 w 98"/>
                  <a:gd name="T77" fmla="*/ 2147483647 h 169"/>
                  <a:gd name="T78" fmla="*/ 0 w 98"/>
                  <a:gd name="T79" fmla="*/ 2147483647 h 169"/>
                  <a:gd name="T80" fmla="*/ 2147483647 w 98"/>
                  <a:gd name="T81" fmla="*/ 2147483647 h 169"/>
                  <a:gd name="T82" fmla="*/ 2147483647 w 98"/>
                  <a:gd name="T83" fmla="*/ 0 h 169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w 98"/>
                  <a:gd name="T127" fmla="*/ 0 h 169"/>
                  <a:gd name="T128" fmla="*/ 98 w 98"/>
                  <a:gd name="T129" fmla="*/ 169 h 169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T126" t="T127" r="T128" b="T129"/>
                <a:pathLst>
                  <a:path w="98" h="169">
                    <a:moveTo>
                      <a:pt x="98" y="14"/>
                    </a:moveTo>
                    <a:lnTo>
                      <a:pt x="14" y="56"/>
                    </a:lnTo>
                    <a:lnTo>
                      <a:pt x="28" y="56"/>
                    </a:lnTo>
                    <a:lnTo>
                      <a:pt x="14" y="70"/>
                    </a:lnTo>
                    <a:lnTo>
                      <a:pt x="0" y="56"/>
                    </a:lnTo>
                    <a:lnTo>
                      <a:pt x="42" y="70"/>
                    </a:lnTo>
                    <a:lnTo>
                      <a:pt x="84" y="84"/>
                    </a:lnTo>
                    <a:lnTo>
                      <a:pt x="98" y="84"/>
                    </a:lnTo>
                    <a:lnTo>
                      <a:pt x="98" y="99"/>
                    </a:lnTo>
                    <a:lnTo>
                      <a:pt x="84" y="113"/>
                    </a:lnTo>
                    <a:lnTo>
                      <a:pt x="42" y="127"/>
                    </a:lnTo>
                    <a:lnTo>
                      <a:pt x="14" y="141"/>
                    </a:lnTo>
                    <a:lnTo>
                      <a:pt x="28" y="127"/>
                    </a:lnTo>
                    <a:lnTo>
                      <a:pt x="28" y="141"/>
                    </a:lnTo>
                    <a:lnTo>
                      <a:pt x="14" y="141"/>
                    </a:lnTo>
                    <a:lnTo>
                      <a:pt x="42" y="155"/>
                    </a:lnTo>
                    <a:lnTo>
                      <a:pt x="70" y="155"/>
                    </a:lnTo>
                    <a:lnTo>
                      <a:pt x="84" y="155"/>
                    </a:lnTo>
                    <a:lnTo>
                      <a:pt x="84" y="169"/>
                    </a:lnTo>
                    <a:lnTo>
                      <a:pt x="70" y="169"/>
                    </a:lnTo>
                    <a:lnTo>
                      <a:pt x="70" y="155"/>
                    </a:lnTo>
                    <a:lnTo>
                      <a:pt x="70" y="169"/>
                    </a:lnTo>
                    <a:lnTo>
                      <a:pt x="42" y="169"/>
                    </a:lnTo>
                    <a:lnTo>
                      <a:pt x="14" y="155"/>
                    </a:lnTo>
                    <a:lnTo>
                      <a:pt x="14" y="141"/>
                    </a:lnTo>
                    <a:lnTo>
                      <a:pt x="14" y="127"/>
                    </a:lnTo>
                    <a:lnTo>
                      <a:pt x="42" y="113"/>
                    </a:lnTo>
                    <a:lnTo>
                      <a:pt x="84" y="99"/>
                    </a:lnTo>
                    <a:lnTo>
                      <a:pt x="84" y="84"/>
                    </a:lnTo>
                    <a:lnTo>
                      <a:pt x="84" y="99"/>
                    </a:lnTo>
                    <a:lnTo>
                      <a:pt x="42" y="84"/>
                    </a:lnTo>
                    <a:lnTo>
                      <a:pt x="0" y="70"/>
                    </a:lnTo>
                    <a:lnTo>
                      <a:pt x="0" y="56"/>
                    </a:lnTo>
                    <a:lnTo>
                      <a:pt x="14" y="42"/>
                    </a:lnTo>
                    <a:lnTo>
                      <a:pt x="98" y="0"/>
                    </a:lnTo>
                    <a:lnTo>
                      <a:pt x="98" y="14"/>
                    </a:lnTo>
                    <a:close/>
                  </a:path>
                </a:pathLst>
              </a:custGeom>
              <a:blipFill dpi="0" rotWithShape="0">
                <a:blip r:embed="rId4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" name="Freeform 101"/>
              <p:cNvSpPr>
                <a:spLocks/>
              </p:cNvSpPr>
              <p:nvPr/>
            </p:nvSpPr>
            <p:spPr bwMode="auto">
              <a:xfrm>
                <a:off x="7834960" y="2038350"/>
                <a:ext cx="22225" cy="22225"/>
              </a:xfrm>
              <a:custGeom>
                <a:avLst/>
                <a:gdLst>
                  <a:gd name="T0" fmla="*/ 2147483647 w 14"/>
                  <a:gd name="T1" fmla="*/ 0 h 14"/>
                  <a:gd name="T2" fmla="*/ 2147483647 w 14"/>
                  <a:gd name="T3" fmla="*/ 0 h 14"/>
                  <a:gd name="T4" fmla="*/ 0 w 14"/>
                  <a:gd name="T5" fmla="*/ 2147483647 h 14"/>
                  <a:gd name="T6" fmla="*/ 0 w 14"/>
                  <a:gd name="T7" fmla="*/ 0 h 14"/>
                  <a:gd name="T8" fmla="*/ 0 w 14"/>
                  <a:gd name="T9" fmla="*/ 0 h 14"/>
                  <a:gd name="T10" fmla="*/ 0 w 14"/>
                  <a:gd name="T11" fmla="*/ 0 h 14"/>
                  <a:gd name="T12" fmla="*/ 2147483647 w 14"/>
                  <a:gd name="T13" fmla="*/ 0 h 1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4"/>
                  <a:gd name="T22" fmla="*/ 0 h 14"/>
                  <a:gd name="T23" fmla="*/ 14 w 14"/>
                  <a:gd name="T24" fmla="*/ 14 h 14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4" h="14">
                    <a:moveTo>
                      <a:pt x="14" y="0"/>
                    </a:moveTo>
                    <a:lnTo>
                      <a:pt x="14" y="0"/>
                    </a:lnTo>
                    <a:lnTo>
                      <a:pt x="0" y="14"/>
                    </a:lnTo>
                    <a:lnTo>
                      <a:pt x="0" y="0"/>
                    </a:lnTo>
                    <a:lnTo>
                      <a:pt x="14" y="0"/>
                    </a:lnTo>
                    <a:close/>
                  </a:path>
                </a:pathLst>
              </a:custGeom>
              <a:blipFill dpi="0" rotWithShape="0">
                <a:blip r:embed="rId4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4" name="Freeform 102"/>
              <p:cNvSpPr>
                <a:spLocks/>
              </p:cNvSpPr>
              <p:nvPr/>
            </p:nvSpPr>
            <p:spPr bwMode="auto">
              <a:xfrm>
                <a:off x="7768285" y="2038350"/>
                <a:ext cx="66675" cy="44450"/>
              </a:xfrm>
              <a:custGeom>
                <a:avLst/>
                <a:gdLst>
                  <a:gd name="T0" fmla="*/ 2147483647 w 42"/>
                  <a:gd name="T1" fmla="*/ 2147483647 h 28"/>
                  <a:gd name="T2" fmla="*/ 2147483647 w 42"/>
                  <a:gd name="T3" fmla="*/ 0 h 28"/>
                  <a:gd name="T4" fmla="*/ 0 w 42"/>
                  <a:gd name="T5" fmla="*/ 2147483647 h 28"/>
                  <a:gd name="T6" fmla="*/ 0 w 42"/>
                  <a:gd name="T7" fmla="*/ 2147483647 h 28"/>
                  <a:gd name="T8" fmla="*/ 2147483647 w 42"/>
                  <a:gd name="T9" fmla="*/ 2147483647 h 2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2"/>
                  <a:gd name="T16" fmla="*/ 0 h 28"/>
                  <a:gd name="T17" fmla="*/ 42 w 42"/>
                  <a:gd name="T18" fmla="*/ 28 h 2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2" h="28">
                    <a:moveTo>
                      <a:pt x="42" y="14"/>
                    </a:moveTo>
                    <a:lnTo>
                      <a:pt x="42" y="0"/>
                    </a:lnTo>
                    <a:lnTo>
                      <a:pt x="0" y="14"/>
                    </a:lnTo>
                    <a:lnTo>
                      <a:pt x="0" y="28"/>
                    </a:lnTo>
                    <a:lnTo>
                      <a:pt x="42" y="14"/>
                    </a:lnTo>
                    <a:close/>
                  </a:path>
                </a:pathLst>
              </a:custGeom>
              <a:blipFill dpi="0" rotWithShape="0">
                <a:blip r:embed="rId4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40" name="Straight Arrow Connector 139"/>
            <p:cNvCxnSpPr/>
            <p:nvPr/>
          </p:nvCxnSpPr>
          <p:spPr bwMode="auto">
            <a:xfrm>
              <a:off x="8327572" y="4484348"/>
              <a:ext cx="167346" cy="0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grpSp>
        <p:nvGrpSpPr>
          <p:cNvPr id="145" name="Group 144"/>
          <p:cNvGrpSpPr/>
          <p:nvPr/>
        </p:nvGrpSpPr>
        <p:grpSpPr>
          <a:xfrm>
            <a:off x="7731050" y="5904223"/>
            <a:ext cx="300243" cy="312737"/>
            <a:chOff x="8327572" y="4328206"/>
            <a:chExt cx="300243" cy="312737"/>
          </a:xfrm>
        </p:grpSpPr>
        <p:grpSp>
          <p:nvGrpSpPr>
            <p:cNvPr id="146" name="Group 145"/>
            <p:cNvGrpSpPr/>
            <p:nvPr/>
          </p:nvGrpSpPr>
          <p:grpSpPr>
            <a:xfrm>
              <a:off x="8472240" y="4328206"/>
              <a:ext cx="155575" cy="312737"/>
              <a:chOff x="7723835" y="1770063"/>
              <a:chExt cx="155575" cy="312737"/>
            </a:xfrm>
          </p:grpSpPr>
          <p:sp>
            <p:nvSpPr>
              <p:cNvPr id="148" name="Freeform 99"/>
              <p:cNvSpPr>
                <a:spLocks/>
              </p:cNvSpPr>
              <p:nvPr/>
            </p:nvSpPr>
            <p:spPr bwMode="auto">
              <a:xfrm>
                <a:off x="7723835" y="1770063"/>
                <a:ext cx="155575" cy="290512"/>
              </a:xfrm>
              <a:custGeom>
                <a:avLst/>
                <a:gdLst>
                  <a:gd name="T0" fmla="*/ 2147483647 w 98"/>
                  <a:gd name="T1" fmla="*/ 0 h 183"/>
                  <a:gd name="T2" fmla="*/ 2147483647 w 98"/>
                  <a:gd name="T3" fmla="*/ 2147483647 h 183"/>
                  <a:gd name="T4" fmla="*/ 0 w 98"/>
                  <a:gd name="T5" fmla="*/ 2147483647 h 183"/>
                  <a:gd name="T6" fmla="*/ 0 w 98"/>
                  <a:gd name="T7" fmla="*/ 2147483647 h 183"/>
                  <a:gd name="T8" fmla="*/ 2147483647 w 98"/>
                  <a:gd name="T9" fmla="*/ 2147483647 h 183"/>
                  <a:gd name="T10" fmla="*/ 2147483647 w 98"/>
                  <a:gd name="T11" fmla="*/ 2147483647 h 183"/>
                  <a:gd name="T12" fmla="*/ 2147483647 w 98"/>
                  <a:gd name="T13" fmla="*/ 2147483647 h 183"/>
                  <a:gd name="T14" fmla="*/ 2147483647 w 98"/>
                  <a:gd name="T15" fmla="*/ 2147483647 h 183"/>
                  <a:gd name="T16" fmla="*/ 2147483647 w 98"/>
                  <a:gd name="T17" fmla="*/ 2147483647 h 183"/>
                  <a:gd name="T18" fmla="*/ 2147483647 w 98"/>
                  <a:gd name="T19" fmla="*/ 2147483647 h 183"/>
                  <a:gd name="T20" fmla="*/ 2147483647 w 98"/>
                  <a:gd name="T21" fmla="*/ 2147483647 h 183"/>
                  <a:gd name="T22" fmla="*/ 2147483647 w 98"/>
                  <a:gd name="T23" fmla="*/ 2147483647 h 183"/>
                  <a:gd name="T24" fmla="*/ 2147483647 w 98"/>
                  <a:gd name="T25" fmla="*/ 2147483647 h 183"/>
                  <a:gd name="T26" fmla="*/ 2147483647 w 98"/>
                  <a:gd name="T27" fmla="*/ 2147483647 h 183"/>
                  <a:gd name="T28" fmla="*/ 2147483647 w 98"/>
                  <a:gd name="T29" fmla="*/ 2147483647 h 183"/>
                  <a:gd name="T30" fmla="*/ 2147483647 w 98"/>
                  <a:gd name="T31" fmla="*/ 2147483647 h 183"/>
                  <a:gd name="T32" fmla="*/ 2147483647 w 98"/>
                  <a:gd name="T33" fmla="*/ 2147483647 h 183"/>
                  <a:gd name="T34" fmla="*/ 2147483647 w 98"/>
                  <a:gd name="T35" fmla="*/ 0 h 183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98"/>
                  <a:gd name="T55" fmla="*/ 0 h 183"/>
                  <a:gd name="T56" fmla="*/ 98 w 98"/>
                  <a:gd name="T57" fmla="*/ 183 h 183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98" h="183">
                    <a:moveTo>
                      <a:pt x="98" y="0"/>
                    </a:moveTo>
                    <a:lnTo>
                      <a:pt x="14" y="42"/>
                    </a:lnTo>
                    <a:lnTo>
                      <a:pt x="0" y="56"/>
                    </a:lnTo>
                    <a:lnTo>
                      <a:pt x="42" y="70"/>
                    </a:lnTo>
                    <a:lnTo>
                      <a:pt x="84" y="84"/>
                    </a:lnTo>
                    <a:lnTo>
                      <a:pt x="84" y="99"/>
                    </a:lnTo>
                    <a:lnTo>
                      <a:pt x="42" y="113"/>
                    </a:lnTo>
                    <a:lnTo>
                      <a:pt x="14" y="127"/>
                    </a:lnTo>
                    <a:lnTo>
                      <a:pt x="14" y="141"/>
                    </a:lnTo>
                    <a:lnTo>
                      <a:pt x="42" y="155"/>
                    </a:lnTo>
                    <a:lnTo>
                      <a:pt x="70" y="155"/>
                    </a:lnTo>
                    <a:lnTo>
                      <a:pt x="70" y="169"/>
                    </a:lnTo>
                    <a:lnTo>
                      <a:pt x="28" y="183"/>
                    </a:lnTo>
                    <a:lnTo>
                      <a:pt x="98" y="0"/>
                    </a:lnTo>
                    <a:close/>
                  </a:path>
                </a:pathLst>
              </a:custGeom>
              <a:blipFill dpi="0" rotWithShape="0">
                <a:blip r:embed="rId3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9" name="Freeform 100"/>
              <p:cNvSpPr>
                <a:spLocks/>
              </p:cNvSpPr>
              <p:nvPr/>
            </p:nvSpPr>
            <p:spPr bwMode="auto">
              <a:xfrm>
                <a:off x="7723835" y="1770063"/>
                <a:ext cx="155575" cy="268287"/>
              </a:xfrm>
              <a:custGeom>
                <a:avLst/>
                <a:gdLst>
                  <a:gd name="T0" fmla="*/ 2147483647 w 98"/>
                  <a:gd name="T1" fmla="*/ 2147483647 h 169"/>
                  <a:gd name="T2" fmla="*/ 2147483647 w 98"/>
                  <a:gd name="T3" fmla="*/ 2147483647 h 169"/>
                  <a:gd name="T4" fmla="*/ 2147483647 w 98"/>
                  <a:gd name="T5" fmla="*/ 2147483647 h 169"/>
                  <a:gd name="T6" fmla="*/ 2147483647 w 98"/>
                  <a:gd name="T7" fmla="*/ 2147483647 h 169"/>
                  <a:gd name="T8" fmla="*/ 0 w 98"/>
                  <a:gd name="T9" fmla="*/ 2147483647 h 169"/>
                  <a:gd name="T10" fmla="*/ 2147483647 w 98"/>
                  <a:gd name="T11" fmla="*/ 2147483647 h 169"/>
                  <a:gd name="T12" fmla="*/ 2147483647 w 98"/>
                  <a:gd name="T13" fmla="*/ 2147483647 h 169"/>
                  <a:gd name="T14" fmla="*/ 2147483647 w 98"/>
                  <a:gd name="T15" fmla="*/ 2147483647 h 169"/>
                  <a:gd name="T16" fmla="*/ 2147483647 w 98"/>
                  <a:gd name="T17" fmla="*/ 2147483647 h 169"/>
                  <a:gd name="T18" fmla="*/ 2147483647 w 98"/>
                  <a:gd name="T19" fmla="*/ 2147483647 h 169"/>
                  <a:gd name="T20" fmla="*/ 2147483647 w 98"/>
                  <a:gd name="T21" fmla="*/ 2147483647 h 169"/>
                  <a:gd name="T22" fmla="*/ 2147483647 w 98"/>
                  <a:gd name="T23" fmla="*/ 2147483647 h 169"/>
                  <a:gd name="T24" fmla="*/ 2147483647 w 98"/>
                  <a:gd name="T25" fmla="*/ 2147483647 h 169"/>
                  <a:gd name="T26" fmla="*/ 2147483647 w 98"/>
                  <a:gd name="T27" fmla="*/ 2147483647 h 169"/>
                  <a:gd name="T28" fmla="*/ 2147483647 w 98"/>
                  <a:gd name="T29" fmla="*/ 2147483647 h 169"/>
                  <a:gd name="T30" fmla="*/ 2147483647 w 98"/>
                  <a:gd name="T31" fmla="*/ 2147483647 h 169"/>
                  <a:gd name="T32" fmla="*/ 2147483647 w 98"/>
                  <a:gd name="T33" fmla="*/ 2147483647 h 169"/>
                  <a:gd name="T34" fmla="*/ 2147483647 w 98"/>
                  <a:gd name="T35" fmla="*/ 2147483647 h 169"/>
                  <a:gd name="T36" fmla="*/ 2147483647 w 98"/>
                  <a:gd name="T37" fmla="*/ 2147483647 h 169"/>
                  <a:gd name="T38" fmla="*/ 2147483647 w 98"/>
                  <a:gd name="T39" fmla="*/ 2147483647 h 169"/>
                  <a:gd name="T40" fmla="*/ 2147483647 w 98"/>
                  <a:gd name="T41" fmla="*/ 2147483647 h 169"/>
                  <a:gd name="T42" fmla="*/ 2147483647 w 98"/>
                  <a:gd name="T43" fmla="*/ 2147483647 h 169"/>
                  <a:gd name="T44" fmla="*/ 2147483647 w 98"/>
                  <a:gd name="T45" fmla="*/ 2147483647 h 169"/>
                  <a:gd name="T46" fmla="*/ 2147483647 w 98"/>
                  <a:gd name="T47" fmla="*/ 2147483647 h 169"/>
                  <a:gd name="T48" fmla="*/ 2147483647 w 98"/>
                  <a:gd name="T49" fmla="*/ 2147483647 h 169"/>
                  <a:gd name="T50" fmla="*/ 2147483647 w 98"/>
                  <a:gd name="T51" fmla="*/ 2147483647 h 169"/>
                  <a:gd name="T52" fmla="*/ 2147483647 w 98"/>
                  <a:gd name="T53" fmla="*/ 2147483647 h 169"/>
                  <a:gd name="T54" fmla="*/ 2147483647 w 98"/>
                  <a:gd name="T55" fmla="*/ 2147483647 h 169"/>
                  <a:gd name="T56" fmla="*/ 2147483647 w 98"/>
                  <a:gd name="T57" fmla="*/ 2147483647 h 169"/>
                  <a:gd name="T58" fmla="*/ 2147483647 w 98"/>
                  <a:gd name="T59" fmla="*/ 2147483647 h 169"/>
                  <a:gd name="T60" fmla="*/ 2147483647 w 98"/>
                  <a:gd name="T61" fmla="*/ 2147483647 h 169"/>
                  <a:gd name="T62" fmla="*/ 2147483647 w 98"/>
                  <a:gd name="T63" fmla="*/ 2147483647 h 169"/>
                  <a:gd name="T64" fmla="*/ 2147483647 w 98"/>
                  <a:gd name="T65" fmla="*/ 2147483647 h 169"/>
                  <a:gd name="T66" fmla="*/ 2147483647 w 98"/>
                  <a:gd name="T67" fmla="*/ 2147483647 h 169"/>
                  <a:gd name="T68" fmla="*/ 2147483647 w 98"/>
                  <a:gd name="T69" fmla="*/ 2147483647 h 169"/>
                  <a:gd name="T70" fmla="*/ 2147483647 w 98"/>
                  <a:gd name="T71" fmla="*/ 2147483647 h 169"/>
                  <a:gd name="T72" fmla="*/ 2147483647 w 98"/>
                  <a:gd name="T73" fmla="*/ 2147483647 h 169"/>
                  <a:gd name="T74" fmla="*/ 0 w 98"/>
                  <a:gd name="T75" fmla="*/ 2147483647 h 169"/>
                  <a:gd name="T76" fmla="*/ 0 w 98"/>
                  <a:gd name="T77" fmla="*/ 2147483647 h 169"/>
                  <a:gd name="T78" fmla="*/ 0 w 98"/>
                  <a:gd name="T79" fmla="*/ 2147483647 h 169"/>
                  <a:gd name="T80" fmla="*/ 2147483647 w 98"/>
                  <a:gd name="T81" fmla="*/ 2147483647 h 169"/>
                  <a:gd name="T82" fmla="*/ 2147483647 w 98"/>
                  <a:gd name="T83" fmla="*/ 0 h 169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w 98"/>
                  <a:gd name="T127" fmla="*/ 0 h 169"/>
                  <a:gd name="T128" fmla="*/ 98 w 98"/>
                  <a:gd name="T129" fmla="*/ 169 h 169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T126" t="T127" r="T128" b="T129"/>
                <a:pathLst>
                  <a:path w="98" h="169">
                    <a:moveTo>
                      <a:pt x="98" y="14"/>
                    </a:moveTo>
                    <a:lnTo>
                      <a:pt x="14" y="56"/>
                    </a:lnTo>
                    <a:lnTo>
                      <a:pt x="28" y="56"/>
                    </a:lnTo>
                    <a:lnTo>
                      <a:pt x="14" y="70"/>
                    </a:lnTo>
                    <a:lnTo>
                      <a:pt x="0" y="56"/>
                    </a:lnTo>
                    <a:lnTo>
                      <a:pt x="42" y="70"/>
                    </a:lnTo>
                    <a:lnTo>
                      <a:pt x="84" y="84"/>
                    </a:lnTo>
                    <a:lnTo>
                      <a:pt x="98" y="84"/>
                    </a:lnTo>
                    <a:lnTo>
                      <a:pt x="98" y="99"/>
                    </a:lnTo>
                    <a:lnTo>
                      <a:pt x="84" y="113"/>
                    </a:lnTo>
                    <a:lnTo>
                      <a:pt x="42" y="127"/>
                    </a:lnTo>
                    <a:lnTo>
                      <a:pt x="14" y="141"/>
                    </a:lnTo>
                    <a:lnTo>
                      <a:pt x="28" y="127"/>
                    </a:lnTo>
                    <a:lnTo>
                      <a:pt x="28" y="141"/>
                    </a:lnTo>
                    <a:lnTo>
                      <a:pt x="14" y="141"/>
                    </a:lnTo>
                    <a:lnTo>
                      <a:pt x="42" y="155"/>
                    </a:lnTo>
                    <a:lnTo>
                      <a:pt x="70" y="155"/>
                    </a:lnTo>
                    <a:lnTo>
                      <a:pt x="84" y="155"/>
                    </a:lnTo>
                    <a:lnTo>
                      <a:pt x="84" y="169"/>
                    </a:lnTo>
                    <a:lnTo>
                      <a:pt x="70" y="169"/>
                    </a:lnTo>
                    <a:lnTo>
                      <a:pt x="70" y="155"/>
                    </a:lnTo>
                    <a:lnTo>
                      <a:pt x="70" y="169"/>
                    </a:lnTo>
                    <a:lnTo>
                      <a:pt x="42" y="169"/>
                    </a:lnTo>
                    <a:lnTo>
                      <a:pt x="14" y="155"/>
                    </a:lnTo>
                    <a:lnTo>
                      <a:pt x="14" y="141"/>
                    </a:lnTo>
                    <a:lnTo>
                      <a:pt x="14" y="127"/>
                    </a:lnTo>
                    <a:lnTo>
                      <a:pt x="42" y="113"/>
                    </a:lnTo>
                    <a:lnTo>
                      <a:pt x="84" y="99"/>
                    </a:lnTo>
                    <a:lnTo>
                      <a:pt x="84" y="84"/>
                    </a:lnTo>
                    <a:lnTo>
                      <a:pt x="84" y="99"/>
                    </a:lnTo>
                    <a:lnTo>
                      <a:pt x="42" y="84"/>
                    </a:lnTo>
                    <a:lnTo>
                      <a:pt x="0" y="70"/>
                    </a:lnTo>
                    <a:lnTo>
                      <a:pt x="0" y="56"/>
                    </a:lnTo>
                    <a:lnTo>
                      <a:pt x="14" y="42"/>
                    </a:lnTo>
                    <a:lnTo>
                      <a:pt x="98" y="0"/>
                    </a:lnTo>
                    <a:lnTo>
                      <a:pt x="98" y="14"/>
                    </a:lnTo>
                    <a:close/>
                  </a:path>
                </a:pathLst>
              </a:custGeom>
              <a:blipFill dpi="0" rotWithShape="0">
                <a:blip r:embed="rId4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0" name="Freeform 101"/>
              <p:cNvSpPr>
                <a:spLocks/>
              </p:cNvSpPr>
              <p:nvPr/>
            </p:nvSpPr>
            <p:spPr bwMode="auto">
              <a:xfrm>
                <a:off x="7834960" y="2038350"/>
                <a:ext cx="22225" cy="22225"/>
              </a:xfrm>
              <a:custGeom>
                <a:avLst/>
                <a:gdLst>
                  <a:gd name="T0" fmla="*/ 2147483647 w 14"/>
                  <a:gd name="T1" fmla="*/ 0 h 14"/>
                  <a:gd name="T2" fmla="*/ 2147483647 w 14"/>
                  <a:gd name="T3" fmla="*/ 0 h 14"/>
                  <a:gd name="T4" fmla="*/ 0 w 14"/>
                  <a:gd name="T5" fmla="*/ 2147483647 h 14"/>
                  <a:gd name="T6" fmla="*/ 0 w 14"/>
                  <a:gd name="T7" fmla="*/ 0 h 14"/>
                  <a:gd name="T8" fmla="*/ 0 w 14"/>
                  <a:gd name="T9" fmla="*/ 0 h 14"/>
                  <a:gd name="T10" fmla="*/ 0 w 14"/>
                  <a:gd name="T11" fmla="*/ 0 h 14"/>
                  <a:gd name="T12" fmla="*/ 2147483647 w 14"/>
                  <a:gd name="T13" fmla="*/ 0 h 1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4"/>
                  <a:gd name="T22" fmla="*/ 0 h 14"/>
                  <a:gd name="T23" fmla="*/ 14 w 14"/>
                  <a:gd name="T24" fmla="*/ 14 h 14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4" h="14">
                    <a:moveTo>
                      <a:pt x="14" y="0"/>
                    </a:moveTo>
                    <a:lnTo>
                      <a:pt x="14" y="0"/>
                    </a:lnTo>
                    <a:lnTo>
                      <a:pt x="0" y="14"/>
                    </a:lnTo>
                    <a:lnTo>
                      <a:pt x="0" y="0"/>
                    </a:lnTo>
                    <a:lnTo>
                      <a:pt x="14" y="0"/>
                    </a:lnTo>
                    <a:close/>
                  </a:path>
                </a:pathLst>
              </a:custGeom>
              <a:blipFill dpi="0" rotWithShape="0">
                <a:blip r:embed="rId4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1" name="Freeform 102"/>
              <p:cNvSpPr>
                <a:spLocks/>
              </p:cNvSpPr>
              <p:nvPr/>
            </p:nvSpPr>
            <p:spPr bwMode="auto">
              <a:xfrm>
                <a:off x="7768285" y="2038350"/>
                <a:ext cx="66675" cy="44450"/>
              </a:xfrm>
              <a:custGeom>
                <a:avLst/>
                <a:gdLst>
                  <a:gd name="T0" fmla="*/ 2147483647 w 42"/>
                  <a:gd name="T1" fmla="*/ 2147483647 h 28"/>
                  <a:gd name="T2" fmla="*/ 2147483647 w 42"/>
                  <a:gd name="T3" fmla="*/ 0 h 28"/>
                  <a:gd name="T4" fmla="*/ 0 w 42"/>
                  <a:gd name="T5" fmla="*/ 2147483647 h 28"/>
                  <a:gd name="T6" fmla="*/ 0 w 42"/>
                  <a:gd name="T7" fmla="*/ 2147483647 h 28"/>
                  <a:gd name="T8" fmla="*/ 2147483647 w 42"/>
                  <a:gd name="T9" fmla="*/ 2147483647 h 2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2"/>
                  <a:gd name="T16" fmla="*/ 0 h 28"/>
                  <a:gd name="T17" fmla="*/ 42 w 42"/>
                  <a:gd name="T18" fmla="*/ 28 h 2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2" h="28">
                    <a:moveTo>
                      <a:pt x="42" y="14"/>
                    </a:moveTo>
                    <a:lnTo>
                      <a:pt x="42" y="0"/>
                    </a:lnTo>
                    <a:lnTo>
                      <a:pt x="0" y="14"/>
                    </a:lnTo>
                    <a:lnTo>
                      <a:pt x="0" y="28"/>
                    </a:lnTo>
                    <a:lnTo>
                      <a:pt x="42" y="14"/>
                    </a:lnTo>
                    <a:close/>
                  </a:path>
                </a:pathLst>
              </a:custGeom>
              <a:blipFill dpi="0" rotWithShape="0">
                <a:blip r:embed="rId4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47" name="Straight Arrow Connector 146"/>
            <p:cNvCxnSpPr/>
            <p:nvPr/>
          </p:nvCxnSpPr>
          <p:spPr bwMode="auto">
            <a:xfrm>
              <a:off x="8327572" y="4484348"/>
              <a:ext cx="167346" cy="0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sp>
        <p:nvSpPr>
          <p:cNvPr id="152" name="TextBox 151"/>
          <p:cNvSpPr txBox="1"/>
          <p:nvPr/>
        </p:nvSpPr>
        <p:spPr>
          <a:xfrm>
            <a:off x="3527413" y="5726377"/>
            <a:ext cx="25838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5425" indent="-225425">
              <a:lnSpc>
                <a:spcPct val="100000"/>
              </a:lnSpc>
              <a:spcBef>
                <a:spcPts val="0"/>
              </a:spcBef>
            </a:pPr>
            <a:r>
              <a:rPr lang="en-US" sz="1400" dirty="0"/>
              <a:t>2</a:t>
            </a:r>
            <a:r>
              <a:rPr lang="en-US" sz="1400" dirty="0" smtClean="0"/>
              <a:t>: Return results to caller</a:t>
            </a:r>
            <a:endParaRPr lang="en-US" sz="1400" dirty="0"/>
          </a:p>
        </p:txBody>
      </p:sp>
      <p:grpSp>
        <p:nvGrpSpPr>
          <p:cNvPr id="153" name="Group 152"/>
          <p:cNvGrpSpPr/>
          <p:nvPr/>
        </p:nvGrpSpPr>
        <p:grpSpPr>
          <a:xfrm>
            <a:off x="2277702" y="5600804"/>
            <a:ext cx="4460972" cy="125573"/>
            <a:chOff x="2815602" y="5591384"/>
            <a:chExt cx="3564455" cy="134993"/>
          </a:xfrm>
        </p:grpSpPr>
        <p:cxnSp>
          <p:nvCxnSpPr>
            <p:cNvPr id="154" name="Straight Arrow Connector 153"/>
            <p:cNvCxnSpPr/>
            <p:nvPr/>
          </p:nvCxnSpPr>
          <p:spPr bwMode="auto">
            <a:xfrm>
              <a:off x="2815602" y="5591384"/>
              <a:ext cx="3560278" cy="0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155" name="Straight Arrow Connector 154"/>
            <p:cNvCxnSpPr/>
            <p:nvPr/>
          </p:nvCxnSpPr>
          <p:spPr bwMode="auto">
            <a:xfrm>
              <a:off x="2819779" y="5726377"/>
              <a:ext cx="3560278" cy="0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arrow" w="med" len="med"/>
              <a:tailEnd type="none" w="med" len="me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342620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7684" y="2477270"/>
            <a:ext cx="5906741" cy="3854823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auto">
          <a:xfrm>
            <a:off x="2940090" y="2477272"/>
            <a:ext cx="6212768" cy="1626326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560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200" dirty="0" smtClean="0">
                <a:ea typeface="ＭＳ Ｐゴシック" pitchFamily="34" charset="-128"/>
              </a:rPr>
              <a:t>What is Android?</a:t>
            </a:r>
          </a:p>
        </p:txBody>
      </p:sp>
      <p:sp>
        <p:nvSpPr>
          <p:cNvPr id="25602" name="Content Placeholder 2"/>
          <p:cNvSpPr>
            <a:spLocks noGrp="1"/>
          </p:cNvSpPr>
          <p:nvPr>
            <p:ph sz="half" idx="1"/>
          </p:nvPr>
        </p:nvSpPr>
        <p:spPr>
          <a:xfrm>
            <a:off x="12243" y="1031119"/>
            <a:ext cx="9077327" cy="4957305"/>
          </a:xfrm>
        </p:spPr>
        <p:txBody>
          <a:bodyPr>
            <a:noAutofit/>
          </a:bodyPr>
          <a:lstStyle/>
          <a:p>
            <a:pPr marL="230188" lvl="3">
              <a:spcBef>
                <a:spcPts val="600"/>
              </a:spcBef>
              <a:buSzPct val="100000"/>
              <a:buFont typeface="Arial" pitchFamily="34" charset="0"/>
              <a:buChar char="•"/>
              <a:defRPr/>
            </a:pPr>
            <a:r>
              <a:rPr lang="en-US" sz="2000" kern="1200" dirty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Android provides a </a:t>
            </a:r>
            <a:r>
              <a:rPr lang="en-US" sz="2000" i="1" kern="1200" dirty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layered</a:t>
            </a:r>
            <a:r>
              <a:rPr lang="en-US" sz="2000" kern="1200" dirty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 software stack for mobile devices, including</a:t>
            </a:r>
          </a:p>
          <a:p>
            <a:pPr marL="458788" lvl="3">
              <a:spcBef>
                <a:spcPts val="600"/>
              </a:spcBef>
              <a:buSzPct val="100000"/>
              <a:buFont typeface="Arial" pitchFamily="34" charset="0"/>
              <a:buChar char="•"/>
              <a:defRPr/>
            </a:pPr>
            <a:r>
              <a:rPr lang="en-US" sz="2000" kern="1200" dirty="0" smtClean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A variant </a:t>
            </a:r>
            <a:r>
              <a:rPr lang="en-US" sz="2000" kern="1200" dirty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of the Linux OS optimized for power </a:t>
            </a:r>
            <a:r>
              <a:rPr lang="en-US" sz="2000" kern="1200" dirty="0" smtClean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conservation &amp; </a:t>
            </a:r>
            <a:r>
              <a:rPr lang="en-US" sz="2000" kern="1200" dirty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local IPC</a:t>
            </a:r>
          </a:p>
          <a:p>
            <a:pPr marL="458788" lvl="3">
              <a:spcBef>
                <a:spcPts val="600"/>
              </a:spcBef>
              <a:buSzPct val="100000"/>
              <a:buFont typeface="Arial" pitchFamily="34" charset="0"/>
              <a:buChar char="•"/>
              <a:defRPr/>
            </a:pPr>
            <a:r>
              <a:rPr lang="en-US" sz="2000" kern="1200" dirty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An optimized Java Virtual Machine (</a:t>
            </a:r>
            <a:r>
              <a:rPr lang="en-US" sz="2000" kern="1200" dirty="0" err="1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Dalvik</a:t>
            </a:r>
            <a:r>
              <a:rPr lang="en-US" sz="2000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), a subset of Java libraries running on </a:t>
            </a:r>
            <a:r>
              <a:rPr lang="en-US" sz="2000" kern="1200" dirty="0" err="1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Dalvik</a:t>
            </a:r>
            <a:r>
              <a:rPr lang="en-US" sz="2000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, </a:t>
            </a:r>
            <a:r>
              <a:rPr lang="en-US" sz="2000" kern="1200" dirty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native C/C++ </a:t>
            </a:r>
            <a:r>
              <a:rPr lang="en-US" sz="2000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libraries, &amp; a hardware abstraction layer</a:t>
            </a:r>
            <a:endParaRPr lang="en-US" sz="2000" kern="1200" dirty="0">
              <a:latin typeface="Tahoma" pitchFamily="34" charset="0"/>
              <a:ea typeface="Arial Unicode MS" pitchFamily="34" charset="-128"/>
              <a:cs typeface="Arial Unicode MS" pitchFamily="34" charset="-128"/>
            </a:endParaRPr>
          </a:p>
          <a:p>
            <a:pPr marL="457200" lvl="2" indent="0" eaLnBrk="1" hangingPunct="1">
              <a:spcBef>
                <a:spcPts val="600"/>
              </a:spcBef>
              <a:buNone/>
              <a:defRPr/>
            </a:pPr>
            <a:endParaRPr lang="en-US" dirty="0"/>
          </a:p>
          <a:p>
            <a:pPr lvl="2">
              <a:spcBef>
                <a:spcPts val="600"/>
              </a:spcBef>
            </a:pPr>
            <a:endParaRPr lang="en-US" sz="1600" dirty="0" smtClean="0">
              <a:ea typeface="ＭＳ Ｐゴシック" pitchFamily="34" charset="-128"/>
            </a:endParaRPr>
          </a:p>
          <a:p>
            <a:pPr lvl="2">
              <a:spcBef>
                <a:spcPts val="600"/>
              </a:spcBef>
            </a:pPr>
            <a:endParaRPr lang="en-US" sz="1600" dirty="0" smtClean="0">
              <a:ea typeface="ＭＳ Ｐゴシック" pitchFamily="34" charset="-128"/>
            </a:endParaRPr>
          </a:p>
        </p:txBody>
      </p:sp>
      <p:sp>
        <p:nvSpPr>
          <p:cNvPr id="9" name="Rectangle 8"/>
          <p:cNvSpPr/>
          <p:nvPr/>
        </p:nvSpPr>
        <p:spPr>
          <a:xfrm rot="16200000">
            <a:off x="2419049" y="4622016"/>
            <a:ext cx="1347854" cy="341632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solidFill>
                  <a:srgbClr val="00B050"/>
                </a:solidFill>
              </a:rPr>
              <a:t>C++/C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 rot="16200000">
            <a:off x="2650263" y="5640681"/>
            <a:ext cx="885426" cy="341632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solidFill>
                  <a:srgbClr val="C00000"/>
                </a:solidFill>
              </a:rPr>
              <a:t>C</a:t>
            </a:r>
            <a:endParaRPr 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6401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2373" y="6040513"/>
            <a:ext cx="4344103" cy="8085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52400" y="533400"/>
            <a:ext cx="8839200" cy="381000"/>
          </a:xfrm>
        </p:spPr>
        <p:txBody>
          <a:bodyPr>
            <a:noAutofit/>
          </a:bodyPr>
          <a:lstStyle/>
          <a:p>
            <a:pPr algn="ctr"/>
            <a:r>
              <a:rPr lang="en-US" sz="3200" dirty="0" smtClean="0"/>
              <a:t>Overview of Android Binder &amp; AIDL IPC</a:t>
            </a:r>
            <a:endParaRPr lang="en-US" sz="3200" dirty="0"/>
          </a:p>
        </p:txBody>
      </p:sp>
      <p:sp>
        <p:nvSpPr>
          <p:cNvPr id="12" name="Rectangle 11"/>
          <p:cNvSpPr/>
          <p:nvPr/>
        </p:nvSpPr>
        <p:spPr>
          <a:xfrm>
            <a:off x="117913" y="1118326"/>
            <a:ext cx="4238934" cy="23391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1" indent="-228600">
              <a:spcBef>
                <a:spcPts val="1200"/>
              </a:spcBef>
              <a:buClr>
                <a:schemeClr val="bg1">
                  <a:lumMod val="75000"/>
                </a:schemeClr>
              </a:buClr>
              <a:buFont typeface="Arial" pitchFamily="34" charset="0"/>
              <a:buChar char="•"/>
              <a:defRPr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The Binder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provides a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local RPC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mechanism for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cross-process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calls </a:t>
            </a:r>
            <a:endParaRPr lang="en-US" sz="2000" dirty="0" smtClean="0">
              <a:solidFill>
                <a:schemeClr val="bg1">
                  <a:lumMod val="75000"/>
                </a:schemeClr>
              </a:solidFill>
            </a:endParaRPr>
          </a:p>
          <a:p>
            <a:pPr marL="228600" indent="-228600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/>
            </a:pPr>
            <a:r>
              <a:rPr lang="en-US" sz="2000" dirty="0"/>
              <a:t>The Binder Driver is installed in the Linux kernel to accelerate IPC</a:t>
            </a:r>
          </a:p>
          <a:p>
            <a:pPr marL="466725" indent="-228600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/>
            </a:pPr>
            <a:r>
              <a:rPr lang="en-US" sz="2000" dirty="0" smtClean="0"/>
              <a:t>Uses shared memory &amp; per-process </a:t>
            </a:r>
            <a:r>
              <a:rPr lang="en-US" sz="2000" dirty="0"/>
              <a:t>thread pool </a:t>
            </a:r>
            <a:r>
              <a:rPr lang="en-US" sz="2000" dirty="0" smtClean="0"/>
              <a:t>for </a:t>
            </a:r>
            <a:r>
              <a:rPr lang="en-US" sz="2000" dirty="0"/>
              <a:t>high </a:t>
            </a:r>
            <a:r>
              <a:rPr lang="en-US" sz="2000" dirty="0" smtClean="0"/>
              <a:t>performance</a:t>
            </a:r>
          </a:p>
        </p:txBody>
      </p:sp>
      <p:sp>
        <p:nvSpPr>
          <p:cNvPr id="60" name="Rectangle 59"/>
          <p:cNvSpPr/>
          <p:nvPr/>
        </p:nvSpPr>
        <p:spPr bwMode="auto">
          <a:xfrm rot="5400000">
            <a:off x="4084465" y="3459809"/>
            <a:ext cx="1137850" cy="4010841"/>
          </a:xfrm>
          <a:prstGeom prst="rect">
            <a:avLst/>
          </a:prstGeom>
          <a:solidFill>
            <a:srgbClr val="A50021">
              <a:alpha val="14902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1" name="Rounded Rectangle 60"/>
          <p:cNvSpPr/>
          <p:nvPr/>
        </p:nvSpPr>
        <p:spPr bwMode="auto">
          <a:xfrm>
            <a:off x="6571252" y="4599981"/>
            <a:ext cx="2188654" cy="1641924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2" name="Rectangle 61"/>
          <p:cNvSpPr/>
          <p:nvPr/>
        </p:nvSpPr>
        <p:spPr bwMode="auto">
          <a:xfrm rot="5400000">
            <a:off x="7319529" y="4562898"/>
            <a:ext cx="653114" cy="1930792"/>
          </a:xfrm>
          <a:prstGeom prst="rect">
            <a:avLst/>
          </a:prstGeom>
          <a:solidFill>
            <a:srgbClr val="E1FF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3" name="Rectangle 62"/>
          <p:cNvSpPr/>
          <p:nvPr/>
        </p:nvSpPr>
        <p:spPr bwMode="auto">
          <a:xfrm rot="5400000">
            <a:off x="7453909" y="3968766"/>
            <a:ext cx="392708" cy="1930792"/>
          </a:xfrm>
          <a:prstGeom prst="rect">
            <a:avLst/>
          </a:prstGeom>
          <a:solidFill>
            <a:srgbClr val="E1FF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4" name="Rounded Rectangle 63"/>
          <p:cNvSpPr/>
          <p:nvPr/>
        </p:nvSpPr>
        <p:spPr bwMode="auto">
          <a:xfrm>
            <a:off x="352269" y="4599981"/>
            <a:ext cx="2445099" cy="1641924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5" name="Rectangle 64"/>
          <p:cNvSpPr/>
          <p:nvPr/>
        </p:nvSpPr>
        <p:spPr bwMode="auto">
          <a:xfrm rot="5400000">
            <a:off x="937629" y="4389690"/>
            <a:ext cx="1242279" cy="2121749"/>
          </a:xfrm>
          <a:prstGeom prst="rect">
            <a:avLst/>
          </a:prstGeom>
          <a:solidFill>
            <a:srgbClr val="E1FF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6738674" y="5520444"/>
            <a:ext cx="1591205" cy="28623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err="1" smtClean="0"/>
              <a:t>downloadImage</a:t>
            </a:r>
            <a:r>
              <a:rPr lang="en-US" sz="1400" dirty="0" smtClean="0"/>
              <a:t>()</a:t>
            </a:r>
            <a:endParaRPr lang="en-US" sz="1400" dirty="0"/>
          </a:p>
        </p:txBody>
      </p:sp>
      <p:sp>
        <p:nvSpPr>
          <p:cNvPr id="68" name="TextBox 67"/>
          <p:cNvSpPr txBox="1"/>
          <p:nvPr/>
        </p:nvSpPr>
        <p:spPr>
          <a:xfrm>
            <a:off x="871933" y="5537918"/>
            <a:ext cx="1405769" cy="28623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prstDash val="lgDash"/>
          </a:ln>
        </p:spPr>
        <p:txBody>
          <a:bodyPr wrap="none" rtlCol="0">
            <a:spAutoFit/>
          </a:bodyPr>
          <a:lstStyle/>
          <a:p>
            <a:r>
              <a:rPr lang="en-US" sz="1400" dirty="0" err="1" smtClean="0"/>
              <a:t>mBoundService</a:t>
            </a:r>
            <a:endParaRPr lang="en-US" sz="1400" dirty="0"/>
          </a:p>
        </p:txBody>
      </p:sp>
      <p:sp>
        <p:nvSpPr>
          <p:cNvPr id="70" name="Rectangle 69"/>
          <p:cNvSpPr/>
          <p:nvPr/>
        </p:nvSpPr>
        <p:spPr>
          <a:xfrm>
            <a:off x="1110589" y="4341436"/>
            <a:ext cx="928459" cy="2585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200" b="1" dirty="0" smtClean="0"/>
              <a:t>Process A</a:t>
            </a:r>
            <a:endParaRPr lang="en-US" sz="1200" b="1" dirty="0"/>
          </a:p>
        </p:txBody>
      </p:sp>
      <p:sp>
        <p:nvSpPr>
          <p:cNvPr id="71" name="Rectangle 70"/>
          <p:cNvSpPr/>
          <p:nvPr/>
        </p:nvSpPr>
        <p:spPr>
          <a:xfrm>
            <a:off x="7201350" y="4341436"/>
            <a:ext cx="928459" cy="2585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200" b="1" dirty="0" smtClean="0"/>
              <a:t>Process B</a:t>
            </a:r>
            <a:endParaRPr lang="en-US" sz="1200" b="1" dirty="0"/>
          </a:p>
        </p:txBody>
      </p:sp>
      <p:sp>
        <p:nvSpPr>
          <p:cNvPr id="72" name="TextBox 71"/>
          <p:cNvSpPr txBox="1"/>
          <p:nvPr/>
        </p:nvSpPr>
        <p:spPr>
          <a:xfrm>
            <a:off x="7023159" y="5232299"/>
            <a:ext cx="1245854" cy="286232"/>
          </a:xfrm>
          <a:prstGeom prst="rect">
            <a:avLst/>
          </a:prstGeom>
          <a:noFill/>
          <a:ln w="12700">
            <a:noFill/>
          </a:ln>
        </p:spPr>
        <p:txBody>
          <a:bodyPr wrap="none" rtlCol="0">
            <a:spAutoFit/>
          </a:bodyPr>
          <a:lstStyle/>
          <a:p>
            <a:r>
              <a:rPr lang="en-US" sz="1400" b="1" dirty="0" err="1" smtClean="0"/>
              <a:t>LocalBinder</a:t>
            </a:r>
            <a:endParaRPr lang="en-US" sz="1400" b="1" dirty="0"/>
          </a:p>
        </p:txBody>
      </p:sp>
      <p:sp>
        <p:nvSpPr>
          <p:cNvPr id="73" name="TextBox 72"/>
          <p:cNvSpPr txBox="1"/>
          <p:nvPr/>
        </p:nvSpPr>
        <p:spPr>
          <a:xfrm>
            <a:off x="3621093" y="4579960"/>
            <a:ext cx="2254386" cy="286232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/>
              <a:t>Binder IPC Mechanism</a:t>
            </a:r>
            <a:endParaRPr lang="en-US" sz="1400" b="1" dirty="0"/>
          </a:p>
        </p:txBody>
      </p:sp>
      <p:grpSp>
        <p:nvGrpSpPr>
          <p:cNvPr id="74" name="Group 73"/>
          <p:cNvGrpSpPr/>
          <p:nvPr/>
        </p:nvGrpSpPr>
        <p:grpSpPr>
          <a:xfrm>
            <a:off x="8129809" y="5904223"/>
            <a:ext cx="300243" cy="312737"/>
            <a:chOff x="8327572" y="4328206"/>
            <a:chExt cx="300243" cy="312737"/>
          </a:xfrm>
        </p:grpSpPr>
        <p:grpSp>
          <p:nvGrpSpPr>
            <p:cNvPr id="75" name="Group 74"/>
            <p:cNvGrpSpPr/>
            <p:nvPr/>
          </p:nvGrpSpPr>
          <p:grpSpPr>
            <a:xfrm>
              <a:off x="8472240" y="4328206"/>
              <a:ext cx="155575" cy="312737"/>
              <a:chOff x="7723835" y="1770063"/>
              <a:chExt cx="155575" cy="312737"/>
            </a:xfrm>
          </p:grpSpPr>
          <p:sp>
            <p:nvSpPr>
              <p:cNvPr id="77" name="Freeform 99"/>
              <p:cNvSpPr>
                <a:spLocks/>
              </p:cNvSpPr>
              <p:nvPr/>
            </p:nvSpPr>
            <p:spPr bwMode="auto">
              <a:xfrm>
                <a:off x="7723835" y="1770063"/>
                <a:ext cx="155575" cy="290512"/>
              </a:xfrm>
              <a:custGeom>
                <a:avLst/>
                <a:gdLst>
                  <a:gd name="T0" fmla="*/ 2147483647 w 98"/>
                  <a:gd name="T1" fmla="*/ 0 h 183"/>
                  <a:gd name="T2" fmla="*/ 2147483647 w 98"/>
                  <a:gd name="T3" fmla="*/ 2147483647 h 183"/>
                  <a:gd name="T4" fmla="*/ 0 w 98"/>
                  <a:gd name="T5" fmla="*/ 2147483647 h 183"/>
                  <a:gd name="T6" fmla="*/ 0 w 98"/>
                  <a:gd name="T7" fmla="*/ 2147483647 h 183"/>
                  <a:gd name="T8" fmla="*/ 2147483647 w 98"/>
                  <a:gd name="T9" fmla="*/ 2147483647 h 183"/>
                  <a:gd name="T10" fmla="*/ 2147483647 w 98"/>
                  <a:gd name="T11" fmla="*/ 2147483647 h 183"/>
                  <a:gd name="T12" fmla="*/ 2147483647 w 98"/>
                  <a:gd name="T13" fmla="*/ 2147483647 h 183"/>
                  <a:gd name="T14" fmla="*/ 2147483647 w 98"/>
                  <a:gd name="T15" fmla="*/ 2147483647 h 183"/>
                  <a:gd name="T16" fmla="*/ 2147483647 w 98"/>
                  <a:gd name="T17" fmla="*/ 2147483647 h 183"/>
                  <a:gd name="T18" fmla="*/ 2147483647 w 98"/>
                  <a:gd name="T19" fmla="*/ 2147483647 h 183"/>
                  <a:gd name="T20" fmla="*/ 2147483647 w 98"/>
                  <a:gd name="T21" fmla="*/ 2147483647 h 183"/>
                  <a:gd name="T22" fmla="*/ 2147483647 w 98"/>
                  <a:gd name="T23" fmla="*/ 2147483647 h 183"/>
                  <a:gd name="T24" fmla="*/ 2147483647 w 98"/>
                  <a:gd name="T25" fmla="*/ 2147483647 h 183"/>
                  <a:gd name="T26" fmla="*/ 2147483647 w 98"/>
                  <a:gd name="T27" fmla="*/ 2147483647 h 183"/>
                  <a:gd name="T28" fmla="*/ 2147483647 w 98"/>
                  <a:gd name="T29" fmla="*/ 2147483647 h 183"/>
                  <a:gd name="T30" fmla="*/ 2147483647 w 98"/>
                  <a:gd name="T31" fmla="*/ 2147483647 h 183"/>
                  <a:gd name="T32" fmla="*/ 2147483647 w 98"/>
                  <a:gd name="T33" fmla="*/ 2147483647 h 183"/>
                  <a:gd name="T34" fmla="*/ 2147483647 w 98"/>
                  <a:gd name="T35" fmla="*/ 0 h 183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98"/>
                  <a:gd name="T55" fmla="*/ 0 h 183"/>
                  <a:gd name="T56" fmla="*/ 98 w 98"/>
                  <a:gd name="T57" fmla="*/ 183 h 183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98" h="183">
                    <a:moveTo>
                      <a:pt x="98" y="0"/>
                    </a:moveTo>
                    <a:lnTo>
                      <a:pt x="14" y="42"/>
                    </a:lnTo>
                    <a:lnTo>
                      <a:pt x="0" y="56"/>
                    </a:lnTo>
                    <a:lnTo>
                      <a:pt x="42" y="70"/>
                    </a:lnTo>
                    <a:lnTo>
                      <a:pt x="84" y="84"/>
                    </a:lnTo>
                    <a:lnTo>
                      <a:pt x="84" y="99"/>
                    </a:lnTo>
                    <a:lnTo>
                      <a:pt x="42" y="113"/>
                    </a:lnTo>
                    <a:lnTo>
                      <a:pt x="14" y="127"/>
                    </a:lnTo>
                    <a:lnTo>
                      <a:pt x="14" y="141"/>
                    </a:lnTo>
                    <a:lnTo>
                      <a:pt x="42" y="155"/>
                    </a:lnTo>
                    <a:lnTo>
                      <a:pt x="70" y="155"/>
                    </a:lnTo>
                    <a:lnTo>
                      <a:pt x="70" y="169"/>
                    </a:lnTo>
                    <a:lnTo>
                      <a:pt x="28" y="183"/>
                    </a:lnTo>
                    <a:lnTo>
                      <a:pt x="98" y="0"/>
                    </a:lnTo>
                    <a:close/>
                  </a:path>
                </a:pathLst>
              </a:custGeom>
              <a:blipFill dpi="0" rotWithShape="0">
                <a:blip r:embed="rId4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" name="Freeform 100"/>
              <p:cNvSpPr>
                <a:spLocks/>
              </p:cNvSpPr>
              <p:nvPr/>
            </p:nvSpPr>
            <p:spPr bwMode="auto">
              <a:xfrm>
                <a:off x="7723835" y="1770063"/>
                <a:ext cx="155575" cy="268287"/>
              </a:xfrm>
              <a:custGeom>
                <a:avLst/>
                <a:gdLst>
                  <a:gd name="T0" fmla="*/ 2147483647 w 98"/>
                  <a:gd name="T1" fmla="*/ 2147483647 h 169"/>
                  <a:gd name="T2" fmla="*/ 2147483647 w 98"/>
                  <a:gd name="T3" fmla="*/ 2147483647 h 169"/>
                  <a:gd name="T4" fmla="*/ 2147483647 w 98"/>
                  <a:gd name="T5" fmla="*/ 2147483647 h 169"/>
                  <a:gd name="T6" fmla="*/ 2147483647 w 98"/>
                  <a:gd name="T7" fmla="*/ 2147483647 h 169"/>
                  <a:gd name="T8" fmla="*/ 0 w 98"/>
                  <a:gd name="T9" fmla="*/ 2147483647 h 169"/>
                  <a:gd name="T10" fmla="*/ 2147483647 w 98"/>
                  <a:gd name="T11" fmla="*/ 2147483647 h 169"/>
                  <a:gd name="T12" fmla="*/ 2147483647 w 98"/>
                  <a:gd name="T13" fmla="*/ 2147483647 h 169"/>
                  <a:gd name="T14" fmla="*/ 2147483647 w 98"/>
                  <a:gd name="T15" fmla="*/ 2147483647 h 169"/>
                  <a:gd name="T16" fmla="*/ 2147483647 w 98"/>
                  <a:gd name="T17" fmla="*/ 2147483647 h 169"/>
                  <a:gd name="T18" fmla="*/ 2147483647 w 98"/>
                  <a:gd name="T19" fmla="*/ 2147483647 h 169"/>
                  <a:gd name="T20" fmla="*/ 2147483647 w 98"/>
                  <a:gd name="T21" fmla="*/ 2147483647 h 169"/>
                  <a:gd name="T22" fmla="*/ 2147483647 w 98"/>
                  <a:gd name="T23" fmla="*/ 2147483647 h 169"/>
                  <a:gd name="T24" fmla="*/ 2147483647 w 98"/>
                  <a:gd name="T25" fmla="*/ 2147483647 h 169"/>
                  <a:gd name="T26" fmla="*/ 2147483647 w 98"/>
                  <a:gd name="T27" fmla="*/ 2147483647 h 169"/>
                  <a:gd name="T28" fmla="*/ 2147483647 w 98"/>
                  <a:gd name="T29" fmla="*/ 2147483647 h 169"/>
                  <a:gd name="T30" fmla="*/ 2147483647 w 98"/>
                  <a:gd name="T31" fmla="*/ 2147483647 h 169"/>
                  <a:gd name="T32" fmla="*/ 2147483647 w 98"/>
                  <a:gd name="T33" fmla="*/ 2147483647 h 169"/>
                  <a:gd name="T34" fmla="*/ 2147483647 w 98"/>
                  <a:gd name="T35" fmla="*/ 2147483647 h 169"/>
                  <a:gd name="T36" fmla="*/ 2147483647 w 98"/>
                  <a:gd name="T37" fmla="*/ 2147483647 h 169"/>
                  <a:gd name="T38" fmla="*/ 2147483647 w 98"/>
                  <a:gd name="T39" fmla="*/ 2147483647 h 169"/>
                  <a:gd name="T40" fmla="*/ 2147483647 w 98"/>
                  <a:gd name="T41" fmla="*/ 2147483647 h 169"/>
                  <a:gd name="T42" fmla="*/ 2147483647 w 98"/>
                  <a:gd name="T43" fmla="*/ 2147483647 h 169"/>
                  <a:gd name="T44" fmla="*/ 2147483647 w 98"/>
                  <a:gd name="T45" fmla="*/ 2147483647 h 169"/>
                  <a:gd name="T46" fmla="*/ 2147483647 w 98"/>
                  <a:gd name="T47" fmla="*/ 2147483647 h 169"/>
                  <a:gd name="T48" fmla="*/ 2147483647 w 98"/>
                  <a:gd name="T49" fmla="*/ 2147483647 h 169"/>
                  <a:gd name="T50" fmla="*/ 2147483647 w 98"/>
                  <a:gd name="T51" fmla="*/ 2147483647 h 169"/>
                  <a:gd name="T52" fmla="*/ 2147483647 w 98"/>
                  <a:gd name="T53" fmla="*/ 2147483647 h 169"/>
                  <a:gd name="T54" fmla="*/ 2147483647 w 98"/>
                  <a:gd name="T55" fmla="*/ 2147483647 h 169"/>
                  <a:gd name="T56" fmla="*/ 2147483647 w 98"/>
                  <a:gd name="T57" fmla="*/ 2147483647 h 169"/>
                  <a:gd name="T58" fmla="*/ 2147483647 w 98"/>
                  <a:gd name="T59" fmla="*/ 2147483647 h 169"/>
                  <a:gd name="T60" fmla="*/ 2147483647 w 98"/>
                  <a:gd name="T61" fmla="*/ 2147483647 h 169"/>
                  <a:gd name="T62" fmla="*/ 2147483647 w 98"/>
                  <a:gd name="T63" fmla="*/ 2147483647 h 169"/>
                  <a:gd name="T64" fmla="*/ 2147483647 w 98"/>
                  <a:gd name="T65" fmla="*/ 2147483647 h 169"/>
                  <a:gd name="T66" fmla="*/ 2147483647 w 98"/>
                  <a:gd name="T67" fmla="*/ 2147483647 h 169"/>
                  <a:gd name="T68" fmla="*/ 2147483647 w 98"/>
                  <a:gd name="T69" fmla="*/ 2147483647 h 169"/>
                  <a:gd name="T70" fmla="*/ 2147483647 w 98"/>
                  <a:gd name="T71" fmla="*/ 2147483647 h 169"/>
                  <a:gd name="T72" fmla="*/ 2147483647 w 98"/>
                  <a:gd name="T73" fmla="*/ 2147483647 h 169"/>
                  <a:gd name="T74" fmla="*/ 0 w 98"/>
                  <a:gd name="T75" fmla="*/ 2147483647 h 169"/>
                  <a:gd name="T76" fmla="*/ 0 w 98"/>
                  <a:gd name="T77" fmla="*/ 2147483647 h 169"/>
                  <a:gd name="T78" fmla="*/ 0 w 98"/>
                  <a:gd name="T79" fmla="*/ 2147483647 h 169"/>
                  <a:gd name="T80" fmla="*/ 2147483647 w 98"/>
                  <a:gd name="T81" fmla="*/ 2147483647 h 169"/>
                  <a:gd name="T82" fmla="*/ 2147483647 w 98"/>
                  <a:gd name="T83" fmla="*/ 0 h 169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w 98"/>
                  <a:gd name="T127" fmla="*/ 0 h 169"/>
                  <a:gd name="T128" fmla="*/ 98 w 98"/>
                  <a:gd name="T129" fmla="*/ 169 h 169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T126" t="T127" r="T128" b="T129"/>
                <a:pathLst>
                  <a:path w="98" h="169">
                    <a:moveTo>
                      <a:pt x="98" y="14"/>
                    </a:moveTo>
                    <a:lnTo>
                      <a:pt x="14" y="56"/>
                    </a:lnTo>
                    <a:lnTo>
                      <a:pt x="28" y="56"/>
                    </a:lnTo>
                    <a:lnTo>
                      <a:pt x="14" y="70"/>
                    </a:lnTo>
                    <a:lnTo>
                      <a:pt x="0" y="56"/>
                    </a:lnTo>
                    <a:lnTo>
                      <a:pt x="42" y="70"/>
                    </a:lnTo>
                    <a:lnTo>
                      <a:pt x="84" y="84"/>
                    </a:lnTo>
                    <a:lnTo>
                      <a:pt x="98" y="84"/>
                    </a:lnTo>
                    <a:lnTo>
                      <a:pt x="98" y="99"/>
                    </a:lnTo>
                    <a:lnTo>
                      <a:pt x="84" y="113"/>
                    </a:lnTo>
                    <a:lnTo>
                      <a:pt x="42" y="127"/>
                    </a:lnTo>
                    <a:lnTo>
                      <a:pt x="14" y="141"/>
                    </a:lnTo>
                    <a:lnTo>
                      <a:pt x="28" y="127"/>
                    </a:lnTo>
                    <a:lnTo>
                      <a:pt x="28" y="141"/>
                    </a:lnTo>
                    <a:lnTo>
                      <a:pt x="14" y="141"/>
                    </a:lnTo>
                    <a:lnTo>
                      <a:pt x="42" y="155"/>
                    </a:lnTo>
                    <a:lnTo>
                      <a:pt x="70" y="155"/>
                    </a:lnTo>
                    <a:lnTo>
                      <a:pt x="84" y="155"/>
                    </a:lnTo>
                    <a:lnTo>
                      <a:pt x="84" y="169"/>
                    </a:lnTo>
                    <a:lnTo>
                      <a:pt x="70" y="169"/>
                    </a:lnTo>
                    <a:lnTo>
                      <a:pt x="70" y="155"/>
                    </a:lnTo>
                    <a:lnTo>
                      <a:pt x="70" y="169"/>
                    </a:lnTo>
                    <a:lnTo>
                      <a:pt x="42" y="169"/>
                    </a:lnTo>
                    <a:lnTo>
                      <a:pt x="14" y="155"/>
                    </a:lnTo>
                    <a:lnTo>
                      <a:pt x="14" y="141"/>
                    </a:lnTo>
                    <a:lnTo>
                      <a:pt x="14" y="127"/>
                    </a:lnTo>
                    <a:lnTo>
                      <a:pt x="42" y="113"/>
                    </a:lnTo>
                    <a:lnTo>
                      <a:pt x="84" y="99"/>
                    </a:lnTo>
                    <a:lnTo>
                      <a:pt x="84" y="84"/>
                    </a:lnTo>
                    <a:lnTo>
                      <a:pt x="84" y="99"/>
                    </a:lnTo>
                    <a:lnTo>
                      <a:pt x="42" y="84"/>
                    </a:lnTo>
                    <a:lnTo>
                      <a:pt x="0" y="70"/>
                    </a:lnTo>
                    <a:lnTo>
                      <a:pt x="0" y="56"/>
                    </a:lnTo>
                    <a:lnTo>
                      <a:pt x="14" y="42"/>
                    </a:lnTo>
                    <a:lnTo>
                      <a:pt x="98" y="0"/>
                    </a:lnTo>
                    <a:lnTo>
                      <a:pt x="98" y="14"/>
                    </a:lnTo>
                    <a:close/>
                  </a:path>
                </a:pathLst>
              </a:custGeom>
              <a:blipFill dpi="0" rotWithShape="0">
                <a:blip r:embed="rId5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" name="Freeform 101"/>
              <p:cNvSpPr>
                <a:spLocks/>
              </p:cNvSpPr>
              <p:nvPr/>
            </p:nvSpPr>
            <p:spPr bwMode="auto">
              <a:xfrm>
                <a:off x="7834960" y="2038350"/>
                <a:ext cx="22225" cy="22225"/>
              </a:xfrm>
              <a:custGeom>
                <a:avLst/>
                <a:gdLst>
                  <a:gd name="T0" fmla="*/ 2147483647 w 14"/>
                  <a:gd name="T1" fmla="*/ 0 h 14"/>
                  <a:gd name="T2" fmla="*/ 2147483647 w 14"/>
                  <a:gd name="T3" fmla="*/ 0 h 14"/>
                  <a:gd name="T4" fmla="*/ 0 w 14"/>
                  <a:gd name="T5" fmla="*/ 2147483647 h 14"/>
                  <a:gd name="T6" fmla="*/ 0 w 14"/>
                  <a:gd name="T7" fmla="*/ 0 h 14"/>
                  <a:gd name="T8" fmla="*/ 0 w 14"/>
                  <a:gd name="T9" fmla="*/ 0 h 14"/>
                  <a:gd name="T10" fmla="*/ 0 w 14"/>
                  <a:gd name="T11" fmla="*/ 0 h 14"/>
                  <a:gd name="T12" fmla="*/ 2147483647 w 14"/>
                  <a:gd name="T13" fmla="*/ 0 h 1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4"/>
                  <a:gd name="T22" fmla="*/ 0 h 14"/>
                  <a:gd name="T23" fmla="*/ 14 w 14"/>
                  <a:gd name="T24" fmla="*/ 14 h 14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4" h="14">
                    <a:moveTo>
                      <a:pt x="14" y="0"/>
                    </a:moveTo>
                    <a:lnTo>
                      <a:pt x="14" y="0"/>
                    </a:lnTo>
                    <a:lnTo>
                      <a:pt x="0" y="14"/>
                    </a:lnTo>
                    <a:lnTo>
                      <a:pt x="0" y="0"/>
                    </a:lnTo>
                    <a:lnTo>
                      <a:pt x="14" y="0"/>
                    </a:lnTo>
                    <a:close/>
                  </a:path>
                </a:pathLst>
              </a:custGeom>
              <a:blipFill dpi="0" rotWithShape="0">
                <a:blip r:embed="rId5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" name="Freeform 102"/>
              <p:cNvSpPr>
                <a:spLocks/>
              </p:cNvSpPr>
              <p:nvPr/>
            </p:nvSpPr>
            <p:spPr bwMode="auto">
              <a:xfrm>
                <a:off x="7768285" y="2038350"/>
                <a:ext cx="66675" cy="44450"/>
              </a:xfrm>
              <a:custGeom>
                <a:avLst/>
                <a:gdLst>
                  <a:gd name="T0" fmla="*/ 2147483647 w 42"/>
                  <a:gd name="T1" fmla="*/ 2147483647 h 28"/>
                  <a:gd name="T2" fmla="*/ 2147483647 w 42"/>
                  <a:gd name="T3" fmla="*/ 0 h 28"/>
                  <a:gd name="T4" fmla="*/ 0 w 42"/>
                  <a:gd name="T5" fmla="*/ 2147483647 h 28"/>
                  <a:gd name="T6" fmla="*/ 0 w 42"/>
                  <a:gd name="T7" fmla="*/ 2147483647 h 28"/>
                  <a:gd name="T8" fmla="*/ 2147483647 w 42"/>
                  <a:gd name="T9" fmla="*/ 2147483647 h 2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2"/>
                  <a:gd name="T16" fmla="*/ 0 h 28"/>
                  <a:gd name="T17" fmla="*/ 42 w 42"/>
                  <a:gd name="T18" fmla="*/ 28 h 2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2" h="28">
                    <a:moveTo>
                      <a:pt x="42" y="14"/>
                    </a:moveTo>
                    <a:lnTo>
                      <a:pt x="42" y="0"/>
                    </a:lnTo>
                    <a:lnTo>
                      <a:pt x="0" y="14"/>
                    </a:lnTo>
                    <a:lnTo>
                      <a:pt x="0" y="28"/>
                    </a:lnTo>
                    <a:lnTo>
                      <a:pt x="42" y="14"/>
                    </a:lnTo>
                    <a:close/>
                  </a:path>
                </a:pathLst>
              </a:custGeom>
              <a:blipFill dpi="0" rotWithShape="0">
                <a:blip r:embed="rId5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76" name="Straight Arrow Connector 75"/>
            <p:cNvCxnSpPr/>
            <p:nvPr/>
          </p:nvCxnSpPr>
          <p:spPr bwMode="auto">
            <a:xfrm>
              <a:off x="8327572" y="4484348"/>
              <a:ext cx="167346" cy="0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sp>
        <p:nvSpPr>
          <p:cNvPr id="81" name="TextBox 80"/>
          <p:cNvSpPr txBox="1"/>
          <p:nvPr/>
        </p:nvSpPr>
        <p:spPr>
          <a:xfrm>
            <a:off x="3429057" y="5232299"/>
            <a:ext cx="28552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5425" indent="-225425">
              <a:lnSpc>
                <a:spcPct val="100000"/>
              </a:lnSpc>
              <a:spcBef>
                <a:spcPts val="0"/>
              </a:spcBef>
            </a:pPr>
            <a:r>
              <a:rPr lang="en-US" sz="1400" dirty="0"/>
              <a:t>1</a:t>
            </a:r>
            <a:r>
              <a:rPr lang="en-US" sz="1400" dirty="0" smtClean="0"/>
              <a:t>: Call method </a:t>
            </a:r>
            <a:r>
              <a:rPr lang="en-US" sz="1400" dirty="0" err="1" smtClean="0"/>
              <a:t>downloadImage</a:t>
            </a:r>
            <a:r>
              <a:rPr lang="en-US" sz="1400" dirty="0" smtClean="0"/>
              <a:t>()</a:t>
            </a:r>
            <a:endParaRPr lang="en-US" sz="1400" dirty="0"/>
          </a:p>
        </p:txBody>
      </p:sp>
      <p:grpSp>
        <p:nvGrpSpPr>
          <p:cNvPr id="82" name="Group 81"/>
          <p:cNvGrpSpPr/>
          <p:nvPr/>
        </p:nvGrpSpPr>
        <p:grpSpPr>
          <a:xfrm>
            <a:off x="6881942" y="5904223"/>
            <a:ext cx="300243" cy="312737"/>
            <a:chOff x="8327572" y="4328206"/>
            <a:chExt cx="300243" cy="312737"/>
          </a:xfrm>
        </p:grpSpPr>
        <p:grpSp>
          <p:nvGrpSpPr>
            <p:cNvPr id="83" name="Group 82"/>
            <p:cNvGrpSpPr/>
            <p:nvPr/>
          </p:nvGrpSpPr>
          <p:grpSpPr>
            <a:xfrm>
              <a:off x="8472240" y="4328206"/>
              <a:ext cx="155575" cy="312737"/>
              <a:chOff x="7723835" y="1770063"/>
              <a:chExt cx="155575" cy="312737"/>
            </a:xfrm>
          </p:grpSpPr>
          <p:sp>
            <p:nvSpPr>
              <p:cNvPr id="85" name="Freeform 99"/>
              <p:cNvSpPr>
                <a:spLocks/>
              </p:cNvSpPr>
              <p:nvPr/>
            </p:nvSpPr>
            <p:spPr bwMode="auto">
              <a:xfrm>
                <a:off x="7723835" y="1770063"/>
                <a:ext cx="155575" cy="290512"/>
              </a:xfrm>
              <a:custGeom>
                <a:avLst/>
                <a:gdLst>
                  <a:gd name="T0" fmla="*/ 2147483647 w 98"/>
                  <a:gd name="T1" fmla="*/ 0 h 183"/>
                  <a:gd name="T2" fmla="*/ 2147483647 w 98"/>
                  <a:gd name="T3" fmla="*/ 2147483647 h 183"/>
                  <a:gd name="T4" fmla="*/ 0 w 98"/>
                  <a:gd name="T5" fmla="*/ 2147483647 h 183"/>
                  <a:gd name="T6" fmla="*/ 0 w 98"/>
                  <a:gd name="T7" fmla="*/ 2147483647 h 183"/>
                  <a:gd name="T8" fmla="*/ 2147483647 w 98"/>
                  <a:gd name="T9" fmla="*/ 2147483647 h 183"/>
                  <a:gd name="T10" fmla="*/ 2147483647 w 98"/>
                  <a:gd name="T11" fmla="*/ 2147483647 h 183"/>
                  <a:gd name="T12" fmla="*/ 2147483647 w 98"/>
                  <a:gd name="T13" fmla="*/ 2147483647 h 183"/>
                  <a:gd name="T14" fmla="*/ 2147483647 w 98"/>
                  <a:gd name="T15" fmla="*/ 2147483647 h 183"/>
                  <a:gd name="T16" fmla="*/ 2147483647 w 98"/>
                  <a:gd name="T17" fmla="*/ 2147483647 h 183"/>
                  <a:gd name="T18" fmla="*/ 2147483647 w 98"/>
                  <a:gd name="T19" fmla="*/ 2147483647 h 183"/>
                  <a:gd name="T20" fmla="*/ 2147483647 w 98"/>
                  <a:gd name="T21" fmla="*/ 2147483647 h 183"/>
                  <a:gd name="T22" fmla="*/ 2147483647 w 98"/>
                  <a:gd name="T23" fmla="*/ 2147483647 h 183"/>
                  <a:gd name="T24" fmla="*/ 2147483647 w 98"/>
                  <a:gd name="T25" fmla="*/ 2147483647 h 183"/>
                  <a:gd name="T26" fmla="*/ 2147483647 w 98"/>
                  <a:gd name="T27" fmla="*/ 2147483647 h 183"/>
                  <a:gd name="T28" fmla="*/ 2147483647 w 98"/>
                  <a:gd name="T29" fmla="*/ 2147483647 h 183"/>
                  <a:gd name="T30" fmla="*/ 2147483647 w 98"/>
                  <a:gd name="T31" fmla="*/ 2147483647 h 183"/>
                  <a:gd name="T32" fmla="*/ 2147483647 w 98"/>
                  <a:gd name="T33" fmla="*/ 2147483647 h 183"/>
                  <a:gd name="T34" fmla="*/ 2147483647 w 98"/>
                  <a:gd name="T35" fmla="*/ 0 h 183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98"/>
                  <a:gd name="T55" fmla="*/ 0 h 183"/>
                  <a:gd name="T56" fmla="*/ 98 w 98"/>
                  <a:gd name="T57" fmla="*/ 183 h 183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98" h="183">
                    <a:moveTo>
                      <a:pt x="98" y="0"/>
                    </a:moveTo>
                    <a:lnTo>
                      <a:pt x="14" y="42"/>
                    </a:lnTo>
                    <a:lnTo>
                      <a:pt x="0" y="56"/>
                    </a:lnTo>
                    <a:lnTo>
                      <a:pt x="42" y="70"/>
                    </a:lnTo>
                    <a:lnTo>
                      <a:pt x="84" y="84"/>
                    </a:lnTo>
                    <a:lnTo>
                      <a:pt x="84" y="99"/>
                    </a:lnTo>
                    <a:lnTo>
                      <a:pt x="42" y="113"/>
                    </a:lnTo>
                    <a:lnTo>
                      <a:pt x="14" y="127"/>
                    </a:lnTo>
                    <a:lnTo>
                      <a:pt x="14" y="141"/>
                    </a:lnTo>
                    <a:lnTo>
                      <a:pt x="42" y="155"/>
                    </a:lnTo>
                    <a:lnTo>
                      <a:pt x="70" y="155"/>
                    </a:lnTo>
                    <a:lnTo>
                      <a:pt x="70" y="169"/>
                    </a:lnTo>
                    <a:lnTo>
                      <a:pt x="28" y="183"/>
                    </a:lnTo>
                    <a:lnTo>
                      <a:pt x="98" y="0"/>
                    </a:lnTo>
                    <a:close/>
                  </a:path>
                </a:pathLst>
              </a:custGeom>
              <a:blipFill dpi="0" rotWithShape="0">
                <a:blip r:embed="rId4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6" name="Freeform 100"/>
              <p:cNvSpPr>
                <a:spLocks/>
              </p:cNvSpPr>
              <p:nvPr/>
            </p:nvSpPr>
            <p:spPr bwMode="auto">
              <a:xfrm>
                <a:off x="7723835" y="1770063"/>
                <a:ext cx="155575" cy="268287"/>
              </a:xfrm>
              <a:custGeom>
                <a:avLst/>
                <a:gdLst>
                  <a:gd name="T0" fmla="*/ 2147483647 w 98"/>
                  <a:gd name="T1" fmla="*/ 2147483647 h 169"/>
                  <a:gd name="T2" fmla="*/ 2147483647 w 98"/>
                  <a:gd name="T3" fmla="*/ 2147483647 h 169"/>
                  <a:gd name="T4" fmla="*/ 2147483647 w 98"/>
                  <a:gd name="T5" fmla="*/ 2147483647 h 169"/>
                  <a:gd name="T6" fmla="*/ 2147483647 w 98"/>
                  <a:gd name="T7" fmla="*/ 2147483647 h 169"/>
                  <a:gd name="T8" fmla="*/ 0 w 98"/>
                  <a:gd name="T9" fmla="*/ 2147483647 h 169"/>
                  <a:gd name="T10" fmla="*/ 2147483647 w 98"/>
                  <a:gd name="T11" fmla="*/ 2147483647 h 169"/>
                  <a:gd name="T12" fmla="*/ 2147483647 w 98"/>
                  <a:gd name="T13" fmla="*/ 2147483647 h 169"/>
                  <a:gd name="T14" fmla="*/ 2147483647 w 98"/>
                  <a:gd name="T15" fmla="*/ 2147483647 h 169"/>
                  <a:gd name="T16" fmla="*/ 2147483647 w 98"/>
                  <a:gd name="T17" fmla="*/ 2147483647 h 169"/>
                  <a:gd name="T18" fmla="*/ 2147483647 w 98"/>
                  <a:gd name="T19" fmla="*/ 2147483647 h 169"/>
                  <a:gd name="T20" fmla="*/ 2147483647 w 98"/>
                  <a:gd name="T21" fmla="*/ 2147483647 h 169"/>
                  <a:gd name="T22" fmla="*/ 2147483647 w 98"/>
                  <a:gd name="T23" fmla="*/ 2147483647 h 169"/>
                  <a:gd name="T24" fmla="*/ 2147483647 w 98"/>
                  <a:gd name="T25" fmla="*/ 2147483647 h 169"/>
                  <a:gd name="T26" fmla="*/ 2147483647 w 98"/>
                  <a:gd name="T27" fmla="*/ 2147483647 h 169"/>
                  <a:gd name="T28" fmla="*/ 2147483647 w 98"/>
                  <a:gd name="T29" fmla="*/ 2147483647 h 169"/>
                  <a:gd name="T30" fmla="*/ 2147483647 w 98"/>
                  <a:gd name="T31" fmla="*/ 2147483647 h 169"/>
                  <a:gd name="T32" fmla="*/ 2147483647 w 98"/>
                  <a:gd name="T33" fmla="*/ 2147483647 h 169"/>
                  <a:gd name="T34" fmla="*/ 2147483647 w 98"/>
                  <a:gd name="T35" fmla="*/ 2147483647 h 169"/>
                  <a:gd name="T36" fmla="*/ 2147483647 w 98"/>
                  <a:gd name="T37" fmla="*/ 2147483647 h 169"/>
                  <a:gd name="T38" fmla="*/ 2147483647 w 98"/>
                  <a:gd name="T39" fmla="*/ 2147483647 h 169"/>
                  <a:gd name="T40" fmla="*/ 2147483647 w 98"/>
                  <a:gd name="T41" fmla="*/ 2147483647 h 169"/>
                  <a:gd name="T42" fmla="*/ 2147483647 w 98"/>
                  <a:gd name="T43" fmla="*/ 2147483647 h 169"/>
                  <a:gd name="T44" fmla="*/ 2147483647 w 98"/>
                  <a:gd name="T45" fmla="*/ 2147483647 h 169"/>
                  <a:gd name="T46" fmla="*/ 2147483647 w 98"/>
                  <a:gd name="T47" fmla="*/ 2147483647 h 169"/>
                  <a:gd name="T48" fmla="*/ 2147483647 w 98"/>
                  <a:gd name="T49" fmla="*/ 2147483647 h 169"/>
                  <a:gd name="T50" fmla="*/ 2147483647 w 98"/>
                  <a:gd name="T51" fmla="*/ 2147483647 h 169"/>
                  <a:gd name="T52" fmla="*/ 2147483647 w 98"/>
                  <a:gd name="T53" fmla="*/ 2147483647 h 169"/>
                  <a:gd name="T54" fmla="*/ 2147483647 w 98"/>
                  <a:gd name="T55" fmla="*/ 2147483647 h 169"/>
                  <a:gd name="T56" fmla="*/ 2147483647 w 98"/>
                  <a:gd name="T57" fmla="*/ 2147483647 h 169"/>
                  <a:gd name="T58" fmla="*/ 2147483647 w 98"/>
                  <a:gd name="T59" fmla="*/ 2147483647 h 169"/>
                  <a:gd name="T60" fmla="*/ 2147483647 w 98"/>
                  <a:gd name="T61" fmla="*/ 2147483647 h 169"/>
                  <a:gd name="T62" fmla="*/ 2147483647 w 98"/>
                  <a:gd name="T63" fmla="*/ 2147483647 h 169"/>
                  <a:gd name="T64" fmla="*/ 2147483647 w 98"/>
                  <a:gd name="T65" fmla="*/ 2147483647 h 169"/>
                  <a:gd name="T66" fmla="*/ 2147483647 w 98"/>
                  <a:gd name="T67" fmla="*/ 2147483647 h 169"/>
                  <a:gd name="T68" fmla="*/ 2147483647 w 98"/>
                  <a:gd name="T69" fmla="*/ 2147483647 h 169"/>
                  <a:gd name="T70" fmla="*/ 2147483647 w 98"/>
                  <a:gd name="T71" fmla="*/ 2147483647 h 169"/>
                  <a:gd name="T72" fmla="*/ 2147483647 w 98"/>
                  <a:gd name="T73" fmla="*/ 2147483647 h 169"/>
                  <a:gd name="T74" fmla="*/ 0 w 98"/>
                  <a:gd name="T75" fmla="*/ 2147483647 h 169"/>
                  <a:gd name="T76" fmla="*/ 0 w 98"/>
                  <a:gd name="T77" fmla="*/ 2147483647 h 169"/>
                  <a:gd name="T78" fmla="*/ 0 w 98"/>
                  <a:gd name="T79" fmla="*/ 2147483647 h 169"/>
                  <a:gd name="T80" fmla="*/ 2147483647 w 98"/>
                  <a:gd name="T81" fmla="*/ 2147483647 h 169"/>
                  <a:gd name="T82" fmla="*/ 2147483647 w 98"/>
                  <a:gd name="T83" fmla="*/ 0 h 169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w 98"/>
                  <a:gd name="T127" fmla="*/ 0 h 169"/>
                  <a:gd name="T128" fmla="*/ 98 w 98"/>
                  <a:gd name="T129" fmla="*/ 169 h 169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T126" t="T127" r="T128" b="T129"/>
                <a:pathLst>
                  <a:path w="98" h="169">
                    <a:moveTo>
                      <a:pt x="98" y="14"/>
                    </a:moveTo>
                    <a:lnTo>
                      <a:pt x="14" y="56"/>
                    </a:lnTo>
                    <a:lnTo>
                      <a:pt x="28" y="56"/>
                    </a:lnTo>
                    <a:lnTo>
                      <a:pt x="14" y="70"/>
                    </a:lnTo>
                    <a:lnTo>
                      <a:pt x="0" y="56"/>
                    </a:lnTo>
                    <a:lnTo>
                      <a:pt x="42" y="70"/>
                    </a:lnTo>
                    <a:lnTo>
                      <a:pt x="84" y="84"/>
                    </a:lnTo>
                    <a:lnTo>
                      <a:pt x="98" y="84"/>
                    </a:lnTo>
                    <a:lnTo>
                      <a:pt x="98" y="99"/>
                    </a:lnTo>
                    <a:lnTo>
                      <a:pt x="84" y="113"/>
                    </a:lnTo>
                    <a:lnTo>
                      <a:pt x="42" y="127"/>
                    </a:lnTo>
                    <a:lnTo>
                      <a:pt x="14" y="141"/>
                    </a:lnTo>
                    <a:lnTo>
                      <a:pt x="28" y="127"/>
                    </a:lnTo>
                    <a:lnTo>
                      <a:pt x="28" y="141"/>
                    </a:lnTo>
                    <a:lnTo>
                      <a:pt x="14" y="141"/>
                    </a:lnTo>
                    <a:lnTo>
                      <a:pt x="42" y="155"/>
                    </a:lnTo>
                    <a:lnTo>
                      <a:pt x="70" y="155"/>
                    </a:lnTo>
                    <a:lnTo>
                      <a:pt x="84" y="155"/>
                    </a:lnTo>
                    <a:lnTo>
                      <a:pt x="84" y="169"/>
                    </a:lnTo>
                    <a:lnTo>
                      <a:pt x="70" y="169"/>
                    </a:lnTo>
                    <a:lnTo>
                      <a:pt x="70" y="155"/>
                    </a:lnTo>
                    <a:lnTo>
                      <a:pt x="70" y="169"/>
                    </a:lnTo>
                    <a:lnTo>
                      <a:pt x="42" y="169"/>
                    </a:lnTo>
                    <a:lnTo>
                      <a:pt x="14" y="155"/>
                    </a:lnTo>
                    <a:lnTo>
                      <a:pt x="14" y="141"/>
                    </a:lnTo>
                    <a:lnTo>
                      <a:pt x="14" y="127"/>
                    </a:lnTo>
                    <a:lnTo>
                      <a:pt x="42" y="113"/>
                    </a:lnTo>
                    <a:lnTo>
                      <a:pt x="84" y="99"/>
                    </a:lnTo>
                    <a:lnTo>
                      <a:pt x="84" y="84"/>
                    </a:lnTo>
                    <a:lnTo>
                      <a:pt x="84" y="99"/>
                    </a:lnTo>
                    <a:lnTo>
                      <a:pt x="42" y="84"/>
                    </a:lnTo>
                    <a:lnTo>
                      <a:pt x="0" y="70"/>
                    </a:lnTo>
                    <a:lnTo>
                      <a:pt x="0" y="56"/>
                    </a:lnTo>
                    <a:lnTo>
                      <a:pt x="14" y="42"/>
                    </a:lnTo>
                    <a:lnTo>
                      <a:pt x="98" y="0"/>
                    </a:lnTo>
                    <a:lnTo>
                      <a:pt x="98" y="14"/>
                    </a:lnTo>
                    <a:close/>
                  </a:path>
                </a:pathLst>
              </a:custGeom>
              <a:blipFill dpi="0" rotWithShape="0">
                <a:blip r:embed="rId5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7" name="Freeform 101"/>
              <p:cNvSpPr>
                <a:spLocks/>
              </p:cNvSpPr>
              <p:nvPr/>
            </p:nvSpPr>
            <p:spPr bwMode="auto">
              <a:xfrm>
                <a:off x="7834960" y="2038350"/>
                <a:ext cx="22225" cy="22225"/>
              </a:xfrm>
              <a:custGeom>
                <a:avLst/>
                <a:gdLst>
                  <a:gd name="T0" fmla="*/ 2147483647 w 14"/>
                  <a:gd name="T1" fmla="*/ 0 h 14"/>
                  <a:gd name="T2" fmla="*/ 2147483647 w 14"/>
                  <a:gd name="T3" fmla="*/ 0 h 14"/>
                  <a:gd name="T4" fmla="*/ 0 w 14"/>
                  <a:gd name="T5" fmla="*/ 2147483647 h 14"/>
                  <a:gd name="T6" fmla="*/ 0 w 14"/>
                  <a:gd name="T7" fmla="*/ 0 h 14"/>
                  <a:gd name="T8" fmla="*/ 0 w 14"/>
                  <a:gd name="T9" fmla="*/ 0 h 14"/>
                  <a:gd name="T10" fmla="*/ 0 w 14"/>
                  <a:gd name="T11" fmla="*/ 0 h 14"/>
                  <a:gd name="T12" fmla="*/ 2147483647 w 14"/>
                  <a:gd name="T13" fmla="*/ 0 h 1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4"/>
                  <a:gd name="T22" fmla="*/ 0 h 14"/>
                  <a:gd name="T23" fmla="*/ 14 w 14"/>
                  <a:gd name="T24" fmla="*/ 14 h 14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4" h="14">
                    <a:moveTo>
                      <a:pt x="14" y="0"/>
                    </a:moveTo>
                    <a:lnTo>
                      <a:pt x="14" y="0"/>
                    </a:lnTo>
                    <a:lnTo>
                      <a:pt x="0" y="14"/>
                    </a:lnTo>
                    <a:lnTo>
                      <a:pt x="0" y="0"/>
                    </a:lnTo>
                    <a:lnTo>
                      <a:pt x="14" y="0"/>
                    </a:lnTo>
                    <a:close/>
                  </a:path>
                </a:pathLst>
              </a:custGeom>
              <a:blipFill dpi="0" rotWithShape="0">
                <a:blip r:embed="rId5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8" name="Freeform 102"/>
              <p:cNvSpPr>
                <a:spLocks/>
              </p:cNvSpPr>
              <p:nvPr/>
            </p:nvSpPr>
            <p:spPr bwMode="auto">
              <a:xfrm>
                <a:off x="7768285" y="2038350"/>
                <a:ext cx="66675" cy="44450"/>
              </a:xfrm>
              <a:custGeom>
                <a:avLst/>
                <a:gdLst>
                  <a:gd name="T0" fmla="*/ 2147483647 w 42"/>
                  <a:gd name="T1" fmla="*/ 2147483647 h 28"/>
                  <a:gd name="T2" fmla="*/ 2147483647 w 42"/>
                  <a:gd name="T3" fmla="*/ 0 h 28"/>
                  <a:gd name="T4" fmla="*/ 0 w 42"/>
                  <a:gd name="T5" fmla="*/ 2147483647 h 28"/>
                  <a:gd name="T6" fmla="*/ 0 w 42"/>
                  <a:gd name="T7" fmla="*/ 2147483647 h 28"/>
                  <a:gd name="T8" fmla="*/ 2147483647 w 42"/>
                  <a:gd name="T9" fmla="*/ 2147483647 h 2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2"/>
                  <a:gd name="T16" fmla="*/ 0 h 28"/>
                  <a:gd name="T17" fmla="*/ 42 w 42"/>
                  <a:gd name="T18" fmla="*/ 28 h 2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2" h="28">
                    <a:moveTo>
                      <a:pt x="42" y="14"/>
                    </a:moveTo>
                    <a:lnTo>
                      <a:pt x="42" y="0"/>
                    </a:lnTo>
                    <a:lnTo>
                      <a:pt x="0" y="14"/>
                    </a:lnTo>
                    <a:lnTo>
                      <a:pt x="0" y="28"/>
                    </a:lnTo>
                    <a:lnTo>
                      <a:pt x="42" y="14"/>
                    </a:lnTo>
                    <a:close/>
                  </a:path>
                </a:pathLst>
              </a:custGeom>
              <a:blipFill dpi="0" rotWithShape="0">
                <a:blip r:embed="rId5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84" name="Straight Arrow Connector 83"/>
            <p:cNvCxnSpPr/>
            <p:nvPr/>
          </p:nvCxnSpPr>
          <p:spPr bwMode="auto">
            <a:xfrm>
              <a:off x="8327572" y="4484348"/>
              <a:ext cx="167346" cy="0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grpSp>
        <p:nvGrpSpPr>
          <p:cNvPr id="89" name="Group 88"/>
          <p:cNvGrpSpPr/>
          <p:nvPr/>
        </p:nvGrpSpPr>
        <p:grpSpPr>
          <a:xfrm>
            <a:off x="7306496" y="5904223"/>
            <a:ext cx="300243" cy="312737"/>
            <a:chOff x="8327572" y="4328206"/>
            <a:chExt cx="300243" cy="312737"/>
          </a:xfrm>
        </p:grpSpPr>
        <p:grpSp>
          <p:nvGrpSpPr>
            <p:cNvPr id="90" name="Group 89"/>
            <p:cNvGrpSpPr/>
            <p:nvPr/>
          </p:nvGrpSpPr>
          <p:grpSpPr>
            <a:xfrm>
              <a:off x="8472240" y="4328206"/>
              <a:ext cx="155575" cy="312737"/>
              <a:chOff x="7723835" y="1770063"/>
              <a:chExt cx="155575" cy="312737"/>
            </a:xfrm>
          </p:grpSpPr>
          <p:sp>
            <p:nvSpPr>
              <p:cNvPr id="92" name="Freeform 99"/>
              <p:cNvSpPr>
                <a:spLocks/>
              </p:cNvSpPr>
              <p:nvPr/>
            </p:nvSpPr>
            <p:spPr bwMode="auto">
              <a:xfrm>
                <a:off x="7723835" y="1770063"/>
                <a:ext cx="155575" cy="290512"/>
              </a:xfrm>
              <a:custGeom>
                <a:avLst/>
                <a:gdLst>
                  <a:gd name="T0" fmla="*/ 2147483647 w 98"/>
                  <a:gd name="T1" fmla="*/ 0 h 183"/>
                  <a:gd name="T2" fmla="*/ 2147483647 w 98"/>
                  <a:gd name="T3" fmla="*/ 2147483647 h 183"/>
                  <a:gd name="T4" fmla="*/ 0 w 98"/>
                  <a:gd name="T5" fmla="*/ 2147483647 h 183"/>
                  <a:gd name="T6" fmla="*/ 0 w 98"/>
                  <a:gd name="T7" fmla="*/ 2147483647 h 183"/>
                  <a:gd name="T8" fmla="*/ 2147483647 w 98"/>
                  <a:gd name="T9" fmla="*/ 2147483647 h 183"/>
                  <a:gd name="T10" fmla="*/ 2147483647 w 98"/>
                  <a:gd name="T11" fmla="*/ 2147483647 h 183"/>
                  <a:gd name="T12" fmla="*/ 2147483647 w 98"/>
                  <a:gd name="T13" fmla="*/ 2147483647 h 183"/>
                  <a:gd name="T14" fmla="*/ 2147483647 w 98"/>
                  <a:gd name="T15" fmla="*/ 2147483647 h 183"/>
                  <a:gd name="T16" fmla="*/ 2147483647 w 98"/>
                  <a:gd name="T17" fmla="*/ 2147483647 h 183"/>
                  <a:gd name="T18" fmla="*/ 2147483647 w 98"/>
                  <a:gd name="T19" fmla="*/ 2147483647 h 183"/>
                  <a:gd name="T20" fmla="*/ 2147483647 w 98"/>
                  <a:gd name="T21" fmla="*/ 2147483647 h 183"/>
                  <a:gd name="T22" fmla="*/ 2147483647 w 98"/>
                  <a:gd name="T23" fmla="*/ 2147483647 h 183"/>
                  <a:gd name="T24" fmla="*/ 2147483647 w 98"/>
                  <a:gd name="T25" fmla="*/ 2147483647 h 183"/>
                  <a:gd name="T26" fmla="*/ 2147483647 w 98"/>
                  <a:gd name="T27" fmla="*/ 2147483647 h 183"/>
                  <a:gd name="T28" fmla="*/ 2147483647 w 98"/>
                  <a:gd name="T29" fmla="*/ 2147483647 h 183"/>
                  <a:gd name="T30" fmla="*/ 2147483647 w 98"/>
                  <a:gd name="T31" fmla="*/ 2147483647 h 183"/>
                  <a:gd name="T32" fmla="*/ 2147483647 w 98"/>
                  <a:gd name="T33" fmla="*/ 2147483647 h 183"/>
                  <a:gd name="T34" fmla="*/ 2147483647 w 98"/>
                  <a:gd name="T35" fmla="*/ 0 h 183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98"/>
                  <a:gd name="T55" fmla="*/ 0 h 183"/>
                  <a:gd name="T56" fmla="*/ 98 w 98"/>
                  <a:gd name="T57" fmla="*/ 183 h 183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98" h="183">
                    <a:moveTo>
                      <a:pt x="98" y="0"/>
                    </a:moveTo>
                    <a:lnTo>
                      <a:pt x="14" y="42"/>
                    </a:lnTo>
                    <a:lnTo>
                      <a:pt x="0" y="56"/>
                    </a:lnTo>
                    <a:lnTo>
                      <a:pt x="42" y="70"/>
                    </a:lnTo>
                    <a:lnTo>
                      <a:pt x="84" y="84"/>
                    </a:lnTo>
                    <a:lnTo>
                      <a:pt x="84" y="99"/>
                    </a:lnTo>
                    <a:lnTo>
                      <a:pt x="42" y="113"/>
                    </a:lnTo>
                    <a:lnTo>
                      <a:pt x="14" y="127"/>
                    </a:lnTo>
                    <a:lnTo>
                      <a:pt x="14" y="141"/>
                    </a:lnTo>
                    <a:lnTo>
                      <a:pt x="42" y="155"/>
                    </a:lnTo>
                    <a:lnTo>
                      <a:pt x="70" y="155"/>
                    </a:lnTo>
                    <a:lnTo>
                      <a:pt x="70" y="169"/>
                    </a:lnTo>
                    <a:lnTo>
                      <a:pt x="28" y="183"/>
                    </a:lnTo>
                    <a:lnTo>
                      <a:pt x="98" y="0"/>
                    </a:lnTo>
                    <a:close/>
                  </a:path>
                </a:pathLst>
              </a:custGeom>
              <a:blipFill dpi="0" rotWithShape="0">
                <a:blip r:embed="rId4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" name="Freeform 100"/>
              <p:cNvSpPr>
                <a:spLocks/>
              </p:cNvSpPr>
              <p:nvPr/>
            </p:nvSpPr>
            <p:spPr bwMode="auto">
              <a:xfrm>
                <a:off x="7723835" y="1770063"/>
                <a:ext cx="155575" cy="268287"/>
              </a:xfrm>
              <a:custGeom>
                <a:avLst/>
                <a:gdLst>
                  <a:gd name="T0" fmla="*/ 2147483647 w 98"/>
                  <a:gd name="T1" fmla="*/ 2147483647 h 169"/>
                  <a:gd name="T2" fmla="*/ 2147483647 w 98"/>
                  <a:gd name="T3" fmla="*/ 2147483647 h 169"/>
                  <a:gd name="T4" fmla="*/ 2147483647 w 98"/>
                  <a:gd name="T5" fmla="*/ 2147483647 h 169"/>
                  <a:gd name="T6" fmla="*/ 2147483647 w 98"/>
                  <a:gd name="T7" fmla="*/ 2147483647 h 169"/>
                  <a:gd name="T8" fmla="*/ 0 w 98"/>
                  <a:gd name="T9" fmla="*/ 2147483647 h 169"/>
                  <a:gd name="T10" fmla="*/ 2147483647 w 98"/>
                  <a:gd name="T11" fmla="*/ 2147483647 h 169"/>
                  <a:gd name="T12" fmla="*/ 2147483647 w 98"/>
                  <a:gd name="T13" fmla="*/ 2147483647 h 169"/>
                  <a:gd name="T14" fmla="*/ 2147483647 w 98"/>
                  <a:gd name="T15" fmla="*/ 2147483647 h 169"/>
                  <a:gd name="T16" fmla="*/ 2147483647 w 98"/>
                  <a:gd name="T17" fmla="*/ 2147483647 h 169"/>
                  <a:gd name="T18" fmla="*/ 2147483647 w 98"/>
                  <a:gd name="T19" fmla="*/ 2147483647 h 169"/>
                  <a:gd name="T20" fmla="*/ 2147483647 w 98"/>
                  <a:gd name="T21" fmla="*/ 2147483647 h 169"/>
                  <a:gd name="T22" fmla="*/ 2147483647 w 98"/>
                  <a:gd name="T23" fmla="*/ 2147483647 h 169"/>
                  <a:gd name="T24" fmla="*/ 2147483647 w 98"/>
                  <a:gd name="T25" fmla="*/ 2147483647 h 169"/>
                  <a:gd name="T26" fmla="*/ 2147483647 w 98"/>
                  <a:gd name="T27" fmla="*/ 2147483647 h 169"/>
                  <a:gd name="T28" fmla="*/ 2147483647 w 98"/>
                  <a:gd name="T29" fmla="*/ 2147483647 h 169"/>
                  <a:gd name="T30" fmla="*/ 2147483647 w 98"/>
                  <a:gd name="T31" fmla="*/ 2147483647 h 169"/>
                  <a:gd name="T32" fmla="*/ 2147483647 w 98"/>
                  <a:gd name="T33" fmla="*/ 2147483647 h 169"/>
                  <a:gd name="T34" fmla="*/ 2147483647 w 98"/>
                  <a:gd name="T35" fmla="*/ 2147483647 h 169"/>
                  <a:gd name="T36" fmla="*/ 2147483647 w 98"/>
                  <a:gd name="T37" fmla="*/ 2147483647 h 169"/>
                  <a:gd name="T38" fmla="*/ 2147483647 w 98"/>
                  <a:gd name="T39" fmla="*/ 2147483647 h 169"/>
                  <a:gd name="T40" fmla="*/ 2147483647 w 98"/>
                  <a:gd name="T41" fmla="*/ 2147483647 h 169"/>
                  <a:gd name="T42" fmla="*/ 2147483647 w 98"/>
                  <a:gd name="T43" fmla="*/ 2147483647 h 169"/>
                  <a:gd name="T44" fmla="*/ 2147483647 w 98"/>
                  <a:gd name="T45" fmla="*/ 2147483647 h 169"/>
                  <a:gd name="T46" fmla="*/ 2147483647 w 98"/>
                  <a:gd name="T47" fmla="*/ 2147483647 h 169"/>
                  <a:gd name="T48" fmla="*/ 2147483647 w 98"/>
                  <a:gd name="T49" fmla="*/ 2147483647 h 169"/>
                  <a:gd name="T50" fmla="*/ 2147483647 w 98"/>
                  <a:gd name="T51" fmla="*/ 2147483647 h 169"/>
                  <a:gd name="T52" fmla="*/ 2147483647 w 98"/>
                  <a:gd name="T53" fmla="*/ 2147483647 h 169"/>
                  <a:gd name="T54" fmla="*/ 2147483647 w 98"/>
                  <a:gd name="T55" fmla="*/ 2147483647 h 169"/>
                  <a:gd name="T56" fmla="*/ 2147483647 w 98"/>
                  <a:gd name="T57" fmla="*/ 2147483647 h 169"/>
                  <a:gd name="T58" fmla="*/ 2147483647 w 98"/>
                  <a:gd name="T59" fmla="*/ 2147483647 h 169"/>
                  <a:gd name="T60" fmla="*/ 2147483647 w 98"/>
                  <a:gd name="T61" fmla="*/ 2147483647 h 169"/>
                  <a:gd name="T62" fmla="*/ 2147483647 w 98"/>
                  <a:gd name="T63" fmla="*/ 2147483647 h 169"/>
                  <a:gd name="T64" fmla="*/ 2147483647 w 98"/>
                  <a:gd name="T65" fmla="*/ 2147483647 h 169"/>
                  <a:gd name="T66" fmla="*/ 2147483647 w 98"/>
                  <a:gd name="T67" fmla="*/ 2147483647 h 169"/>
                  <a:gd name="T68" fmla="*/ 2147483647 w 98"/>
                  <a:gd name="T69" fmla="*/ 2147483647 h 169"/>
                  <a:gd name="T70" fmla="*/ 2147483647 w 98"/>
                  <a:gd name="T71" fmla="*/ 2147483647 h 169"/>
                  <a:gd name="T72" fmla="*/ 2147483647 w 98"/>
                  <a:gd name="T73" fmla="*/ 2147483647 h 169"/>
                  <a:gd name="T74" fmla="*/ 0 w 98"/>
                  <a:gd name="T75" fmla="*/ 2147483647 h 169"/>
                  <a:gd name="T76" fmla="*/ 0 w 98"/>
                  <a:gd name="T77" fmla="*/ 2147483647 h 169"/>
                  <a:gd name="T78" fmla="*/ 0 w 98"/>
                  <a:gd name="T79" fmla="*/ 2147483647 h 169"/>
                  <a:gd name="T80" fmla="*/ 2147483647 w 98"/>
                  <a:gd name="T81" fmla="*/ 2147483647 h 169"/>
                  <a:gd name="T82" fmla="*/ 2147483647 w 98"/>
                  <a:gd name="T83" fmla="*/ 0 h 169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w 98"/>
                  <a:gd name="T127" fmla="*/ 0 h 169"/>
                  <a:gd name="T128" fmla="*/ 98 w 98"/>
                  <a:gd name="T129" fmla="*/ 169 h 169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T126" t="T127" r="T128" b="T129"/>
                <a:pathLst>
                  <a:path w="98" h="169">
                    <a:moveTo>
                      <a:pt x="98" y="14"/>
                    </a:moveTo>
                    <a:lnTo>
                      <a:pt x="14" y="56"/>
                    </a:lnTo>
                    <a:lnTo>
                      <a:pt x="28" y="56"/>
                    </a:lnTo>
                    <a:lnTo>
                      <a:pt x="14" y="70"/>
                    </a:lnTo>
                    <a:lnTo>
                      <a:pt x="0" y="56"/>
                    </a:lnTo>
                    <a:lnTo>
                      <a:pt x="42" y="70"/>
                    </a:lnTo>
                    <a:lnTo>
                      <a:pt x="84" y="84"/>
                    </a:lnTo>
                    <a:lnTo>
                      <a:pt x="98" y="84"/>
                    </a:lnTo>
                    <a:lnTo>
                      <a:pt x="98" y="99"/>
                    </a:lnTo>
                    <a:lnTo>
                      <a:pt x="84" y="113"/>
                    </a:lnTo>
                    <a:lnTo>
                      <a:pt x="42" y="127"/>
                    </a:lnTo>
                    <a:lnTo>
                      <a:pt x="14" y="141"/>
                    </a:lnTo>
                    <a:lnTo>
                      <a:pt x="28" y="127"/>
                    </a:lnTo>
                    <a:lnTo>
                      <a:pt x="28" y="141"/>
                    </a:lnTo>
                    <a:lnTo>
                      <a:pt x="14" y="141"/>
                    </a:lnTo>
                    <a:lnTo>
                      <a:pt x="42" y="155"/>
                    </a:lnTo>
                    <a:lnTo>
                      <a:pt x="70" y="155"/>
                    </a:lnTo>
                    <a:lnTo>
                      <a:pt x="84" y="155"/>
                    </a:lnTo>
                    <a:lnTo>
                      <a:pt x="84" y="169"/>
                    </a:lnTo>
                    <a:lnTo>
                      <a:pt x="70" y="169"/>
                    </a:lnTo>
                    <a:lnTo>
                      <a:pt x="70" y="155"/>
                    </a:lnTo>
                    <a:lnTo>
                      <a:pt x="70" y="169"/>
                    </a:lnTo>
                    <a:lnTo>
                      <a:pt x="42" y="169"/>
                    </a:lnTo>
                    <a:lnTo>
                      <a:pt x="14" y="155"/>
                    </a:lnTo>
                    <a:lnTo>
                      <a:pt x="14" y="141"/>
                    </a:lnTo>
                    <a:lnTo>
                      <a:pt x="14" y="127"/>
                    </a:lnTo>
                    <a:lnTo>
                      <a:pt x="42" y="113"/>
                    </a:lnTo>
                    <a:lnTo>
                      <a:pt x="84" y="99"/>
                    </a:lnTo>
                    <a:lnTo>
                      <a:pt x="84" y="84"/>
                    </a:lnTo>
                    <a:lnTo>
                      <a:pt x="84" y="99"/>
                    </a:lnTo>
                    <a:lnTo>
                      <a:pt x="42" y="84"/>
                    </a:lnTo>
                    <a:lnTo>
                      <a:pt x="0" y="70"/>
                    </a:lnTo>
                    <a:lnTo>
                      <a:pt x="0" y="56"/>
                    </a:lnTo>
                    <a:lnTo>
                      <a:pt x="14" y="42"/>
                    </a:lnTo>
                    <a:lnTo>
                      <a:pt x="98" y="0"/>
                    </a:lnTo>
                    <a:lnTo>
                      <a:pt x="98" y="14"/>
                    </a:lnTo>
                    <a:close/>
                  </a:path>
                </a:pathLst>
              </a:custGeom>
              <a:blipFill dpi="0" rotWithShape="0">
                <a:blip r:embed="rId5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4" name="Freeform 101"/>
              <p:cNvSpPr>
                <a:spLocks/>
              </p:cNvSpPr>
              <p:nvPr/>
            </p:nvSpPr>
            <p:spPr bwMode="auto">
              <a:xfrm>
                <a:off x="7834960" y="2038350"/>
                <a:ext cx="22225" cy="22225"/>
              </a:xfrm>
              <a:custGeom>
                <a:avLst/>
                <a:gdLst>
                  <a:gd name="T0" fmla="*/ 2147483647 w 14"/>
                  <a:gd name="T1" fmla="*/ 0 h 14"/>
                  <a:gd name="T2" fmla="*/ 2147483647 w 14"/>
                  <a:gd name="T3" fmla="*/ 0 h 14"/>
                  <a:gd name="T4" fmla="*/ 0 w 14"/>
                  <a:gd name="T5" fmla="*/ 2147483647 h 14"/>
                  <a:gd name="T6" fmla="*/ 0 w 14"/>
                  <a:gd name="T7" fmla="*/ 0 h 14"/>
                  <a:gd name="T8" fmla="*/ 0 w 14"/>
                  <a:gd name="T9" fmla="*/ 0 h 14"/>
                  <a:gd name="T10" fmla="*/ 0 w 14"/>
                  <a:gd name="T11" fmla="*/ 0 h 14"/>
                  <a:gd name="T12" fmla="*/ 2147483647 w 14"/>
                  <a:gd name="T13" fmla="*/ 0 h 1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4"/>
                  <a:gd name="T22" fmla="*/ 0 h 14"/>
                  <a:gd name="T23" fmla="*/ 14 w 14"/>
                  <a:gd name="T24" fmla="*/ 14 h 14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4" h="14">
                    <a:moveTo>
                      <a:pt x="14" y="0"/>
                    </a:moveTo>
                    <a:lnTo>
                      <a:pt x="14" y="0"/>
                    </a:lnTo>
                    <a:lnTo>
                      <a:pt x="0" y="14"/>
                    </a:lnTo>
                    <a:lnTo>
                      <a:pt x="0" y="0"/>
                    </a:lnTo>
                    <a:lnTo>
                      <a:pt x="14" y="0"/>
                    </a:lnTo>
                    <a:close/>
                  </a:path>
                </a:pathLst>
              </a:custGeom>
              <a:blipFill dpi="0" rotWithShape="0">
                <a:blip r:embed="rId5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5" name="Freeform 102"/>
              <p:cNvSpPr>
                <a:spLocks/>
              </p:cNvSpPr>
              <p:nvPr/>
            </p:nvSpPr>
            <p:spPr bwMode="auto">
              <a:xfrm>
                <a:off x="7768285" y="2038350"/>
                <a:ext cx="66675" cy="44450"/>
              </a:xfrm>
              <a:custGeom>
                <a:avLst/>
                <a:gdLst>
                  <a:gd name="T0" fmla="*/ 2147483647 w 42"/>
                  <a:gd name="T1" fmla="*/ 2147483647 h 28"/>
                  <a:gd name="T2" fmla="*/ 2147483647 w 42"/>
                  <a:gd name="T3" fmla="*/ 0 h 28"/>
                  <a:gd name="T4" fmla="*/ 0 w 42"/>
                  <a:gd name="T5" fmla="*/ 2147483647 h 28"/>
                  <a:gd name="T6" fmla="*/ 0 w 42"/>
                  <a:gd name="T7" fmla="*/ 2147483647 h 28"/>
                  <a:gd name="T8" fmla="*/ 2147483647 w 42"/>
                  <a:gd name="T9" fmla="*/ 2147483647 h 2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2"/>
                  <a:gd name="T16" fmla="*/ 0 h 28"/>
                  <a:gd name="T17" fmla="*/ 42 w 42"/>
                  <a:gd name="T18" fmla="*/ 28 h 2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2" h="28">
                    <a:moveTo>
                      <a:pt x="42" y="14"/>
                    </a:moveTo>
                    <a:lnTo>
                      <a:pt x="42" y="0"/>
                    </a:lnTo>
                    <a:lnTo>
                      <a:pt x="0" y="14"/>
                    </a:lnTo>
                    <a:lnTo>
                      <a:pt x="0" y="28"/>
                    </a:lnTo>
                    <a:lnTo>
                      <a:pt x="42" y="14"/>
                    </a:lnTo>
                    <a:close/>
                  </a:path>
                </a:pathLst>
              </a:custGeom>
              <a:blipFill dpi="0" rotWithShape="0">
                <a:blip r:embed="rId5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91" name="Straight Arrow Connector 90"/>
            <p:cNvCxnSpPr/>
            <p:nvPr/>
          </p:nvCxnSpPr>
          <p:spPr bwMode="auto">
            <a:xfrm>
              <a:off x="8327572" y="4484348"/>
              <a:ext cx="167346" cy="0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grpSp>
        <p:nvGrpSpPr>
          <p:cNvPr id="96" name="Group 95"/>
          <p:cNvGrpSpPr/>
          <p:nvPr/>
        </p:nvGrpSpPr>
        <p:grpSpPr>
          <a:xfrm>
            <a:off x="7731050" y="5904223"/>
            <a:ext cx="300243" cy="312737"/>
            <a:chOff x="8327572" y="4328206"/>
            <a:chExt cx="300243" cy="312737"/>
          </a:xfrm>
        </p:grpSpPr>
        <p:grpSp>
          <p:nvGrpSpPr>
            <p:cNvPr id="97" name="Group 96"/>
            <p:cNvGrpSpPr/>
            <p:nvPr/>
          </p:nvGrpSpPr>
          <p:grpSpPr>
            <a:xfrm>
              <a:off x="8472240" y="4328206"/>
              <a:ext cx="155575" cy="312737"/>
              <a:chOff x="7723835" y="1770063"/>
              <a:chExt cx="155575" cy="312737"/>
            </a:xfrm>
          </p:grpSpPr>
          <p:sp>
            <p:nvSpPr>
              <p:cNvPr id="99" name="Freeform 99"/>
              <p:cNvSpPr>
                <a:spLocks/>
              </p:cNvSpPr>
              <p:nvPr/>
            </p:nvSpPr>
            <p:spPr bwMode="auto">
              <a:xfrm>
                <a:off x="7723835" y="1770063"/>
                <a:ext cx="155575" cy="290512"/>
              </a:xfrm>
              <a:custGeom>
                <a:avLst/>
                <a:gdLst>
                  <a:gd name="T0" fmla="*/ 2147483647 w 98"/>
                  <a:gd name="T1" fmla="*/ 0 h 183"/>
                  <a:gd name="T2" fmla="*/ 2147483647 w 98"/>
                  <a:gd name="T3" fmla="*/ 2147483647 h 183"/>
                  <a:gd name="T4" fmla="*/ 0 w 98"/>
                  <a:gd name="T5" fmla="*/ 2147483647 h 183"/>
                  <a:gd name="T6" fmla="*/ 0 w 98"/>
                  <a:gd name="T7" fmla="*/ 2147483647 h 183"/>
                  <a:gd name="T8" fmla="*/ 2147483647 w 98"/>
                  <a:gd name="T9" fmla="*/ 2147483647 h 183"/>
                  <a:gd name="T10" fmla="*/ 2147483647 w 98"/>
                  <a:gd name="T11" fmla="*/ 2147483647 h 183"/>
                  <a:gd name="T12" fmla="*/ 2147483647 w 98"/>
                  <a:gd name="T13" fmla="*/ 2147483647 h 183"/>
                  <a:gd name="T14" fmla="*/ 2147483647 w 98"/>
                  <a:gd name="T15" fmla="*/ 2147483647 h 183"/>
                  <a:gd name="T16" fmla="*/ 2147483647 w 98"/>
                  <a:gd name="T17" fmla="*/ 2147483647 h 183"/>
                  <a:gd name="T18" fmla="*/ 2147483647 w 98"/>
                  <a:gd name="T19" fmla="*/ 2147483647 h 183"/>
                  <a:gd name="T20" fmla="*/ 2147483647 w 98"/>
                  <a:gd name="T21" fmla="*/ 2147483647 h 183"/>
                  <a:gd name="T22" fmla="*/ 2147483647 w 98"/>
                  <a:gd name="T23" fmla="*/ 2147483647 h 183"/>
                  <a:gd name="T24" fmla="*/ 2147483647 w 98"/>
                  <a:gd name="T25" fmla="*/ 2147483647 h 183"/>
                  <a:gd name="T26" fmla="*/ 2147483647 w 98"/>
                  <a:gd name="T27" fmla="*/ 2147483647 h 183"/>
                  <a:gd name="T28" fmla="*/ 2147483647 w 98"/>
                  <a:gd name="T29" fmla="*/ 2147483647 h 183"/>
                  <a:gd name="T30" fmla="*/ 2147483647 w 98"/>
                  <a:gd name="T31" fmla="*/ 2147483647 h 183"/>
                  <a:gd name="T32" fmla="*/ 2147483647 w 98"/>
                  <a:gd name="T33" fmla="*/ 2147483647 h 183"/>
                  <a:gd name="T34" fmla="*/ 2147483647 w 98"/>
                  <a:gd name="T35" fmla="*/ 0 h 183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98"/>
                  <a:gd name="T55" fmla="*/ 0 h 183"/>
                  <a:gd name="T56" fmla="*/ 98 w 98"/>
                  <a:gd name="T57" fmla="*/ 183 h 183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98" h="183">
                    <a:moveTo>
                      <a:pt x="98" y="0"/>
                    </a:moveTo>
                    <a:lnTo>
                      <a:pt x="14" y="42"/>
                    </a:lnTo>
                    <a:lnTo>
                      <a:pt x="0" y="56"/>
                    </a:lnTo>
                    <a:lnTo>
                      <a:pt x="42" y="70"/>
                    </a:lnTo>
                    <a:lnTo>
                      <a:pt x="84" y="84"/>
                    </a:lnTo>
                    <a:lnTo>
                      <a:pt x="84" y="99"/>
                    </a:lnTo>
                    <a:lnTo>
                      <a:pt x="42" y="113"/>
                    </a:lnTo>
                    <a:lnTo>
                      <a:pt x="14" y="127"/>
                    </a:lnTo>
                    <a:lnTo>
                      <a:pt x="14" y="141"/>
                    </a:lnTo>
                    <a:lnTo>
                      <a:pt x="42" y="155"/>
                    </a:lnTo>
                    <a:lnTo>
                      <a:pt x="70" y="155"/>
                    </a:lnTo>
                    <a:lnTo>
                      <a:pt x="70" y="169"/>
                    </a:lnTo>
                    <a:lnTo>
                      <a:pt x="28" y="183"/>
                    </a:lnTo>
                    <a:lnTo>
                      <a:pt x="98" y="0"/>
                    </a:lnTo>
                    <a:close/>
                  </a:path>
                </a:pathLst>
              </a:custGeom>
              <a:blipFill dpi="0" rotWithShape="0">
                <a:blip r:embed="rId4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0" name="Freeform 100"/>
              <p:cNvSpPr>
                <a:spLocks/>
              </p:cNvSpPr>
              <p:nvPr/>
            </p:nvSpPr>
            <p:spPr bwMode="auto">
              <a:xfrm>
                <a:off x="7723835" y="1770063"/>
                <a:ext cx="155575" cy="268287"/>
              </a:xfrm>
              <a:custGeom>
                <a:avLst/>
                <a:gdLst>
                  <a:gd name="T0" fmla="*/ 2147483647 w 98"/>
                  <a:gd name="T1" fmla="*/ 2147483647 h 169"/>
                  <a:gd name="T2" fmla="*/ 2147483647 w 98"/>
                  <a:gd name="T3" fmla="*/ 2147483647 h 169"/>
                  <a:gd name="T4" fmla="*/ 2147483647 w 98"/>
                  <a:gd name="T5" fmla="*/ 2147483647 h 169"/>
                  <a:gd name="T6" fmla="*/ 2147483647 w 98"/>
                  <a:gd name="T7" fmla="*/ 2147483647 h 169"/>
                  <a:gd name="T8" fmla="*/ 0 w 98"/>
                  <a:gd name="T9" fmla="*/ 2147483647 h 169"/>
                  <a:gd name="T10" fmla="*/ 2147483647 w 98"/>
                  <a:gd name="T11" fmla="*/ 2147483647 h 169"/>
                  <a:gd name="T12" fmla="*/ 2147483647 w 98"/>
                  <a:gd name="T13" fmla="*/ 2147483647 h 169"/>
                  <a:gd name="T14" fmla="*/ 2147483647 w 98"/>
                  <a:gd name="T15" fmla="*/ 2147483647 h 169"/>
                  <a:gd name="T16" fmla="*/ 2147483647 w 98"/>
                  <a:gd name="T17" fmla="*/ 2147483647 h 169"/>
                  <a:gd name="T18" fmla="*/ 2147483647 w 98"/>
                  <a:gd name="T19" fmla="*/ 2147483647 h 169"/>
                  <a:gd name="T20" fmla="*/ 2147483647 w 98"/>
                  <a:gd name="T21" fmla="*/ 2147483647 h 169"/>
                  <a:gd name="T22" fmla="*/ 2147483647 w 98"/>
                  <a:gd name="T23" fmla="*/ 2147483647 h 169"/>
                  <a:gd name="T24" fmla="*/ 2147483647 w 98"/>
                  <a:gd name="T25" fmla="*/ 2147483647 h 169"/>
                  <a:gd name="T26" fmla="*/ 2147483647 w 98"/>
                  <a:gd name="T27" fmla="*/ 2147483647 h 169"/>
                  <a:gd name="T28" fmla="*/ 2147483647 w 98"/>
                  <a:gd name="T29" fmla="*/ 2147483647 h 169"/>
                  <a:gd name="T30" fmla="*/ 2147483647 w 98"/>
                  <a:gd name="T31" fmla="*/ 2147483647 h 169"/>
                  <a:gd name="T32" fmla="*/ 2147483647 w 98"/>
                  <a:gd name="T33" fmla="*/ 2147483647 h 169"/>
                  <a:gd name="T34" fmla="*/ 2147483647 w 98"/>
                  <a:gd name="T35" fmla="*/ 2147483647 h 169"/>
                  <a:gd name="T36" fmla="*/ 2147483647 w 98"/>
                  <a:gd name="T37" fmla="*/ 2147483647 h 169"/>
                  <a:gd name="T38" fmla="*/ 2147483647 w 98"/>
                  <a:gd name="T39" fmla="*/ 2147483647 h 169"/>
                  <a:gd name="T40" fmla="*/ 2147483647 w 98"/>
                  <a:gd name="T41" fmla="*/ 2147483647 h 169"/>
                  <a:gd name="T42" fmla="*/ 2147483647 w 98"/>
                  <a:gd name="T43" fmla="*/ 2147483647 h 169"/>
                  <a:gd name="T44" fmla="*/ 2147483647 w 98"/>
                  <a:gd name="T45" fmla="*/ 2147483647 h 169"/>
                  <a:gd name="T46" fmla="*/ 2147483647 w 98"/>
                  <a:gd name="T47" fmla="*/ 2147483647 h 169"/>
                  <a:gd name="T48" fmla="*/ 2147483647 w 98"/>
                  <a:gd name="T49" fmla="*/ 2147483647 h 169"/>
                  <a:gd name="T50" fmla="*/ 2147483647 w 98"/>
                  <a:gd name="T51" fmla="*/ 2147483647 h 169"/>
                  <a:gd name="T52" fmla="*/ 2147483647 w 98"/>
                  <a:gd name="T53" fmla="*/ 2147483647 h 169"/>
                  <a:gd name="T54" fmla="*/ 2147483647 w 98"/>
                  <a:gd name="T55" fmla="*/ 2147483647 h 169"/>
                  <a:gd name="T56" fmla="*/ 2147483647 w 98"/>
                  <a:gd name="T57" fmla="*/ 2147483647 h 169"/>
                  <a:gd name="T58" fmla="*/ 2147483647 w 98"/>
                  <a:gd name="T59" fmla="*/ 2147483647 h 169"/>
                  <a:gd name="T60" fmla="*/ 2147483647 w 98"/>
                  <a:gd name="T61" fmla="*/ 2147483647 h 169"/>
                  <a:gd name="T62" fmla="*/ 2147483647 w 98"/>
                  <a:gd name="T63" fmla="*/ 2147483647 h 169"/>
                  <a:gd name="T64" fmla="*/ 2147483647 w 98"/>
                  <a:gd name="T65" fmla="*/ 2147483647 h 169"/>
                  <a:gd name="T66" fmla="*/ 2147483647 w 98"/>
                  <a:gd name="T67" fmla="*/ 2147483647 h 169"/>
                  <a:gd name="T68" fmla="*/ 2147483647 w 98"/>
                  <a:gd name="T69" fmla="*/ 2147483647 h 169"/>
                  <a:gd name="T70" fmla="*/ 2147483647 w 98"/>
                  <a:gd name="T71" fmla="*/ 2147483647 h 169"/>
                  <a:gd name="T72" fmla="*/ 2147483647 w 98"/>
                  <a:gd name="T73" fmla="*/ 2147483647 h 169"/>
                  <a:gd name="T74" fmla="*/ 0 w 98"/>
                  <a:gd name="T75" fmla="*/ 2147483647 h 169"/>
                  <a:gd name="T76" fmla="*/ 0 w 98"/>
                  <a:gd name="T77" fmla="*/ 2147483647 h 169"/>
                  <a:gd name="T78" fmla="*/ 0 w 98"/>
                  <a:gd name="T79" fmla="*/ 2147483647 h 169"/>
                  <a:gd name="T80" fmla="*/ 2147483647 w 98"/>
                  <a:gd name="T81" fmla="*/ 2147483647 h 169"/>
                  <a:gd name="T82" fmla="*/ 2147483647 w 98"/>
                  <a:gd name="T83" fmla="*/ 0 h 169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w 98"/>
                  <a:gd name="T127" fmla="*/ 0 h 169"/>
                  <a:gd name="T128" fmla="*/ 98 w 98"/>
                  <a:gd name="T129" fmla="*/ 169 h 169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T126" t="T127" r="T128" b="T129"/>
                <a:pathLst>
                  <a:path w="98" h="169">
                    <a:moveTo>
                      <a:pt x="98" y="14"/>
                    </a:moveTo>
                    <a:lnTo>
                      <a:pt x="14" y="56"/>
                    </a:lnTo>
                    <a:lnTo>
                      <a:pt x="28" y="56"/>
                    </a:lnTo>
                    <a:lnTo>
                      <a:pt x="14" y="70"/>
                    </a:lnTo>
                    <a:lnTo>
                      <a:pt x="0" y="56"/>
                    </a:lnTo>
                    <a:lnTo>
                      <a:pt x="42" y="70"/>
                    </a:lnTo>
                    <a:lnTo>
                      <a:pt x="84" y="84"/>
                    </a:lnTo>
                    <a:lnTo>
                      <a:pt x="98" y="84"/>
                    </a:lnTo>
                    <a:lnTo>
                      <a:pt x="98" y="99"/>
                    </a:lnTo>
                    <a:lnTo>
                      <a:pt x="84" y="113"/>
                    </a:lnTo>
                    <a:lnTo>
                      <a:pt x="42" y="127"/>
                    </a:lnTo>
                    <a:lnTo>
                      <a:pt x="14" y="141"/>
                    </a:lnTo>
                    <a:lnTo>
                      <a:pt x="28" y="127"/>
                    </a:lnTo>
                    <a:lnTo>
                      <a:pt x="28" y="141"/>
                    </a:lnTo>
                    <a:lnTo>
                      <a:pt x="14" y="141"/>
                    </a:lnTo>
                    <a:lnTo>
                      <a:pt x="42" y="155"/>
                    </a:lnTo>
                    <a:lnTo>
                      <a:pt x="70" y="155"/>
                    </a:lnTo>
                    <a:lnTo>
                      <a:pt x="84" y="155"/>
                    </a:lnTo>
                    <a:lnTo>
                      <a:pt x="84" y="169"/>
                    </a:lnTo>
                    <a:lnTo>
                      <a:pt x="70" y="169"/>
                    </a:lnTo>
                    <a:lnTo>
                      <a:pt x="70" y="155"/>
                    </a:lnTo>
                    <a:lnTo>
                      <a:pt x="70" y="169"/>
                    </a:lnTo>
                    <a:lnTo>
                      <a:pt x="42" y="169"/>
                    </a:lnTo>
                    <a:lnTo>
                      <a:pt x="14" y="155"/>
                    </a:lnTo>
                    <a:lnTo>
                      <a:pt x="14" y="141"/>
                    </a:lnTo>
                    <a:lnTo>
                      <a:pt x="14" y="127"/>
                    </a:lnTo>
                    <a:lnTo>
                      <a:pt x="42" y="113"/>
                    </a:lnTo>
                    <a:lnTo>
                      <a:pt x="84" y="99"/>
                    </a:lnTo>
                    <a:lnTo>
                      <a:pt x="84" y="84"/>
                    </a:lnTo>
                    <a:lnTo>
                      <a:pt x="84" y="99"/>
                    </a:lnTo>
                    <a:lnTo>
                      <a:pt x="42" y="84"/>
                    </a:lnTo>
                    <a:lnTo>
                      <a:pt x="0" y="70"/>
                    </a:lnTo>
                    <a:lnTo>
                      <a:pt x="0" y="56"/>
                    </a:lnTo>
                    <a:lnTo>
                      <a:pt x="14" y="42"/>
                    </a:lnTo>
                    <a:lnTo>
                      <a:pt x="98" y="0"/>
                    </a:lnTo>
                    <a:lnTo>
                      <a:pt x="98" y="14"/>
                    </a:lnTo>
                    <a:close/>
                  </a:path>
                </a:pathLst>
              </a:custGeom>
              <a:blipFill dpi="0" rotWithShape="0">
                <a:blip r:embed="rId5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1" name="Freeform 101"/>
              <p:cNvSpPr>
                <a:spLocks/>
              </p:cNvSpPr>
              <p:nvPr/>
            </p:nvSpPr>
            <p:spPr bwMode="auto">
              <a:xfrm>
                <a:off x="7834960" y="2038350"/>
                <a:ext cx="22225" cy="22225"/>
              </a:xfrm>
              <a:custGeom>
                <a:avLst/>
                <a:gdLst>
                  <a:gd name="T0" fmla="*/ 2147483647 w 14"/>
                  <a:gd name="T1" fmla="*/ 0 h 14"/>
                  <a:gd name="T2" fmla="*/ 2147483647 w 14"/>
                  <a:gd name="T3" fmla="*/ 0 h 14"/>
                  <a:gd name="T4" fmla="*/ 0 w 14"/>
                  <a:gd name="T5" fmla="*/ 2147483647 h 14"/>
                  <a:gd name="T6" fmla="*/ 0 w 14"/>
                  <a:gd name="T7" fmla="*/ 0 h 14"/>
                  <a:gd name="T8" fmla="*/ 0 w 14"/>
                  <a:gd name="T9" fmla="*/ 0 h 14"/>
                  <a:gd name="T10" fmla="*/ 0 w 14"/>
                  <a:gd name="T11" fmla="*/ 0 h 14"/>
                  <a:gd name="T12" fmla="*/ 2147483647 w 14"/>
                  <a:gd name="T13" fmla="*/ 0 h 1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4"/>
                  <a:gd name="T22" fmla="*/ 0 h 14"/>
                  <a:gd name="T23" fmla="*/ 14 w 14"/>
                  <a:gd name="T24" fmla="*/ 14 h 14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4" h="14">
                    <a:moveTo>
                      <a:pt x="14" y="0"/>
                    </a:moveTo>
                    <a:lnTo>
                      <a:pt x="14" y="0"/>
                    </a:lnTo>
                    <a:lnTo>
                      <a:pt x="0" y="14"/>
                    </a:lnTo>
                    <a:lnTo>
                      <a:pt x="0" y="0"/>
                    </a:lnTo>
                    <a:lnTo>
                      <a:pt x="14" y="0"/>
                    </a:lnTo>
                    <a:close/>
                  </a:path>
                </a:pathLst>
              </a:custGeom>
              <a:blipFill dpi="0" rotWithShape="0">
                <a:blip r:embed="rId5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2" name="Freeform 102"/>
              <p:cNvSpPr>
                <a:spLocks/>
              </p:cNvSpPr>
              <p:nvPr/>
            </p:nvSpPr>
            <p:spPr bwMode="auto">
              <a:xfrm>
                <a:off x="7768285" y="2038350"/>
                <a:ext cx="66675" cy="44450"/>
              </a:xfrm>
              <a:custGeom>
                <a:avLst/>
                <a:gdLst>
                  <a:gd name="T0" fmla="*/ 2147483647 w 42"/>
                  <a:gd name="T1" fmla="*/ 2147483647 h 28"/>
                  <a:gd name="T2" fmla="*/ 2147483647 w 42"/>
                  <a:gd name="T3" fmla="*/ 0 h 28"/>
                  <a:gd name="T4" fmla="*/ 0 w 42"/>
                  <a:gd name="T5" fmla="*/ 2147483647 h 28"/>
                  <a:gd name="T6" fmla="*/ 0 w 42"/>
                  <a:gd name="T7" fmla="*/ 2147483647 h 28"/>
                  <a:gd name="T8" fmla="*/ 2147483647 w 42"/>
                  <a:gd name="T9" fmla="*/ 2147483647 h 2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2"/>
                  <a:gd name="T16" fmla="*/ 0 h 28"/>
                  <a:gd name="T17" fmla="*/ 42 w 42"/>
                  <a:gd name="T18" fmla="*/ 28 h 2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2" h="28">
                    <a:moveTo>
                      <a:pt x="42" y="14"/>
                    </a:moveTo>
                    <a:lnTo>
                      <a:pt x="42" y="0"/>
                    </a:lnTo>
                    <a:lnTo>
                      <a:pt x="0" y="14"/>
                    </a:lnTo>
                    <a:lnTo>
                      <a:pt x="0" y="28"/>
                    </a:lnTo>
                    <a:lnTo>
                      <a:pt x="42" y="14"/>
                    </a:lnTo>
                    <a:close/>
                  </a:path>
                </a:pathLst>
              </a:custGeom>
              <a:blipFill dpi="0" rotWithShape="0">
                <a:blip r:embed="rId5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98" name="Straight Arrow Connector 97"/>
            <p:cNvCxnSpPr/>
            <p:nvPr/>
          </p:nvCxnSpPr>
          <p:spPr bwMode="auto">
            <a:xfrm>
              <a:off x="8327572" y="4484348"/>
              <a:ext cx="167346" cy="0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sp>
        <p:nvSpPr>
          <p:cNvPr id="103" name="TextBox 102"/>
          <p:cNvSpPr txBox="1"/>
          <p:nvPr/>
        </p:nvSpPr>
        <p:spPr>
          <a:xfrm>
            <a:off x="3527413" y="5726377"/>
            <a:ext cx="25838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5425" indent="-225425">
              <a:lnSpc>
                <a:spcPct val="100000"/>
              </a:lnSpc>
              <a:spcBef>
                <a:spcPts val="0"/>
              </a:spcBef>
            </a:pPr>
            <a:r>
              <a:rPr lang="en-US" sz="1400" dirty="0"/>
              <a:t>2</a:t>
            </a:r>
            <a:r>
              <a:rPr lang="en-US" sz="1400" dirty="0" smtClean="0"/>
              <a:t>: Return results to caller</a:t>
            </a:r>
            <a:endParaRPr lang="en-US" sz="1400" dirty="0"/>
          </a:p>
        </p:txBody>
      </p:sp>
      <p:grpSp>
        <p:nvGrpSpPr>
          <p:cNvPr id="104" name="Group 103"/>
          <p:cNvGrpSpPr/>
          <p:nvPr/>
        </p:nvGrpSpPr>
        <p:grpSpPr>
          <a:xfrm>
            <a:off x="2277702" y="5600804"/>
            <a:ext cx="4460972" cy="125573"/>
            <a:chOff x="2815602" y="5591384"/>
            <a:chExt cx="3564455" cy="134993"/>
          </a:xfrm>
        </p:grpSpPr>
        <p:cxnSp>
          <p:nvCxnSpPr>
            <p:cNvPr id="105" name="Straight Arrow Connector 104"/>
            <p:cNvCxnSpPr/>
            <p:nvPr/>
          </p:nvCxnSpPr>
          <p:spPr bwMode="auto">
            <a:xfrm>
              <a:off x="2815602" y="5591384"/>
              <a:ext cx="3560278" cy="0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106" name="Straight Arrow Connector 105"/>
            <p:cNvCxnSpPr/>
            <p:nvPr/>
          </p:nvCxnSpPr>
          <p:spPr bwMode="auto">
            <a:xfrm>
              <a:off x="2819779" y="5726377"/>
              <a:ext cx="3560278" cy="0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arrow" w="med" len="med"/>
              <a:tailEnd type="none" w="med" len="med"/>
            </a:ln>
            <a:effectLst/>
          </p:spPr>
        </p:cxnSp>
      </p:grpSp>
      <p:sp>
        <p:nvSpPr>
          <p:cNvPr id="52" name="TextBox 51"/>
          <p:cNvSpPr txBox="1"/>
          <p:nvPr/>
        </p:nvSpPr>
        <p:spPr>
          <a:xfrm>
            <a:off x="670544" y="4855208"/>
            <a:ext cx="1776448" cy="286232"/>
          </a:xfrm>
          <a:prstGeom prst="rect">
            <a:avLst/>
          </a:prstGeom>
          <a:noFill/>
          <a:ln w="12700">
            <a:noFill/>
          </a:ln>
        </p:spPr>
        <p:txBody>
          <a:bodyPr wrap="none" rtlCol="0">
            <a:spAutoFit/>
          </a:bodyPr>
          <a:lstStyle/>
          <a:p>
            <a:r>
              <a:rPr lang="en-US" sz="1400" b="1" dirty="0" err="1" smtClean="0"/>
              <a:t>DownloadActivity</a:t>
            </a:r>
            <a:endParaRPr lang="en-US" sz="1400" b="1" dirty="0"/>
          </a:p>
        </p:txBody>
      </p:sp>
      <p:sp>
        <p:nvSpPr>
          <p:cNvPr id="53" name="TextBox 52"/>
          <p:cNvSpPr txBox="1"/>
          <p:nvPr/>
        </p:nvSpPr>
        <p:spPr>
          <a:xfrm>
            <a:off x="6774062" y="4791046"/>
            <a:ext cx="1752403" cy="286232"/>
          </a:xfrm>
          <a:prstGeom prst="rect">
            <a:avLst/>
          </a:prstGeom>
          <a:noFill/>
          <a:ln w="12700">
            <a:noFill/>
          </a:ln>
        </p:spPr>
        <p:txBody>
          <a:bodyPr wrap="none" rtlCol="0">
            <a:spAutoFit/>
          </a:bodyPr>
          <a:lstStyle/>
          <a:p>
            <a:r>
              <a:rPr lang="en-US" sz="1400" b="1" dirty="0" err="1" smtClean="0"/>
              <a:t>DownloadService</a:t>
            </a: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657245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52400" y="533400"/>
            <a:ext cx="8839200" cy="381000"/>
          </a:xfrm>
        </p:spPr>
        <p:txBody>
          <a:bodyPr>
            <a:noAutofit/>
          </a:bodyPr>
          <a:lstStyle/>
          <a:p>
            <a:pPr algn="ctr"/>
            <a:r>
              <a:rPr lang="en-US" sz="3200" dirty="0" smtClean="0"/>
              <a:t>Overview of Android Binder &amp; AIDL IPC</a:t>
            </a:r>
            <a:endParaRPr lang="en-US" sz="3200" dirty="0"/>
          </a:p>
        </p:txBody>
      </p:sp>
      <p:sp>
        <p:nvSpPr>
          <p:cNvPr id="12" name="Rectangle 11"/>
          <p:cNvSpPr/>
          <p:nvPr/>
        </p:nvSpPr>
        <p:spPr>
          <a:xfrm>
            <a:off x="117913" y="1118326"/>
            <a:ext cx="4238934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1" indent="-228600">
              <a:spcBef>
                <a:spcPts val="1200"/>
              </a:spcBef>
              <a:buClr>
                <a:schemeClr val="bg1">
                  <a:lumMod val="75000"/>
                </a:schemeClr>
              </a:buClr>
              <a:buFont typeface="Arial" pitchFamily="34" charset="0"/>
              <a:buChar char="•"/>
              <a:defRPr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The Binder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provides a local RPC mechanism for cross-process calls </a:t>
            </a:r>
          </a:p>
          <a:p>
            <a:pPr marL="228600" indent="-228600">
              <a:spcBef>
                <a:spcPts val="1200"/>
              </a:spcBef>
              <a:buClr>
                <a:schemeClr val="bg1">
                  <a:lumMod val="75000"/>
                </a:schemeClr>
              </a:buClr>
              <a:buFont typeface="Arial" pitchFamily="34" charset="0"/>
              <a:buChar char="•"/>
              <a:defRPr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The Binder Driver is installed in the Linux kernel to accelerate IPC</a:t>
            </a:r>
          </a:p>
          <a:p>
            <a:pPr marL="466725" indent="-228600">
              <a:spcBef>
                <a:spcPts val="1200"/>
              </a:spcBef>
              <a:buClr>
                <a:schemeClr val="bg1">
                  <a:lumMod val="75000"/>
                </a:schemeClr>
              </a:buClr>
              <a:buFont typeface="Arial" pitchFamily="34" charset="0"/>
              <a:buChar char="•"/>
              <a:defRPr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Uses shared memory &amp; per-process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thread pool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for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high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performance</a:t>
            </a:r>
          </a:p>
          <a:p>
            <a:pPr marL="233363" lvl="1" indent="-228600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/>
            </a:pPr>
            <a:r>
              <a:rPr lang="en-US" sz="2000" dirty="0"/>
              <a:t>Android system services can </a:t>
            </a:r>
            <a:r>
              <a:rPr lang="en-US" sz="2000" dirty="0" smtClean="0"/>
              <a:t>be </a:t>
            </a:r>
            <a:r>
              <a:rPr lang="en-US" sz="2000" dirty="0"/>
              <a:t>written in C/C</a:t>
            </a:r>
            <a:r>
              <a:rPr lang="en-US" sz="2000" dirty="0" smtClean="0"/>
              <a:t>++, as well as Java</a:t>
            </a:r>
            <a:endParaRPr lang="en-US" sz="2000" dirty="0"/>
          </a:p>
        </p:txBody>
      </p:sp>
      <p:sp>
        <p:nvSpPr>
          <p:cNvPr id="14" name="Rectangle 13"/>
          <p:cNvSpPr/>
          <p:nvPr/>
        </p:nvSpPr>
        <p:spPr bwMode="auto">
          <a:xfrm>
            <a:off x="12700" y="6390504"/>
            <a:ext cx="9144000" cy="553453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06811" y="6425530"/>
            <a:ext cx="8915399" cy="369332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algn="ctr"/>
            <a:r>
              <a:rPr lang="en-US" sz="1900" dirty="0" smtClean="0">
                <a:hlinkClick r:id="rId3"/>
              </a:rPr>
              <a:t>sites.google.com/site/</a:t>
            </a:r>
            <a:r>
              <a:rPr lang="en-US" sz="1900" dirty="0" err="1" smtClean="0">
                <a:hlinkClick r:id="rId3"/>
              </a:rPr>
              <a:t>io</a:t>
            </a:r>
            <a:r>
              <a:rPr lang="en-US" sz="1900" dirty="0" smtClean="0">
                <a:hlinkClick r:id="rId3"/>
              </a:rPr>
              <a:t>/anatomy-</a:t>
            </a:r>
            <a:r>
              <a:rPr lang="en-US" sz="1900" dirty="0">
                <a:hlinkClick r:id="rId3"/>
              </a:rPr>
              <a:t>-</a:t>
            </a:r>
            <a:r>
              <a:rPr lang="en-US" sz="1900" dirty="0" smtClean="0">
                <a:hlinkClick r:id="rId3"/>
              </a:rPr>
              <a:t>physiology-of-an-android</a:t>
            </a:r>
            <a:r>
              <a:rPr lang="en-US" sz="1900" dirty="0" smtClean="0"/>
              <a:t> has Binder overview</a:t>
            </a:r>
            <a:endParaRPr lang="en-US" sz="1900" dirty="0"/>
          </a:p>
        </p:txBody>
      </p:sp>
      <p:sp>
        <p:nvSpPr>
          <p:cNvPr id="154" name="Rectangle 153"/>
          <p:cNvSpPr/>
          <p:nvPr/>
        </p:nvSpPr>
        <p:spPr bwMode="auto">
          <a:xfrm rot="5400000">
            <a:off x="4084465" y="3459809"/>
            <a:ext cx="1137850" cy="4010841"/>
          </a:xfrm>
          <a:prstGeom prst="rect">
            <a:avLst/>
          </a:prstGeom>
          <a:solidFill>
            <a:srgbClr val="A50021">
              <a:alpha val="14902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5" name="Rounded Rectangle 154"/>
          <p:cNvSpPr/>
          <p:nvPr/>
        </p:nvSpPr>
        <p:spPr bwMode="auto">
          <a:xfrm>
            <a:off x="6571252" y="4599981"/>
            <a:ext cx="2188654" cy="1641924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6" name="Rectangle 155"/>
          <p:cNvSpPr/>
          <p:nvPr/>
        </p:nvSpPr>
        <p:spPr bwMode="auto">
          <a:xfrm rot="5400000">
            <a:off x="7093646" y="4328053"/>
            <a:ext cx="1140740" cy="1930792"/>
          </a:xfrm>
          <a:prstGeom prst="rect">
            <a:avLst/>
          </a:prstGeom>
          <a:solidFill>
            <a:srgbClr val="FFCC99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8" name="Rounded Rectangle 157"/>
          <p:cNvSpPr/>
          <p:nvPr/>
        </p:nvSpPr>
        <p:spPr bwMode="auto">
          <a:xfrm>
            <a:off x="352269" y="4599981"/>
            <a:ext cx="2445099" cy="1641924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9" name="Rectangle 158"/>
          <p:cNvSpPr/>
          <p:nvPr/>
        </p:nvSpPr>
        <p:spPr bwMode="auto">
          <a:xfrm rot="5400000">
            <a:off x="937629" y="4389690"/>
            <a:ext cx="1242279" cy="2121749"/>
          </a:xfrm>
          <a:prstGeom prst="rect">
            <a:avLst/>
          </a:prstGeom>
          <a:solidFill>
            <a:srgbClr val="E1FF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1" name="TextBox 160"/>
          <p:cNvSpPr txBox="1"/>
          <p:nvPr/>
        </p:nvSpPr>
        <p:spPr>
          <a:xfrm>
            <a:off x="6738674" y="5520444"/>
            <a:ext cx="1591205" cy="28623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err="1" smtClean="0"/>
              <a:t>downloadImage</a:t>
            </a:r>
            <a:r>
              <a:rPr lang="en-US" sz="1400" dirty="0" smtClean="0"/>
              <a:t>()</a:t>
            </a:r>
            <a:endParaRPr lang="en-US" sz="1400" dirty="0"/>
          </a:p>
        </p:txBody>
      </p:sp>
      <p:sp>
        <p:nvSpPr>
          <p:cNvPr id="162" name="TextBox 161"/>
          <p:cNvSpPr txBox="1"/>
          <p:nvPr/>
        </p:nvSpPr>
        <p:spPr>
          <a:xfrm>
            <a:off x="871933" y="5537918"/>
            <a:ext cx="1405769" cy="28623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prstDash val="lgDash"/>
          </a:ln>
        </p:spPr>
        <p:txBody>
          <a:bodyPr wrap="none" rtlCol="0">
            <a:spAutoFit/>
          </a:bodyPr>
          <a:lstStyle/>
          <a:p>
            <a:r>
              <a:rPr lang="en-US" sz="1400" dirty="0" err="1" smtClean="0"/>
              <a:t>mBoundService</a:t>
            </a:r>
            <a:endParaRPr lang="en-US" sz="1400" dirty="0"/>
          </a:p>
        </p:txBody>
      </p:sp>
      <p:sp>
        <p:nvSpPr>
          <p:cNvPr id="164" name="Rectangle 163"/>
          <p:cNvSpPr/>
          <p:nvPr/>
        </p:nvSpPr>
        <p:spPr>
          <a:xfrm>
            <a:off x="1110589" y="4341436"/>
            <a:ext cx="928459" cy="2585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200" b="1" dirty="0" smtClean="0"/>
              <a:t>Process A</a:t>
            </a:r>
            <a:endParaRPr lang="en-US" sz="1200" b="1" dirty="0"/>
          </a:p>
        </p:txBody>
      </p:sp>
      <p:sp>
        <p:nvSpPr>
          <p:cNvPr id="165" name="Rectangle 164"/>
          <p:cNvSpPr/>
          <p:nvPr/>
        </p:nvSpPr>
        <p:spPr>
          <a:xfrm>
            <a:off x="7201350" y="4341436"/>
            <a:ext cx="928459" cy="2585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200" b="1" dirty="0" smtClean="0"/>
              <a:t>Process B</a:t>
            </a:r>
            <a:endParaRPr lang="en-US" sz="1200" b="1" dirty="0"/>
          </a:p>
        </p:txBody>
      </p:sp>
      <p:sp>
        <p:nvSpPr>
          <p:cNvPr id="166" name="TextBox 165"/>
          <p:cNvSpPr txBox="1"/>
          <p:nvPr/>
        </p:nvSpPr>
        <p:spPr>
          <a:xfrm>
            <a:off x="7001660" y="5246687"/>
            <a:ext cx="1301959" cy="286232"/>
          </a:xfrm>
          <a:prstGeom prst="rect">
            <a:avLst/>
          </a:prstGeom>
          <a:noFill/>
          <a:ln w="12700">
            <a:noFill/>
          </a:ln>
        </p:spPr>
        <p:txBody>
          <a:bodyPr wrap="none" rtlCol="0">
            <a:spAutoFit/>
          </a:bodyPr>
          <a:lstStyle/>
          <a:p>
            <a:r>
              <a:rPr lang="en-US" sz="1400" b="1" dirty="0" smtClean="0"/>
              <a:t>C/C++ code</a:t>
            </a:r>
            <a:endParaRPr lang="en-US" sz="1400" b="1" dirty="0"/>
          </a:p>
        </p:txBody>
      </p:sp>
      <p:sp>
        <p:nvSpPr>
          <p:cNvPr id="167" name="TextBox 166"/>
          <p:cNvSpPr txBox="1"/>
          <p:nvPr/>
        </p:nvSpPr>
        <p:spPr>
          <a:xfrm>
            <a:off x="3621093" y="4579960"/>
            <a:ext cx="2254386" cy="286232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/>
              <a:t>Binder IPC Mechanism</a:t>
            </a:r>
            <a:endParaRPr lang="en-US" sz="1400" b="1" dirty="0"/>
          </a:p>
        </p:txBody>
      </p:sp>
      <p:grpSp>
        <p:nvGrpSpPr>
          <p:cNvPr id="168" name="Group 167"/>
          <p:cNvGrpSpPr/>
          <p:nvPr/>
        </p:nvGrpSpPr>
        <p:grpSpPr>
          <a:xfrm>
            <a:off x="8129809" y="5904223"/>
            <a:ext cx="300243" cy="312737"/>
            <a:chOff x="8327572" y="4328206"/>
            <a:chExt cx="300243" cy="312737"/>
          </a:xfrm>
        </p:grpSpPr>
        <p:grpSp>
          <p:nvGrpSpPr>
            <p:cNvPr id="169" name="Group 168"/>
            <p:cNvGrpSpPr/>
            <p:nvPr/>
          </p:nvGrpSpPr>
          <p:grpSpPr>
            <a:xfrm>
              <a:off x="8472240" y="4328206"/>
              <a:ext cx="155575" cy="312737"/>
              <a:chOff x="7723835" y="1770063"/>
              <a:chExt cx="155575" cy="312737"/>
            </a:xfrm>
          </p:grpSpPr>
          <p:sp>
            <p:nvSpPr>
              <p:cNvPr id="171" name="Freeform 99"/>
              <p:cNvSpPr>
                <a:spLocks/>
              </p:cNvSpPr>
              <p:nvPr/>
            </p:nvSpPr>
            <p:spPr bwMode="auto">
              <a:xfrm>
                <a:off x="7723835" y="1770063"/>
                <a:ext cx="155575" cy="290512"/>
              </a:xfrm>
              <a:custGeom>
                <a:avLst/>
                <a:gdLst>
                  <a:gd name="T0" fmla="*/ 2147483647 w 98"/>
                  <a:gd name="T1" fmla="*/ 0 h 183"/>
                  <a:gd name="T2" fmla="*/ 2147483647 w 98"/>
                  <a:gd name="T3" fmla="*/ 2147483647 h 183"/>
                  <a:gd name="T4" fmla="*/ 0 w 98"/>
                  <a:gd name="T5" fmla="*/ 2147483647 h 183"/>
                  <a:gd name="T6" fmla="*/ 0 w 98"/>
                  <a:gd name="T7" fmla="*/ 2147483647 h 183"/>
                  <a:gd name="T8" fmla="*/ 2147483647 w 98"/>
                  <a:gd name="T9" fmla="*/ 2147483647 h 183"/>
                  <a:gd name="T10" fmla="*/ 2147483647 w 98"/>
                  <a:gd name="T11" fmla="*/ 2147483647 h 183"/>
                  <a:gd name="T12" fmla="*/ 2147483647 w 98"/>
                  <a:gd name="T13" fmla="*/ 2147483647 h 183"/>
                  <a:gd name="T14" fmla="*/ 2147483647 w 98"/>
                  <a:gd name="T15" fmla="*/ 2147483647 h 183"/>
                  <a:gd name="T16" fmla="*/ 2147483647 w 98"/>
                  <a:gd name="T17" fmla="*/ 2147483647 h 183"/>
                  <a:gd name="T18" fmla="*/ 2147483647 w 98"/>
                  <a:gd name="T19" fmla="*/ 2147483647 h 183"/>
                  <a:gd name="T20" fmla="*/ 2147483647 w 98"/>
                  <a:gd name="T21" fmla="*/ 2147483647 h 183"/>
                  <a:gd name="T22" fmla="*/ 2147483647 w 98"/>
                  <a:gd name="T23" fmla="*/ 2147483647 h 183"/>
                  <a:gd name="T24" fmla="*/ 2147483647 w 98"/>
                  <a:gd name="T25" fmla="*/ 2147483647 h 183"/>
                  <a:gd name="T26" fmla="*/ 2147483647 w 98"/>
                  <a:gd name="T27" fmla="*/ 2147483647 h 183"/>
                  <a:gd name="T28" fmla="*/ 2147483647 w 98"/>
                  <a:gd name="T29" fmla="*/ 2147483647 h 183"/>
                  <a:gd name="T30" fmla="*/ 2147483647 w 98"/>
                  <a:gd name="T31" fmla="*/ 2147483647 h 183"/>
                  <a:gd name="T32" fmla="*/ 2147483647 w 98"/>
                  <a:gd name="T33" fmla="*/ 2147483647 h 183"/>
                  <a:gd name="T34" fmla="*/ 2147483647 w 98"/>
                  <a:gd name="T35" fmla="*/ 0 h 183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98"/>
                  <a:gd name="T55" fmla="*/ 0 h 183"/>
                  <a:gd name="T56" fmla="*/ 98 w 98"/>
                  <a:gd name="T57" fmla="*/ 183 h 183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98" h="183">
                    <a:moveTo>
                      <a:pt x="98" y="0"/>
                    </a:moveTo>
                    <a:lnTo>
                      <a:pt x="14" y="42"/>
                    </a:lnTo>
                    <a:lnTo>
                      <a:pt x="0" y="56"/>
                    </a:lnTo>
                    <a:lnTo>
                      <a:pt x="42" y="70"/>
                    </a:lnTo>
                    <a:lnTo>
                      <a:pt x="84" y="84"/>
                    </a:lnTo>
                    <a:lnTo>
                      <a:pt x="84" y="99"/>
                    </a:lnTo>
                    <a:lnTo>
                      <a:pt x="42" y="113"/>
                    </a:lnTo>
                    <a:lnTo>
                      <a:pt x="14" y="127"/>
                    </a:lnTo>
                    <a:lnTo>
                      <a:pt x="14" y="141"/>
                    </a:lnTo>
                    <a:lnTo>
                      <a:pt x="42" y="155"/>
                    </a:lnTo>
                    <a:lnTo>
                      <a:pt x="70" y="155"/>
                    </a:lnTo>
                    <a:lnTo>
                      <a:pt x="70" y="169"/>
                    </a:lnTo>
                    <a:lnTo>
                      <a:pt x="28" y="183"/>
                    </a:lnTo>
                    <a:lnTo>
                      <a:pt x="98" y="0"/>
                    </a:lnTo>
                    <a:close/>
                  </a:path>
                </a:pathLst>
              </a:custGeom>
              <a:blipFill dpi="0" rotWithShape="0">
                <a:blip r:embed="rId4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2" name="Freeform 100"/>
              <p:cNvSpPr>
                <a:spLocks/>
              </p:cNvSpPr>
              <p:nvPr/>
            </p:nvSpPr>
            <p:spPr bwMode="auto">
              <a:xfrm>
                <a:off x="7723835" y="1770063"/>
                <a:ext cx="155575" cy="268287"/>
              </a:xfrm>
              <a:custGeom>
                <a:avLst/>
                <a:gdLst>
                  <a:gd name="T0" fmla="*/ 2147483647 w 98"/>
                  <a:gd name="T1" fmla="*/ 2147483647 h 169"/>
                  <a:gd name="T2" fmla="*/ 2147483647 w 98"/>
                  <a:gd name="T3" fmla="*/ 2147483647 h 169"/>
                  <a:gd name="T4" fmla="*/ 2147483647 w 98"/>
                  <a:gd name="T5" fmla="*/ 2147483647 h 169"/>
                  <a:gd name="T6" fmla="*/ 2147483647 w 98"/>
                  <a:gd name="T7" fmla="*/ 2147483647 h 169"/>
                  <a:gd name="T8" fmla="*/ 0 w 98"/>
                  <a:gd name="T9" fmla="*/ 2147483647 h 169"/>
                  <a:gd name="T10" fmla="*/ 2147483647 w 98"/>
                  <a:gd name="T11" fmla="*/ 2147483647 h 169"/>
                  <a:gd name="T12" fmla="*/ 2147483647 w 98"/>
                  <a:gd name="T13" fmla="*/ 2147483647 h 169"/>
                  <a:gd name="T14" fmla="*/ 2147483647 w 98"/>
                  <a:gd name="T15" fmla="*/ 2147483647 h 169"/>
                  <a:gd name="T16" fmla="*/ 2147483647 w 98"/>
                  <a:gd name="T17" fmla="*/ 2147483647 h 169"/>
                  <a:gd name="T18" fmla="*/ 2147483647 w 98"/>
                  <a:gd name="T19" fmla="*/ 2147483647 h 169"/>
                  <a:gd name="T20" fmla="*/ 2147483647 w 98"/>
                  <a:gd name="T21" fmla="*/ 2147483647 h 169"/>
                  <a:gd name="T22" fmla="*/ 2147483647 w 98"/>
                  <a:gd name="T23" fmla="*/ 2147483647 h 169"/>
                  <a:gd name="T24" fmla="*/ 2147483647 w 98"/>
                  <a:gd name="T25" fmla="*/ 2147483647 h 169"/>
                  <a:gd name="T26" fmla="*/ 2147483647 w 98"/>
                  <a:gd name="T27" fmla="*/ 2147483647 h 169"/>
                  <a:gd name="T28" fmla="*/ 2147483647 w 98"/>
                  <a:gd name="T29" fmla="*/ 2147483647 h 169"/>
                  <a:gd name="T30" fmla="*/ 2147483647 w 98"/>
                  <a:gd name="T31" fmla="*/ 2147483647 h 169"/>
                  <a:gd name="T32" fmla="*/ 2147483647 w 98"/>
                  <a:gd name="T33" fmla="*/ 2147483647 h 169"/>
                  <a:gd name="T34" fmla="*/ 2147483647 w 98"/>
                  <a:gd name="T35" fmla="*/ 2147483647 h 169"/>
                  <a:gd name="T36" fmla="*/ 2147483647 w 98"/>
                  <a:gd name="T37" fmla="*/ 2147483647 h 169"/>
                  <a:gd name="T38" fmla="*/ 2147483647 w 98"/>
                  <a:gd name="T39" fmla="*/ 2147483647 h 169"/>
                  <a:gd name="T40" fmla="*/ 2147483647 w 98"/>
                  <a:gd name="T41" fmla="*/ 2147483647 h 169"/>
                  <a:gd name="T42" fmla="*/ 2147483647 w 98"/>
                  <a:gd name="T43" fmla="*/ 2147483647 h 169"/>
                  <a:gd name="T44" fmla="*/ 2147483647 w 98"/>
                  <a:gd name="T45" fmla="*/ 2147483647 h 169"/>
                  <a:gd name="T46" fmla="*/ 2147483647 w 98"/>
                  <a:gd name="T47" fmla="*/ 2147483647 h 169"/>
                  <a:gd name="T48" fmla="*/ 2147483647 w 98"/>
                  <a:gd name="T49" fmla="*/ 2147483647 h 169"/>
                  <a:gd name="T50" fmla="*/ 2147483647 w 98"/>
                  <a:gd name="T51" fmla="*/ 2147483647 h 169"/>
                  <a:gd name="T52" fmla="*/ 2147483647 w 98"/>
                  <a:gd name="T53" fmla="*/ 2147483647 h 169"/>
                  <a:gd name="T54" fmla="*/ 2147483647 w 98"/>
                  <a:gd name="T55" fmla="*/ 2147483647 h 169"/>
                  <a:gd name="T56" fmla="*/ 2147483647 w 98"/>
                  <a:gd name="T57" fmla="*/ 2147483647 h 169"/>
                  <a:gd name="T58" fmla="*/ 2147483647 w 98"/>
                  <a:gd name="T59" fmla="*/ 2147483647 h 169"/>
                  <a:gd name="T60" fmla="*/ 2147483647 w 98"/>
                  <a:gd name="T61" fmla="*/ 2147483647 h 169"/>
                  <a:gd name="T62" fmla="*/ 2147483647 w 98"/>
                  <a:gd name="T63" fmla="*/ 2147483647 h 169"/>
                  <a:gd name="T64" fmla="*/ 2147483647 w 98"/>
                  <a:gd name="T65" fmla="*/ 2147483647 h 169"/>
                  <a:gd name="T66" fmla="*/ 2147483647 w 98"/>
                  <a:gd name="T67" fmla="*/ 2147483647 h 169"/>
                  <a:gd name="T68" fmla="*/ 2147483647 w 98"/>
                  <a:gd name="T69" fmla="*/ 2147483647 h 169"/>
                  <a:gd name="T70" fmla="*/ 2147483647 w 98"/>
                  <a:gd name="T71" fmla="*/ 2147483647 h 169"/>
                  <a:gd name="T72" fmla="*/ 2147483647 w 98"/>
                  <a:gd name="T73" fmla="*/ 2147483647 h 169"/>
                  <a:gd name="T74" fmla="*/ 0 w 98"/>
                  <a:gd name="T75" fmla="*/ 2147483647 h 169"/>
                  <a:gd name="T76" fmla="*/ 0 w 98"/>
                  <a:gd name="T77" fmla="*/ 2147483647 h 169"/>
                  <a:gd name="T78" fmla="*/ 0 w 98"/>
                  <a:gd name="T79" fmla="*/ 2147483647 h 169"/>
                  <a:gd name="T80" fmla="*/ 2147483647 w 98"/>
                  <a:gd name="T81" fmla="*/ 2147483647 h 169"/>
                  <a:gd name="T82" fmla="*/ 2147483647 w 98"/>
                  <a:gd name="T83" fmla="*/ 0 h 169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w 98"/>
                  <a:gd name="T127" fmla="*/ 0 h 169"/>
                  <a:gd name="T128" fmla="*/ 98 w 98"/>
                  <a:gd name="T129" fmla="*/ 169 h 169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T126" t="T127" r="T128" b="T129"/>
                <a:pathLst>
                  <a:path w="98" h="169">
                    <a:moveTo>
                      <a:pt x="98" y="14"/>
                    </a:moveTo>
                    <a:lnTo>
                      <a:pt x="14" y="56"/>
                    </a:lnTo>
                    <a:lnTo>
                      <a:pt x="28" y="56"/>
                    </a:lnTo>
                    <a:lnTo>
                      <a:pt x="14" y="70"/>
                    </a:lnTo>
                    <a:lnTo>
                      <a:pt x="0" y="56"/>
                    </a:lnTo>
                    <a:lnTo>
                      <a:pt x="42" y="70"/>
                    </a:lnTo>
                    <a:lnTo>
                      <a:pt x="84" y="84"/>
                    </a:lnTo>
                    <a:lnTo>
                      <a:pt x="98" y="84"/>
                    </a:lnTo>
                    <a:lnTo>
                      <a:pt x="98" y="99"/>
                    </a:lnTo>
                    <a:lnTo>
                      <a:pt x="84" y="113"/>
                    </a:lnTo>
                    <a:lnTo>
                      <a:pt x="42" y="127"/>
                    </a:lnTo>
                    <a:lnTo>
                      <a:pt x="14" y="141"/>
                    </a:lnTo>
                    <a:lnTo>
                      <a:pt x="28" y="127"/>
                    </a:lnTo>
                    <a:lnTo>
                      <a:pt x="28" y="141"/>
                    </a:lnTo>
                    <a:lnTo>
                      <a:pt x="14" y="141"/>
                    </a:lnTo>
                    <a:lnTo>
                      <a:pt x="42" y="155"/>
                    </a:lnTo>
                    <a:lnTo>
                      <a:pt x="70" y="155"/>
                    </a:lnTo>
                    <a:lnTo>
                      <a:pt x="84" y="155"/>
                    </a:lnTo>
                    <a:lnTo>
                      <a:pt x="84" y="169"/>
                    </a:lnTo>
                    <a:lnTo>
                      <a:pt x="70" y="169"/>
                    </a:lnTo>
                    <a:lnTo>
                      <a:pt x="70" y="155"/>
                    </a:lnTo>
                    <a:lnTo>
                      <a:pt x="70" y="169"/>
                    </a:lnTo>
                    <a:lnTo>
                      <a:pt x="42" y="169"/>
                    </a:lnTo>
                    <a:lnTo>
                      <a:pt x="14" y="155"/>
                    </a:lnTo>
                    <a:lnTo>
                      <a:pt x="14" y="141"/>
                    </a:lnTo>
                    <a:lnTo>
                      <a:pt x="14" y="127"/>
                    </a:lnTo>
                    <a:lnTo>
                      <a:pt x="42" y="113"/>
                    </a:lnTo>
                    <a:lnTo>
                      <a:pt x="84" y="99"/>
                    </a:lnTo>
                    <a:lnTo>
                      <a:pt x="84" y="84"/>
                    </a:lnTo>
                    <a:lnTo>
                      <a:pt x="84" y="99"/>
                    </a:lnTo>
                    <a:lnTo>
                      <a:pt x="42" y="84"/>
                    </a:lnTo>
                    <a:lnTo>
                      <a:pt x="0" y="70"/>
                    </a:lnTo>
                    <a:lnTo>
                      <a:pt x="0" y="56"/>
                    </a:lnTo>
                    <a:lnTo>
                      <a:pt x="14" y="42"/>
                    </a:lnTo>
                    <a:lnTo>
                      <a:pt x="98" y="0"/>
                    </a:lnTo>
                    <a:lnTo>
                      <a:pt x="98" y="14"/>
                    </a:lnTo>
                    <a:close/>
                  </a:path>
                </a:pathLst>
              </a:custGeom>
              <a:blipFill dpi="0" rotWithShape="0">
                <a:blip r:embed="rId5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3" name="Freeform 101"/>
              <p:cNvSpPr>
                <a:spLocks/>
              </p:cNvSpPr>
              <p:nvPr/>
            </p:nvSpPr>
            <p:spPr bwMode="auto">
              <a:xfrm>
                <a:off x="7834960" y="2038350"/>
                <a:ext cx="22225" cy="22225"/>
              </a:xfrm>
              <a:custGeom>
                <a:avLst/>
                <a:gdLst>
                  <a:gd name="T0" fmla="*/ 2147483647 w 14"/>
                  <a:gd name="T1" fmla="*/ 0 h 14"/>
                  <a:gd name="T2" fmla="*/ 2147483647 w 14"/>
                  <a:gd name="T3" fmla="*/ 0 h 14"/>
                  <a:gd name="T4" fmla="*/ 0 w 14"/>
                  <a:gd name="T5" fmla="*/ 2147483647 h 14"/>
                  <a:gd name="T6" fmla="*/ 0 w 14"/>
                  <a:gd name="T7" fmla="*/ 0 h 14"/>
                  <a:gd name="T8" fmla="*/ 0 w 14"/>
                  <a:gd name="T9" fmla="*/ 0 h 14"/>
                  <a:gd name="T10" fmla="*/ 0 w 14"/>
                  <a:gd name="T11" fmla="*/ 0 h 14"/>
                  <a:gd name="T12" fmla="*/ 2147483647 w 14"/>
                  <a:gd name="T13" fmla="*/ 0 h 1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4"/>
                  <a:gd name="T22" fmla="*/ 0 h 14"/>
                  <a:gd name="T23" fmla="*/ 14 w 14"/>
                  <a:gd name="T24" fmla="*/ 14 h 14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4" h="14">
                    <a:moveTo>
                      <a:pt x="14" y="0"/>
                    </a:moveTo>
                    <a:lnTo>
                      <a:pt x="14" y="0"/>
                    </a:lnTo>
                    <a:lnTo>
                      <a:pt x="0" y="14"/>
                    </a:lnTo>
                    <a:lnTo>
                      <a:pt x="0" y="0"/>
                    </a:lnTo>
                    <a:lnTo>
                      <a:pt x="14" y="0"/>
                    </a:lnTo>
                    <a:close/>
                  </a:path>
                </a:pathLst>
              </a:custGeom>
              <a:blipFill dpi="0" rotWithShape="0">
                <a:blip r:embed="rId5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4" name="Freeform 102"/>
              <p:cNvSpPr>
                <a:spLocks/>
              </p:cNvSpPr>
              <p:nvPr/>
            </p:nvSpPr>
            <p:spPr bwMode="auto">
              <a:xfrm>
                <a:off x="7768285" y="2038350"/>
                <a:ext cx="66675" cy="44450"/>
              </a:xfrm>
              <a:custGeom>
                <a:avLst/>
                <a:gdLst>
                  <a:gd name="T0" fmla="*/ 2147483647 w 42"/>
                  <a:gd name="T1" fmla="*/ 2147483647 h 28"/>
                  <a:gd name="T2" fmla="*/ 2147483647 w 42"/>
                  <a:gd name="T3" fmla="*/ 0 h 28"/>
                  <a:gd name="T4" fmla="*/ 0 w 42"/>
                  <a:gd name="T5" fmla="*/ 2147483647 h 28"/>
                  <a:gd name="T6" fmla="*/ 0 w 42"/>
                  <a:gd name="T7" fmla="*/ 2147483647 h 28"/>
                  <a:gd name="T8" fmla="*/ 2147483647 w 42"/>
                  <a:gd name="T9" fmla="*/ 2147483647 h 2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2"/>
                  <a:gd name="T16" fmla="*/ 0 h 28"/>
                  <a:gd name="T17" fmla="*/ 42 w 42"/>
                  <a:gd name="T18" fmla="*/ 28 h 2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2" h="28">
                    <a:moveTo>
                      <a:pt x="42" y="14"/>
                    </a:moveTo>
                    <a:lnTo>
                      <a:pt x="42" y="0"/>
                    </a:lnTo>
                    <a:lnTo>
                      <a:pt x="0" y="14"/>
                    </a:lnTo>
                    <a:lnTo>
                      <a:pt x="0" y="28"/>
                    </a:lnTo>
                    <a:lnTo>
                      <a:pt x="42" y="14"/>
                    </a:lnTo>
                    <a:close/>
                  </a:path>
                </a:pathLst>
              </a:custGeom>
              <a:blipFill dpi="0" rotWithShape="0">
                <a:blip r:embed="rId5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70" name="Straight Arrow Connector 169"/>
            <p:cNvCxnSpPr/>
            <p:nvPr/>
          </p:nvCxnSpPr>
          <p:spPr bwMode="auto">
            <a:xfrm>
              <a:off x="8327572" y="4484348"/>
              <a:ext cx="167346" cy="0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sp>
        <p:nvSpPr>
          <p:cNvPr id="175" name="TextBox 174"/>
          <p:cNvSpPr txBox="1"/>
          <p:nvPr/>
        </p:nvSpPr>
        <p:spPr>
          <a:xfrm>
            <a:off x="3429057" y="5232299"/>
            <a:ext cx="28103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5425" indent="-225425">
              <a:lnSpc>
                <a:spcPct val="100000"/>
              </a:lnSpc>
              <a:spcBef>
                <a:spcPts val="0"/>
              </a:spcBef>
            </a:pPr>
            <a:r>
              <a:rPr lang="en-US" sz="1400" dirty="0"/>
              <a:t>1</a:t>
            </a:r>
            <a:r>
              <a:rPr lang="en-US" sz="1400" dirty="0" smtClean="0"/>
              <a:t>: Call method </a:t>
            </a:r>
            <a:r>
              <a:rPr lang="en-US" sz="1400" dirty="0" err="1" smtClean="0"/>
              <a:t>downloadImage</a:t>
            </a:r>
            <a:r>
              <a:rPr lang="en-US" sz="1400" dirty="0" smtClean="0"/>
              <a:t>()</a:t>
            </a:r>
            <a:endParaRPr lang="en-US" sz="1400" dirty="0"/>
          </a:p>
        </p:txBody>
      </p:sp>
      <p:grpSp>
        <p:nvGrpSpPr>
          <p:cNvPr id="176" name="Group 175"/>
          <p:cNvGrpSpPr/>
          <p:nvPr/>
        </p:nvGrpSpPr>
        <p:grpSpPr>
          <a:xfrm>
            <a:off x="6881942" y="5904223"/>
            <a:ext cx="300243" cy="312737"/>
            <a:chOff x="8327572" y="4328206"/>
            <a:chExt cx="300243" cy="312737"/>
          </a:xfrm>
        </p:grpSpPr>
        <p:grpSp>
          <p:nvGrpSpPr>
            <p:cNvPr id="177" name="Group 176"/>
            <p:cNvGrpSpPr/>
            <p:nvPr/>
          </p:nvGrpSpPr>
          <p:grpSpPr>
            <a:xfrm>
              <a:off x="8472240" y="4328206"/>
              <a:ext cx="155575" cy="312737"/>
              <a:chOff x="7723835" y="1770063"/>
              <a:chExt cx="155575" cy="312737"/>
            </a:xfrm>
          </p:grpSpPr>
          <p:sp>
            <p:nvSpPr>
              <p:cNvPr id="179" name="Freeform 99"/>
              <p:cNvSpPr>
                <a:spLocks/>
              </p:cNvSpPr>
              <p:nvPr/>
            </p:nvSpPr>
            <p:spPr bwMode="auto">
              <a:xfrm>
                <a:off x="7723835" y="1770063"/>
                <a:ext cx="155575" cy="290512"/>
              </a:xfrm>
              <a:custGeom>
                <a:avLst/>
                <a:gdLst>
                  <a:gd name="T0" fmla="*/ 2147483647 w 98"/>
                  <a:gd name="T1" fmla="*/ 0 h 183"/>
                  <a:gd name="T2" fmla="*/ 2147483647 w 98"/>
                  <a:gd name="T3" fmla="*/ 2147483647 h 183"/>
                  <a:gd name="T4" fmla="*/ 0 w 98"/>
                  <a:gd name="T5" fmla="*/ 2147483647 h 183"/>
                  <a:gd name="T6" fmla="*/ 0 w 98"/>
                  <a:gd name="T7" fmla="*/ 2147483647 h 183"/>
                  <a:gd name="T8" fmla="*/ 2147483647 w 98"/>
                  <a:gd name="T9" fmla="*/ 2147483647 h 183"/>
                  <a:gd name="T10" fmla="*/ 2147483647 w 98"/>
                  <a:gd name="T11" fmla="*/ 2147483647 h 183"/>
                  <a:gd name="T12" fmla="*/ 2147483647 w 98"/>
                  <a:gd name="T13" fmla="*/ 2147483647 h 183"/>
                  <a:gd name="T14" fmla="*/ 2147483647 w 98"/>
                  <a:gd name="T15" fmla="*/ 2147483647 h 183"/>
                  <a:gd name="T16" fmla="*/ 2147483647 w 98"/>
                  <a:gd name="T17" fmla="*/ 2147483647 h 183"/>
                  <a:gd name="T18" fmla="*/ 2147483647 w 98"/>
                  <a:gd name="T19" fmla="*/ 2147483647 h 183"/>
                  <a:gd name="T20" fmla="*/ 2147483647 w 98"/>
                  <a:gd name="T21" fmla="*/ 2147483647 h 183"/>
                  <a:gd name="T22" fmla="*/ 2147483647 w 98"/>
                  <a:gd name="T23" fmla="*/ 2147483647 h 183"/>
                  <a:gd name="T24" fmla="*/ 2147483647 w 98"/>
                  <a:gd name="T25" fmla="*/ 2147483647 h 183"/>
                  <a:gd name="T26" fmla="*/ 2147483647 w 98"/>
                  <a:gd name="T27" fmla="*/ 2147483647 h 183"/>
                  <a:gd name="T28" fmla="*/ 2147483647 w 98"/>
                  <a:gd name="T29" fmla="*/ 2147483647 h 183"/>
                  <a:gd name="T30" fmla="*/ 2147483647 w 98"/>
                  <a:gd name="T31" fmla="*/ 2147483647 h 183"/>
                  <a:gd name="T32" fmla="*/ 2147483647 w 98"/>
                  <a:gd name="T33" fmla="*/ 2147483647 h 183"/>
                  <a:gd name="T34" fmla="*/ 2147483647 w 98"/>
                  <a:gd name="T35" fmla="*/ 0 h 183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98"/>
                  <a:gd name="T55" fmla="*/ 0 h 183"/>
                  <a:gd name="T56" fmla="*/ 98 w 98"/>
                  <a:gd name="T57" fmla="*/ 183 h 183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98" h="183">
                    <a:moveTo>
                      <a:pt x="98" y="0"/>
                    </a:moveTo>
                    <a:lnTo>
                      <a:pt x="14" y="42"/>
                    </a:lnTo>
                    <a:lnTo>
                      <a:pt x="0" y="56"/>
                    </a:lnTo>
                    <a:lnTo>
                      <a:pt x="42" y="70"/>
                    </a:lnTo>
                    <a:lnTo>
                      <a:pt x="84" y="84"/>
                    </a:lnTo>
                    <a:lnTo>
                      <a:pt x="84" y="99"/>
                    </a:lnTo>
                    <a:lnTo>
                      <a:pt x="42" y="113"/>
                    </a:lnTo>
                    <a:lnTo>
                      <a:pt x="14" y="127"/>
                    </a:lnTo>
                    <a:lnTo>
                      <a:pt x="14" y="141"/>
                    </a:lnTo>
                    <a:lnTo>
                      <a:pt x="42" y="155"/>
                    </a:lnTo>
                    <a:lnTo>
                      <a:pt x="70" y="155"/>
                    </a:lnTo>
                    <a:lnTo>
                      <a:pt x="70" y="169"/>
                    </a:lnTo>
                    <a:lnTo>
                      <a:pt x="28" y="183"/>
                    </a:lnTo>
                    <a:lnTo>
                      <a:pt x="98" y="0"/>
                    </a:lnTo>
                    <a:close/>
                  </a:path>
                </a:pathLst>
              </a:custGeom>
              <a:blipFill dpi="0" rotWithShape="0">
                <a:blip r:embed="rId4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0" name="Freeform 100"/>
              <p:cNvSpPr>
                <a:spLocks/>
              </p:cNvSpPr>
              <p:nvPr/>
            </p:nvSpPr>
            <p:spPr bwMode="auto">
              <a:xfrm>
                <a:off x="7723835" y="1770063"/>
                <a:ext cx="155575" cy="268287"/>
              </a:xfrm>
              <a:custGeom>
                <a:avLst/>
                <a:gdLst>
                  <a:gd name="T0" fmla="*/ 2147483647 w 98"/>
                  <a:gd name="T1" fmla="*/ 2147483647 h 169"/>
                  <a:gd name="T2" fmla="*/ 2147483647 w 98"/>
                  <a:gd name="T3" fmla="*/ 2147483647 h 169"/>
                  <a:gd name="T4" fmla="*/ 2147483647 w 98"/>
                  <a:gd name="T5" fmla="*/ 2147483647 h 169"/>
                  <a:gd name="T6" fmla="*/ 2147483647 w 98"/>
                  <a:gd name="T7" fmla="*/ 2147483647 h 169"/>
                  <a:gd name="T8" fmla="*/ 0 w 98"/>
                  <a:gd name="T9" fmla="*/ 2147483647 h 169"/>
                  <a:gd name="T10" fmla="*/ 2147483647 w 98"/>
                  <a:gd name="T11" fmla="*/ 2147483647 h 169"/>
                  <a:gd name="T12" fmla="*/ 2147483647 w 98"/>
                  <a:gd name="T13" fmla="*/ 2147483647 h 169"/>
                  <a:gd name="T14" fmla="*/ 2147483647 w 98"/>
                  <a:gd name="T15" fmla="*/ 2147483647 h 169"/>
                  <a:gd name="T16" fmla="*/ 2147483647 w 98"/>
                  <a:gd name="T17" fmla="*/ 2147483647 h 169"/>
                  <a:gd name="T18" fmla="*/ 2147483647 w 98"/>
                  <a:gd name="T19" fmla="*/ 2147483647 h 169"/>
                  <a:gd name="T20" fmla="*/ 2147483647 w 98"/>
                  <a:gd name="T21" fmla="*/ 2147483647 h 169"/>
                  <a:gd name="T22" fmla="*/ 2147483647 w 98"/>
                  <a:gd name="T23" fmla="*/ 2147483647 h 169"/>
                  <a:gd name="T24" fmla="*/ 2147483647 w 98"/>
                  <a:gd name="T25" fmla="*/ 2147483647 h 169"/>
                  <a:gd name="T26" fmla="*/ 2147483647 w 98"/>
                  <a:gd name="T27" fmla="*/ 2147483647 h 169"/>
                  <a:gd name="T28" fmla="*/ 2147483647 w 98"/>
                  <a:gd name="T29" fmla="*/ 2147483647 h 169"/>
                  <a:gd name="T30" fmla="*/ 2147483647 w 98"/>
                  <a:gd name="T31" fmla="*/ 2147483647 h 169"/>
                  <a:gd name="T32" fmla="*/ 2147483647 w 98"/>
                  <a:gd name="T33" fmla="*/ 2147483647 h 169"/>
                  <a:gd name="T34" fmla="*/ 2147483647 w 98"/>
                  <a:gd name="T35" fmla="*/ 2147483647 h 169"/>
                  <a:gd name="T36" fmla="*/ 2147483647 w 98"/>
                  <a:gd name="T37" fmla="*/ 2147483647 h 169"/>
                  <a:gd name="T38" fmla="*/ 2147483647 w 98"/>
                  <a:gd name="T39" fmla="*/ 2147483647 h 169"/>
                  <a:gd name="T40" fmla="*/ 2147483647 w 98"/>
                  <a:gd name="T41" fmla="*/ 2147483647 h 169"/>
                  <a:gd name="T42" fmla="*/ 2147483647 w 98"/>
                  <a:gd name="T43" fmla="*/ 2147483647 h 169"/>
                  <a:gd name="T44" fmla="*/ 2147483647 w 98"/>
                  <a:gd name="T45" fmla="*/ 2147483647 h 169"/>
                  <a:gd name="T46" fmla="*/ 2147483647 w 98"/>
                  <a:gd name="T47" fmla="*/ 2147483647 h 169"/>
                  <a:gd name="T48" fmla="*/ 2147483647 w 98"/>
                  <a:gd name="T49" fmla="*/ 2147483647 h 169"/>
                  <a:gd name="T50" fmla="*/ 2147483647 w 98"/>
                  <a:gd name="T51" fmla="*/ 2147483647 h 169"/>
                  <a:gd name="T52" fmla="*/ 2147483647 w 98"/>
                  <a:gd name="T53" fmla="*/ 2147483647 h 169"/>
                  <a:gd name="T54" fmla="*/ 2147483647 w 98"/>
                  <a:gd name="T55" fmla="*/ 2147483647 h 169"/>
                  <a:gd name="T56" fmla="*/ 2147483647 w 98"/>
                  <a:gd name="T57" fmla="*/ 2147483647 h 169"/>
                  <a:gd name="T58" fmla="*/ 2147483647 w 98"/>
                  <a:gd name="T59" fmla="*/ 2147483647 h 169"/>
                  <a:gd name="T60" fmla="*/ 2147483647 w 98"/>
                  <a:gd name="T61" fmla="*/ 2147483647 h 169"/>
                  <a:gd name="T62" fmla="*/ 2147483647 w 98"/>
                  <a:gd name="T63" fmla="*/ 2147483647 h 169"/>
                  <a:gd name="T64" fmla="*/ 2147483647 w 98"/>
                  <a:gd name="T65" fmla="*/ 2147483647 h 169"/>
                  <a:gd name="T66" fmla="*/ 2147483647 w 98"/>
                  <a:gd name="T67" fmla="*/ 2147483647 h 169"/>
                  <a:gd name="T68" fmla="*/ 2147483647 w 98"/>
                  <a:gd name="T69" fmla="*/ 2147483647 h 169"/>
                  <a:gd name="T70" fmla="*/ 2147483647 w 98"/>
                  <a:gd name="T71" fmla="*/ 2147483647 h 169"/>
                  <a:gd name="T72" fmla="*/ 2147483647 w 98"/>
                  <a:gd name="T73" fmla="*/ 2147483647 h 169"/>
                  <a:gd name="T74" fmla="*/ 0 w 98"/>
                  <a:gd name="T75" fmla="*/ 2147483647 h 169"/>
                  <a:gd name="T76" fmla="*/ 0 w 98"/>
                  <a:gd name="T77" fmla="*/ 2147483647 h 169"/>
                  <a:gd name="T78" fmla="*/ 0 w 98"/>
                  <a:gd name="T79" fmla="*/ 2147483647 h 169"/>
                  <a:gd name="T80" fmla="*/ 2147483647 w 98"/>
                  <a:gd name="T81" fmla="*/ 2147483647 h 169"/>
                  <a:gd name="T82" fmla="*/ 2147483647 w 98"/>
                  <a:gd name="T83" fmla="*/ 0 h 169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w 98"/>
                  <a:gd name="T127" fmla="*/ 0 h 169"/>
                  <a:gd name="T128" fmla="*/ 98 w 98"/>
                  <a:gd name="T129" fmla="*/ 169 h 169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T126" t="T127" r="T128" b="T129"/>
                <a:pathLst>
                  <a:path w="98" h="169">
                    <a:moveTo>
                      <a:pt x="98" y="14"/>
                    </a:moveTo>
                    <a:lnTo>
                      <a:pt x="14" y="56"/>
                    </a:lnTo>
                    <a:lnTo>
                      <a:pt x="28" y="56"/>
                    </a:lnTo>
                    <a:lnTo>
                      <a:pt x="14" y="70"/>
                    </a:lnTo>
                    <a:lnTo>
                      <a:pt x="0" y="56"/>
                    </a:lnTo>
                    <a:lnTo>
                      <a:pt x="42" y="70"/>
                    </a:lnTo>
                    <a:lnTo>
                      <a:pt x="84" y="84"/>
                    </a:lnTo>
                    <a:lnTo>
                      <a:pt x="98" y="84"/>
                    </a:lnTo>
                    <a:lnTo>
                      <a:pt x="98" y="99"/>
                    </a:lnTo>
                    <a:lnTo>
                      <a:pt x="84" y="113"/>
                    </a:lnTo>
                    <a:lnTo>
                      <a:pt x="42" y="127"/>
                    </a:lnTo>
                    <a:lnTo>
                      <a:pt x="14" y="141"/>
                    </a:lnTo>
                    <a:lnTo>
                      <a:pt x="28" y="127"/>
                    </a:lnTo>
                    <a:lnTo>
                      <a:pt x="28" y="141"/>
                    </a:lnTo>
                    <a:lnTo>
                      <a:pt x="14" y="141"/>
                    </a:lnTo>
                    <a:lnTo>
                      <a:pt x="42" y="155"/>
                    </a:lnTo>
                    <a:lnTo>
                      <a:pt x="70" y="155"/>
                    </a:lnTo>
                    <a:lnTo>
                      <a:pt x="84" y="155"/>
                    </a:lnTo>
                    <a:lnTo>
                      <a:pt x="84" y="169"/>
                    </a:lnTo>
                    <a:lnTo>
                      <a:pt x="70" y="169"/>
                    </a:lnTo>
                    <a:lnTo>
                      <a:pt x="70" y="155"/>
                    </a:lnTo>
                    <a:lnTo>
                      <a:pt x="70" y="169"/>
                    </a:lnTo>
                    <a:lnTo>
                      <a:pt x="42" y="169"/>
                    </a:lnTo>
                    <a:lnTo>
                      <a:pt x="14" y="155"/>
                    </a:lnTo>
                    <a:lnTo>
                      <a:pt x="14" y="141"/>
                    </a:lnTo>
                    <a:lnTo>
                      <a:pt x="14" y="127"/>
                    </a:lnTo>
                    <a:lnTo>
                      <a:pt x="42" y="113"/>
                    </a:lnTo>
                    <a:lnTo>
                      <a:pt x="84" y="99"/>
                    </a:lnTo>
                    <a:lnTo>
                      <a:pt x="84" y="84"/>
                    </a:lnTo>
                    <a:lnTo>
                      <a:pt x="84" y="99"/>
                    </a:lnTo>
                    <a:lnTo>
                      <a:pt x="42" y="84"/>
                    </a:lnTo>
                    <a:lnTo>
                      <a:pt x="0" y="70"/>
                    </a:lnTo>
                    <a:lnTo>
                      <a:pt x="0" y="56"/>
                    </a:lnTo>
                    <a:lnTo>
                      <a:pt x="14" y="42"/>
                    </a:lnTo>
                    <a:lnTo>
                      <a:pt x="98" y="0"/>
                    </a:lnTo>
                    <a:lnTo>
                      <a:pt x="98" y="14"/>
                    </a:lnTo>
                    <a:close/>
                  </a:path>
                </a:pathLst>
              </a:custGeom>
              <a:blipFill dpi="0" rotWithShape="0">
                <a:blip r:embed="rId5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1" name="Freeform 101"/>
              <p:cNvSpPr>
                <a:spLocks/>
              </p:cNvSpPr>
              <p:nvPr/>
            </p:nvSpPr>
            <p:spPr bwMode="auto">
              <a:xfrm>
                <a:off x="7834960" y="2038350"/>
                <a:ext cx="22225" cy="22225"/>
              </a:xfrm>
              <a:custGeom>
                <a:avLst/>
                <a:gdLst>
                  <a:gd name="T0" fmla="*/ 2147483647 w 14"/>
                  <a:gd name="T1" fmla="*/ 0 h 14"/>
                  <a:gd name="T2" fmla="*/ 2147483647 w 14"/>
                  <a:gd name="T3" fmla="*/ 0 h 14"/>
                  <a:gd name="T4" fmla="*/ 0 w 14"/>
                  <a:gd name="T5" fmla="*/ 2147483647 h 14"/>
                  <a:gd name="T6" fmla="*/ 0 w 14"/>
                  <a:gd name="T7" fmla="*/ 0 h 14"/>
                  <a:gd name="T8" fmla="*/ 0 w 14"/>
                  <a:gd name="T9" fmla="*/ 0 h 14"/>
                  <a:gd name="T10" fmla="*/ 0 w 14"/>
                  <a:gd name="T11" fmla="*/ 0 h 14"/>
                  <a:gd name="T12" fmla="*/ 2147483647 w 14"/>
                  <a:gd name="T13" fmla="*/ 0 h 1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4"/>
                  <a:gd name="T22" fmla="*/ 0 h 14"/>
                  <a:gd name="T23" fmla="*/ 14 w 14"/>
                  <a:gd name="T24" fmla="*/ 14 h 14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4" h="14">
                    <a:moveTo>
                      <a:pt x="14" y="0"/>
                    </a:moveTo>
                    <a:lnTo>
                      <a:pt x="14" y="0"/>
                    </a:lnTo>
                    <a:lnTo>
                      <a:pt x="0" y="14"/>
                    </a:lnTo>
                    <a:lnTo>
                      <a:pt x="0" y="0"/>
                    </a:lnTo>
                    <a:lnTo>
                      <a:pt x="14" y="0"/>
                    </a:lnTo>
                    <a:close/>
                  </a:path>
                </a:pathLst>
              </a:custGeom>
              <a:blipFill dpi="0" rotWithShape="0">
                <a:blip r:embed="rId5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2" name="Freeform 102"/>
              <p:cNvSpPr>
                <a:spLocks/>
              </p:cNvSpPr>
              <p:nvPr/>
            </p:nvSpPr>
            <p:spPr bwMode="auto">
              <a:xfrm>
                <a:off x="7768285" y="2038350"/>
                <a:ext cx="66675" cy="44450"/>
              </a:xfrm>
              <a:custGeom>
                <a:avLst/>
                <a:gdLst>
                  <a:gd name="T0" fmla="*/ 2147483647 w 42"/>
                  <a:gd name="T1" fmla="*/ 2147483647 h 28"/>
                  <a:gd name="T2" fmla="*/ 2147483647 w 42"/>
                  <a:gd name="T3" fmla="*/ 0 h 28"/>
                  <a:gd name="T4" fmla="*/ 0 w 42"/>
                  <a:gd name="T5" fmla="*/ 2147483647 h 28"/>
                  <a:gd name="T6" fmla="*/ 0 w 42"/>
                  <a:gd name="T7" fmla="*/ 2147483647 h 28"/>
                  <a:gd name="T8" fmla="*/ 2147483647 w 42"/>
                  <a:gd name="T9" fmla="*/ 2147483647 h 2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2"/>
                  <a:gd name="T16" fmla="*/ 0 h 28"/>
                  <a:gd name="T17" fmla="*/ 42 w 42"/>
                  <a:gd name="T18" fmla="*/ 28 h 2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2" h="28">
                    <a:moveTo>
                      <a:pt x="42" y="14"/>
                    </a:moveTo>
                    <a:lnTo>
                      <a:pt x="42" y="0"/>
                    </a:lnTo>
                    <a:lnTo>
                      <a:pt x="0" y="14"/>
                    </a:lnTo>
                    <a:lnTo>
                      <a:pt x="0" y="28"/>
                    </a:lnTo>
                    <a:lnTo>
                      <a:pt x="42" y="14"/>
                    </a:lnTo>
                    <a:close/>
                  </a:path>
                </a:pathLst>
              </a:custGeom>
              <a:blipFill dpi="0" rotWithShape="0">
                <a:blip r:embed="rId5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78" name="Straight Arrow Connector 177"/>
            <p:cNvCxnSpPr/>
            <p:nvPr/>
          </p:nvCxnSpPr>
          <p:spPr bwMode="auto">
            <a:xfrm>
              <a:off x="8327572" y="4484348"/>
              <a:ext cx="167346" cy="0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grpSp>
        <p:nvGrpSpPr>
          <p:cNvPr id="183" name="Group 182"/>
          <p:cNvGrpSpPr/>
          <p:nvPr/>
        </p:nvGrpSpPr>
        <p:grpSpPr>
          <a:xfrm>
            <a:off x="7306496" y="5904223"/>
            <a:ext cx="300243" cy="312737"/>
            <a:chOff x="8327572" y="4328206"/>
            <a:chExt cx="300243" cy="312737"/>
          </a:xfrm>
        </p:grpSpPr>
        <p:grpSp>
          <p:nvGrpSpPr>
            <p:cNvPr id="184" name="Group 183"/>
            <p:cNvGrpSpPr/>
            <p:nvPr/>
          </p:nvGrpSpPr>
          <p:grpSpPr>
            <a:xfrm>
              <a:off x="8472240" y="4328206"/>
              <a:ext cx="155575" cy="312737"/>
              <a:chOff x="7723835" y="1770063"/>
              <a:chExt cx="155575" cy="312737"/>
            </a:xfrm>
          </p:grpSpPr>
          <p:sp>
            <p:nvSpPr>
              <p:cNvPr id="186" name="Freeform 99"/>
              <p:cNvSpPr>
                <a:spLocks/>
              </p:cNvSpPr>
              <p:nvPr/>
            </p:nvSpPr>
            <p:spPr bwMode="auto">
              <a:xfrm>
                <a:off x="7723835" y="1770063"/>
                <a:ext cx="155575" cy="290512"/>
              </a:xfrm>
              <a:custGeom>
                <a:avLst/>
                <a:gdLst>
                  <a:gd name="T0" fmla="*/ 2147483647 w 98"/>
                  <a:gd name="T1" fmla="*/ 0 h 183"/>
                  <a:gd name="T2" fmla="*/ 2147483647 w 98"/>
                  <a:gd name="T3" fmla="*/ 2147483647 h 183"/>
                  <a:gd name="T4" fmla="*/ 0 w 98"/>
                  <a:gd name="T5" fmla="*/ 2147483647 h 183"/>
                  <a:gd name="T6" fmla="*/ 0 w 98"/>
                  <a:gd name="T7" fmla="*/ 2147483647 h 183"/>
                  <a:gd name="T8" fmla="*/ 2147483647 w 98"/>
                  <a:gd name="T9" fmla="*/ 2147483647 h 183"/>
                  <a:gd name="T10" fmla="*/ 2147483647 w 98"/>
                  <a:gd name="T11" fmla="*/ 2147483647 h 183"/>
                  <a:gd name="T12" fmla="*/ 2147483647 w 98"/>
                  <a:gd name="T13" fmla="*/ 2147483647 h 183"/>
                  <a:gd name="T14" fmla="*/ 2147483647 w 98"/>
                  <a:gd name="T15" fmla="*/ 2147483647 h 183"/>
                  <a:gd name="T16" fmla="*/ 2147483647 w 98"/>
                  <a:gd name="T17" fmla="*/ 2147483647 h 183"/>
                  <a:gd name="T18" fmla="*/ 2147483647 w 98"/>
                  <a:gd name="T19" fmla="*/ 2147483647 h 183"/>
                  <a:gd name="T20" fmla="*/ 2147483647 w 98"/>
                  <a:gd name="T21" fmla="*/ 2147483647 h 183"/>
                  <a:gd name="T22" fmla="*/ 2147483647 w 98"/>
                  <a:gd name="T23" fmla="*/ 2147483647 h 183"/>
                  <a:gd name="T24" fmla="*/ 2147483647 w 98"/>
                  <a:gd name="T25" fmla="*/ 2147483647 h 183"/>
                  <a:gd name="T26" fmla="*/ 2147483647 w 98"/>
                  <a:gd name="T27" fmla="*/ 2147483647 h 183"/>
                  <a:gd name="T28" fmla="*/ 2147483647 w 98"/>
                  <a:gd name="T29" fmla="*/ 2147483647 h 183"/>
                  <a:gd name="T30" fmla="*/ 2147483647 w 98"/>
                  <a:gd name="T31" fmla="*/ 2147483647 h 183"/>
                  <a:gd name="T32" fmla="*/ 2147483647 w 98"/>
                  <a:gd name="T33" fmla="*/ 2147483647 h 183"/>
                  <a:gd name="T34" fmla="*/ 2147483647 w 98"/>
                  <a:gd name="T35" fmla="*/ 0 h 183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98"/>
                  <a:gd name="T55" fmla="*/ 0 h 183"/>
                  <a:gd name="T56" fmla="*/ 98 w 98"/>
                  <a:gd name="T57" fmla="*/ 183 h 183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98" h="183">
                    <a:moveTo>
                      <a:pt x="98" y="0"/>
                    </a:moveTo>
                    <a:lnTo>
                      <a:pt x="14" y="42"/>
                    </a:lnTo>
                    <a:lnTo>
                      <a:pt x="0" y="56"/>
                    </a:lnTo>
                    <a:lnTo>
                      <a:pt x="42" y="70"/>
                    </a:lnTo>
                    <a:lnTo>
                      <a:pt x="84" y="84"/>
                    </a:lnTo>
                    <a:lnTo>
                      <a:pt x="84" y="99"/>
                    </a:lnTo>
                    <a:lnTo>
                      <a:pt x="42" y="113"/>
                    </a:lnTo>
                    <a:lnTo>
                      <a:pt x="14" y="127"/>
                    </a:lnTo>
                    <a:lnTo>
                      <a:pt x="14" y="141"/>
                    </a:lnTo>
                    <a:lnTo>
                      <a:pt x="42" y="155"/>
                    </a:lnTo>
                    <a:lnTo>
                      <a:pt x="70" y="155"/>
                    </a:lnTo>
                    <a:lnTo>
                      <a:pt x="70" y="169"/>
                    </a:lnTo>
                    <a:lnTo>
                      <a:pt x="28" y="183"/>
                    </a:lnTo>
                    <a:lnTo>
                      <a:pt x="98" y="0"/>
                    </a:lnTo>
                    <a:close/>
                  </a:path>
                </a:pathLst>
              </a:custGeom>
              <a:blipFill dpi="0" rotWithShape="0">
                <a:blip r:embed="rId4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7" name="Freeform 100"/>
              <p:cNvSpPr>
                <a:spLocks/>
              </p:cNvSpPr>
              <p:nvPr/>
            </p:nvSpPr>
            <p:spPr bwMode="auto">
              <a:xfrm>
                <a:off x="7723835" y="1770063"/>
                <a:ext cx="155575" cy="268287"/>
              </a:xfrm>
              <a:custGeom>
                <a:avLst/>
                <a:gdLst>
                  <a:gd name="T0" fmla="*/ 2147483647 w 98"/>
                  <a:gd name="T1" fmla="*/ 2147483647 h 169"/>
                  <a:gd name="T2" fmla="*/ 2147483647 w 98"/>
                  <a:gd name="T3" fmla="*/ 2147483647 h 169"/>
                  <a:gd name="T4" fmla="*/ 2147483647 w 98"/>
                  <a:gd name="T5" fmla="*/ 2147483647 h 169"/>
                  <a:gd name="T6" fmla="*/ 2147483647 w 98"/>
                  <a:gd name="T7" fmla="*/ 2147483647 h 169"/>
                  <a:gd name="T8" fmla="*/ 0 w 98"/>
                  <a:gd name="T9" fmla="*/ 2147483647 h 169"/>
                  <a:gd name="T10" fmla="*/ 2147483647 w 98"/>
                  <a:gd name="T11" fmla="*/ 2147483647 h 169"/>
                  <a:gd name="T12" fmla="*/ 2147483647 w 98"/>
                  <a:gd name="T13" fmla="*/ 2147483647 h 169"/>
                  <a:gd name="T14" fmla="*/ 2147483647 w 98"/>
                  <a:gd name="T15" fmla="*/ 2147483647 h 169"/>
                  <a:gd name="T16" fmla="*/ 2147483647 w 98"/>
                  <a:gd name="T17" fmla="*/ 2147483647 h 169"/>
                  <a:gd name="T18" fmla="*/ 2147483647 w 98"/>
                  <a:gd name="T19" fmla="*/ 2147483647 h 169"/>
                  <a:gd name="T20" fmla="*/ 2147483647 w 98"/>
                  <a:gd name="T21" fmla="*/ 2147483647 h 169"/>
                  <a:gd name="T22" fmla="*/ 2147483647 w 98"/>
                  <a:gd name="T23" fmla="*/ 2147483647 h 169"/>
                  <a:gd name="T24" fmla="*/ 2147483647 w 98"/>
                  <a:gd name="T25" fmla="*/ 2147483647 h 169"/>
                  <a:gd name="T26" fmla="*/ 2147483647 w 98"/>
                  <a:gd name="T27" fmla="*/ 2147483647 h 169"/>
                  <a:gd name="T28" fmla="*/ 2147483647 w 98"/>
                  <a:gd name="T29" fmla="*/ 2147483647 h 169"/>
                  <a:gd name="T30" fmla="*/ 2147483647 w 98"/>
                  <a:gd name="T31" fmla="*/ 2147483647 h 169"/>
                  <a:gd name="T32" fmla="*/ 2147483647 w 98"/>
                  <a:gd name="T33" fmla="*/ 2147483647 h 169"/>
                  <a:gd name="T34" fmla="*/ 2147483647 w 98"/>
                  <a:gd name="T35" fmla="*/ 2147483647 h 169"/>
                  <a:gd name="T36" fmla="*/ 2147483647 w 98"/>
                  <a:gd name="T37" fmla="*/ 2147483647 h 169"/>
                  <a:gd name="T38" fmla="*/ 2147483647 w 98"/>
                  <a:gd name="T39" fmla="*/ 2147483647 h 169"/>
                  <a:gd name="T40" fmla="*/ 2147483647 w 98"/>
                  <a:gd name="T41" fmla="*/ 2147483647 h 169"/>
                  <a:gd name="T42" fmla="*/ 2147483647 w 98"/>
                  <a:gd name="T43" fmla="*/ 2147483647 h 169"/>
                  <a:gd name="T44" fmla="*/ 2147483647 w 98"/>
                  <a:gd name="T45" fmla="*/ 2147483647 h 169"/>
                  <a:gd name="T46" fmla="*/ 2147483647 w 98"/>
                  <a:gd name="T47" fmla="*/ 2147483647 h 169"/>
                  <a:gd name="T48" fmla="*/ 2147483647 w 98"/>
                  <a:gd name="T49" fmla="*/ 2147483647 h 169"/>
                  <a:gd name="T50" fmla="*/ 2147483647 w 98"/>
                  <a:gd name="T51" fmla="*/ 2147483647 h 169"/>
                  <a:gd name="T52" fmla="*/ 2147483647 w 98"/>
                  <a:gd name="T53" fmla="*/ 2147483647 h 169"/>
                  <a:gd name="T54" fmla="*/ 2147483647 w 98"/>
                  <a:gd name="T55" fmla="*/ 2147483647 h 169"/>
                  <a:gd name="T56" fmla="*/ 2147483647 w 98"/>
                  <a:gd name="T57" fmla="*/ 2147483647 h 169"/>
                  <a:gd name="T58" fmla="*/ 2147483647 w 98"/>
                  <a:gd name="T59" fmla="*/ 2147483647 h 169"/>
                  <a:gd name="T60" fmla="*/ 2147483647 w 98"/>
                  <a:gd name="T61" fmla="*/ 2147483647 h 169"/>
                  <a:gd name="T62" fmla="*/ 2147483647 w 98"/>
                  <a:gd name="T63" fmla="*/ 2147483647 h 169"/>
                  <a:gd name="T64" fmla="*/ 2147483647 w 98"/>
                  <a:gd name="T65" fmla="*/ 2147483647 h 169"/>
                  <a:gd name="T66" fmla="*/ 2147483647 w 98"/>
                  <a:gd name="T67" fmla="*/ 2147483647 h 169"/>
                  <a:gd name="T68" fmla="*/ 2147483647 w 98"/>
                  <a:gd name="T69" fmla="*/ 2147483647 h 169"/>
                  <a:gd name="T70" fmla="*/ 2147483647 w 98"/>
                  <a:gd name="T71" fmla="*/ 2147483647 h 169"/>
                  <a:gd name="T72" fmla="*/ 2147483647 w 98"/>
                  <a:gd name="T73" fmla="*/ 2147483647 h 169"/>
                  <a:gd name="T74" fmla="*/ 0 w 98"/>
                  <a:gd name="T75" fmla="*/ 2147483647 h 169"/>
                  <a:gd name="T76" fmla="*/ 0 w 98"/>
                  <a:gd name="T77" fmla="*/ 2147483647 h 169"/>
                  <a:gd name="T78" fmla="*/ 0 w 98"/>
                  <a:gd name="T79" fmla="*/ 2147483647 h 169"/>
                  <a:gd name="T80" fmla="*/ 2147483647 w 98"/>
                  <a:gd name="T81" fmla="*/ 2147483647 h 169"/>
                  <a:gd name="T82" fmla="*/ 2147483647 w 98"/>
                  <a:gd name="T83" fmla="*/ 0 h 169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w 98"/>
                  <a:gd name="T127" fmla="*/ 0 h 169"/>
                  <a:gd name="T128" fmla="*/ 98 w 98"/>
                  <a:gd name="T129" fmla="*/ 169 h 169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T126" t="T127" r="T128" b="T129"/>
                <a:pathLst>
                  <a:path w="98" h="169">
                    <a:moveTo>
                      <a:pt x="98" y="14"/>
                    </a:moveTo>
                    <a:lnTo>
                      <a:pt x="14" y="56"/>
                    </a:lnTo>
                    <a:lnTo>
                      <a:pt x="28" y="56"/>
                    </a:lnTo>
                    <a:lnTo>
                      <a:pt x="14" y="70"/>
                    </a:lnTo>
                    <a:lnTo>
                      <a:pt x="0" y="56"/>
                    </a:lnTo>
                    <a:lnTo>
                      <a:pt x="42" y="70"/>
                    </a:lnTo>
                    <a:lnTo>
                      <a:pt x="84" y="84"/>
                    </a:lnTo>
                    <a:lnTo>
                      <a:pt x="98" y="84"/>
                    </a:lnTo>
                    <a:lnTo>
                      <a:pt x="98" y="99"/>
                    </a:lnTo>
                    <a:lnTo>
                      <a:pt x="84" y="113"/>
                    </a:lnTo>
                    <a:lnTo>
                      <a:pt x="42" y="127"/>
                    </a:lnTo>
                    <a:lnTo>
                      <a:pt x="14" y="141"/>
                    </a:lnTo>
                    <a:lnTo>
                      <a:pt x="28" y="127"/>
                    </a:lnTo>
                    <a:lnTo>
                      <a:pt x="28" y="141"/>
                    </a:lnTo>
                    <a:lnTo>
                      <a:pt x="14" y="141"/>
                    </a:lnTo>
                    <a:lnTo>
                      <a:pt x="42" y="155"/>
                    </a:lnTo>
                    <a:lnTo>
                      <a:pt x="70" y="155"/>
                    </a:lnTo>
                    <a:lnTo>
                      <a:pt x="84" y="155"/>
                    </a:lnTo>
                    <a:lnTo>
                      <a:pt x="84" y="169"/>
                    </a:lnTo>
                    <a:lnTo>
                      <a:pt x="70" y="169"/>
                    </a:lnTo>
                    <a:lnTo>
                      <a:pt x="70" y="155"/>
                    </a:lnTo>
                    <a:lnTo>
                      <a:pt x="70" y="169"/>
                    </a:lnTo>
                    <a:lnTo>
                      <a:pt x="42" y="169"/>
                    </a:lnTo>
                    <a:lnTo>
                      <a:pt x="14" y="155"/>
                    </a:lnTo>
                    <a:lnTo>
                      <a:pt x="14" y="141"/>
                    </a:lnTo>
                    <a:lnTo>
                      <a:pt x="14" y="127"/>
                    </a:lnTo>
                    <a:lnTo>
                      <a:pt x="42" y="113"/>
                    </a:lnTo>
                    <a:lnTo>
                      <a:pt x="84" y="99"/>
                    </a:lnTo>
                    <a:lnTo>
                      <a:pt x="84" y="84"/>
                    </a:lnTo>
                    <a:lnTo>
                      <a:pt x="84" y="99"/>
                    </a:lnTo>
                    <a:lnTo>
                      <a:pt x="42" y="84"/>
                    </a:lnTo>
                    <a:lnTo>
                      <a:pt x="0" y="70"/>
                    </a:lnTo>
                    <a:lnTo>
                      <a:pt x="0" y="56"/>
                    </a:lnTo>
                    <a:lnTo>
                      <a:pt x="14" y="42"/>
                    </a:lnTo>
                    <a:lnTo>
                      <a:pt x="98" y="0"/>
                    </a:lnTo>
                    <a:lnTo>
                      <a:pt x="98" y="14"/>
                    </a:lnTo>
                    <a:close/>
                  </a:path>
                </a:pathLst>
              </a:custGeom>
              <a:blipFill dpi="0" rotWithShape="0">
                <a:blip r:embed="rId5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8" name="Freeform 101"/>
              <p:cNvSpPr>
                <a:spLocks/>
              </p:cNvSpPr>
              <p:nvPr/>
            </p:nvSpPr>
            <p:spPr bwMode="auto">
              <a:xfrm>
                <a:off x="7834960" y="2038350"/>
                <a:ext cx="22225" cy="22225"/>
              </a:xfrm>
              <a:custGeom>
                <a:avLst/>
                <a:gdLst>
                  <a:gd name="T0" fmla="*/ 2147483647 w 14"/>
                  <a:gd name="T1" fmla="*/ 0 h 14"/>
                  <a:gd name="T2" fmla="*/ 2147483647 w 14"/>
                  <a:gd name="T3" fmla="*/ 0 h 14"/>
                  <a:gd name="T4" fmla="*/ 0 w 14"/>
                  <a:gd name="T5" fmla="*/ 2147483647 h 14"/>
                  <a:gd name="T6" fmla="*/ 0 w 14"/>
                  <a:gd name="T7" fmla="*/ 0 h 14"/>
                  <a:gd name="T8" fmla="*/ 0 w 14"/>
                  <a:gd name="T9" fmla="*/ 0 h 14"/>
                  <a:gd name="T10" fmla="*/ 0 w 14"/>
                  <a:gd name="T11" fmla="*/ 0 h 14"/>
                  <a:gd name="T12" fmla="*/ 2147483647 w 14"/>
                  <a:gd name="T13" fmla="*/ 0 h 1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4"/>
                  <a:gd name="T22" fmla="*/ 0 h 14"/>
                  <a:gd name="T23" fmla="*/ 14 w 14"/>
                  <a:gd name="T24" fmla="*/ 14 h 14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4" h="14">
                    <a:moveTo>
                      <a:pt x="14" y="0"/>
                    </a:moveTo>
                    <a:lnTo>
                      <a:pt x="14" y="0"/>
                    </a:lnTo>
                    <a:lnTo>
                      <a:pt x="0" y="14"/>
                    </a:lnTo>
                    <a:lnTo>
                      <a:pt x="0" y="0"/>
                    </a:lnTo>
                    <a:lnTo>
                      <a:pt x="14" y="0"/>
                    </a:lnTo>
                    <a:close/>
                  </a:path>
                </a:pathLst>
              </a:custGeom>
              <a:blipFill dpi="0" rotWithShape="0">
                <a:blip r:embed="rId5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9" name="Freeform 102"/>
              <p:cNvSpPr>
                <a:spLocks/>
              </p:cNvSpPr>
              <p:nvPr/>
            </p:nvSpPr>
            <p:spPr bwMode="auto">
              <a:xfrm>
                <a:off x="7768285" y="2038350"/>
                <a:ext cx="66675" cy="44450"/>
              </a:xfrm>
              <a:custGeom>
                <a:avLst/>
                <a:gdLst>
                  <a:gd name="T0" fmla="*/ 2147483647 w 42"/>
                  <a:gd name="T1" fmla="*/ 2147483647 h 28"/>
                  <a:gd name="T2" fmla="*/ 2147483647 w 42"/>
                  <a:gd name="T3" fmla="*/ 0 h 28"/>
                  <a:gd name="T4" fmla="*/ 0 w 42"/>
                  <a:gd name="T5" fmla="*/ 2147483647 h 28"/>
                  <a:gd name="T6" fmla="*/ 0 w 42"/>
                  <a:gd name="T7" fmla="*/ 2147483647 h 28"/>
                  <a:gd name="T8" fmla="*/ 2147483647 w 42"/>
                  <a:gd name="T9" fmla="*/ 2147483647 h 2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2"/>
                  <a:gd name="T16" fmla="*/ 0 h 28"/>
                  <a:gd name="T17" fmla="*/ 42 w 42"/>
                  <a:gd name="T18" fmla="*/ 28 h 2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2" h="28">
                    <a:moveTo>
                      <a:pt x="42" y="14"/>
                    </a:moveTo>
                    <a:lnTo>
                      <a:pt x="42" y="0"/>
                    </a:lnTo>
                    <a:lnTo>
                      <a:pt x="0" y="14"/>
                    </a:lnTo>
                    <a:lnTo>
                      <a:pt x="0" y="28"/>
                    </a:lnTo>
                    <a:lnTo>
                      <a:pt x="42" y="14"/>
                    </a:lnTo>
                    <a:close/>
                  </a:path>
                </a:pathLst>
              </a:custGeom>
              <a:blipFill dpi="0" rotWithShape="0">
                <a:blip r:embed="rId5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85" name="Straight Arrow Connector 184"/>
            <p:cNvCxnSpPr/>
            <p:nvPr/>
          </p:nvCxnSpPr>
          <p:spPr bwMode="auto">
            <a:xfrm>
              <a:off x="8327572" y="4484348"/>
              <a:ext cx="167346" cy="0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grpSp>
        <p:nvGrpSpPr>
          <p:cNvPr id="190" name="Group 189"/>
          <p:cNvGrpSpPr/>
          <p:nvPr/>
        </p:nvGrpSpPr>
        <p:grpSpPr>
          <a:xfrm>
            <a:off x="7731050" y="5904223"/>
            <a:ext cx="300243" cy="312737"/>
            <a:chOff x="8327572" y="4328206"/>
            <a:chExt cx="300243" cy="312737"/>
          </a:xfrm>
        </p:grpSpPr>
        <p:grpSp>
          <p:nvGrpSpPr>
            <p:cNvPr id="191" name="Group 190"/>
            <p:cNvGrpSpPr/>
            <p:nvPr/>
          </p:nvGrpSpPr>
          <p:grpSpPr>
            <a:xfrm>
              <a:off x="8472240" y="4328206"/>
              <a:ext cx="155575" cy="312737"/>
              <a:chOff x="7723835" y="1770063"/>
              <a:chExt cx="155575" cy="312737"/>
            </a:xfrm>
          </p:grpSpPr>
          <p:sp>
            <p:nvSpPr>
              <p:cNvPr id="193" name="Freeform 99"/>
              <p:cNvSpPr>
                <a:spLocks/>
              </p:cNvSpPr>
              <p:nvPr/>
            </p:nvSpPr>
            <p:spPr bwMode="auto">
              <a:xfrm>
                <a:off x="7723835" y="1770063"/>
                <a:ext cx="155575" cy="290512"/>
              </a:xfrm>
              <a:custGeom>
                <a:avLst/>
                <a:gdLst>
                  <a:gd name="T0" fmla="*/ 2147483647 w 98"/>
                  <a:gd name="T1" fmla="*/ 0 h 183"/>
                  <a:gd name="T2" fmla="*/ 2147483647 w 98"/>
                  <a:gd name="T3" fmla="*/ 2147483647 h 183"/>
                  <a:gd name="T4" fmla="*/ 0 w 98"/>
                  <a:gd name="T5" fmla="*/ 2147483647 h 183"/>
                  <a:gd name="T6" fmla="*/ 0 w 98"/>
                  <a:gd name="T7" fmla="*/ 2147483647 h 183"/>
                  <a:gd name="T8" fmla="*/ 2147483647 w 98"/>
                  <a:gd name="T9" fmla="*/ 2147483647 h 183"/>
                  <a:gd name="T10" fmla="*/ 2147483647 w 98"/>
                  <a:gd name="T11" fmla="*/ 2147483647 h 183"/>
                  <a:gd name="T12" fmla="*/ 2147483647 w 98"/>
                  <a:gd name="T13" fmla="*/ 2147483647 h 183"/>
                  <a:gd name="T14" fmla="*/ 2147483647 w 98"/>
                  <a:gd name="T15" fmla="*/ 2147483647 h 183"/>
                  <a:gd name="T16" fmla="*/ 2147483647 w 98"/>
                  <a:gd name="T17" fmla="*/ 2147483647 h 183"/>
                  <a:gd name="T18" fmla="*/ 2147483647 w 98"/>
                  <a:gd name="T19" fmla="*/ 2147483647 h 183"/>
                  <a:gd name="T20" fmla="*/ 2147483647 w 98"/>
                  <a:gd name="T21" fmla="*/ 2147483647 h 183"/>
                  <a:gd name="T22" fmla="*/ 2147483647 w 98"/>
                  <a:gd name="T23" fmla="*/ 2147483647 h 183"/>
                  <a:gd name="T24" fmla="*/ 2147483647 w 98"/>
                  <a:gd name="T25" fmla="*/ 2147483647 h 183"/>
                  <a:gd name="T26" fmla="*/ 2147483647 w 98"/>
                  <a:gd name="T27" fmla="*/ 2147483647 h 183"/>
                  <a:gd name="T28" fmla="*/ 2147483647 w 98"/>
                  <a:gd name="T29" fmla="*/ 2147483647 h 183"/>
                  <a:gd name="T30" fmla="*/ 2147483647 w 98"/>
                  <a:gd name="T31" fmla="*/ 2147483647 h 183"/>
                  <a:gd name="T32" fmla="*/ 2147483647 w 98"/>
                  <a:gd name="T33" fmla="*/ 2147483647 h 183"/>
                  <a:gd name="T34" fmla="*/ 2147483647 w 98"/>
                  <a:gd name="T35" fmla="*/ 0 h 183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98"/>
                  <a:gd name="T55" fmla="*/ 0 h 183"/>
                  <a:gd name="T56" fmla="*/ 98 w 98"/>
                  <a:gd name="T57" fmla="*/ 183 h 183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98" h="183">
                    <a:moveTo>
                      <a:pt x="98" y="0"/>
                    </a:moveTo>
                    <a:lnTo>
                      <a:pt x="14" y="42"/>
                    </a:lnTo>
                    <a:lnTo>
                      <a:pt x="0" y="56"/>
                    </a:lnTo>
                    <a:lnTo>
                      <a:pt x="42" y="70"/>
                    </a:lnTo>
                    <a:lnTo>
                      <a:pt x="84" y="84"/>
                    </a:lnTo>
                    <a:lnTo>
                      <a:pt x="84" y="99"/>
                    </a:lnTo>
                    <a:lnTo>
                      <a:pt x="42" y="113"/>
                    </a:lnTo>
                    <a:lnTo>
                      <a:pt x="14" y="127"/>
                    </a:lnTo>
                    <a:lnTo>
                      <a:pt x="14" y="141"/>
                    </a:lnTo>
                    <a:lnTo>
                      <a:pt x="42" y="155"/>
                    </a:lnTo>
                    <a:lnTo>
                      <a:pt x="70" y="155"/>
                    </a:lnTo>
                    <a:lnTo>
                      <a:pt x="70" y="169"/>
                    </a:lnTo>
                    <a:lnTo>
                      <a:pt x="28" y="183"/>
                    </a:lnTo>
                    <a:lnTo>
                      <a:pt x="98" y="0"/>
                    </a:lnTo>
                    <a:close/>
                  </a:path>
                </a:pathLst>
              </a:custGeom>
              <a:blipFill dpi="0" rotWithShape="0">
                <a:blip r:embed="rId4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4" name="Freeform 100"/>
              <p:cNvSpPr>
                <a:spLocks/>
              </p:cNvSpPr>
              <p:nvPr/>
            </p:nvSpPr>
            <p:spPr bwMode="auto">
              <a:xfrm>
                <a:off x="7723835" y="1770063"/>
                <a:ext cx="155575" cy="268287"/>
              </a:xfrm>
              <a:custGeom>
                <a:avLst/>
                <a:gdLst>
                  <a:gd name="T0" fmla="*/ 2147483647 w 98"/>
                  <a:gd name="T1" fmla="*/ 2147483647 h 169"/>
                  <a:gd name="T2" fmla="*/ 2147483647 w 98"/>
                  <a:gd name="T3" fmla="*/ 2147483647 h 169"/>
                  <a:gd name="T4" fmla="*/ 2147483647 w 98"/>
                  <a:gd name="T5" fmla="*/ 2147483647 h 169"/>
                  <a:gd name="T6" fmla="*/ 2147483647 w 98"/>
                  <a:gd name="T7" fmla="*/ 2147483647 h 169"/>
                  <a:gd name="T8" fmla="*/ 0 w 98"/>
                  <a:gd name="T9" fmla="*/ 2147483647 h 169"/>
                  <a:gd name="T10" fmla="*/ 2147483647 w 98"/>
                  <a:gd name="T11" fmla="*/ 2147483647 h 169"/>
                  <a:gd name="T12" fmla="*/ 2147483647 w 98"/>
                  <a:gd name="T13" fmla="*/ 2147483647 h 169"/>
                  <a:gd name="T14" fmla="*/ 2147483647 w 98"/>
                  <a:gd name="T15" fmla="*/ 2147483647 h 169"/>
                  <a:gd name="T16" fmla="*/ 2147483647 w 98"/>
                  <a:gd name="T17" fmla="*/ 2147483647 h 169"/>
                  <a:gd name="T18" fmla="*/ 2147483647 w 98"/>
                  <a:gd name="T19" fmla="*/ 2147483647 h 169"/>
                  <a:gd name="T20" fmla="*/ 2147483647 w 98"/>
                  <a:gd name="T21" fmla="*/ 2147483647 h 169"/>
                  <a:gd name="T22" fmla="*/ 2147483647 w 98"/>
                  <a:gd name="T23" fmla="*/ 2147483647 h 169"/>
                  <a:gd name="T24" fmla="*/ 2147483647 w 98"/>
                  <a:gd name="T25" fmla="*/ 2147483647 h 169"/>
                  <a:gd name="T26" fmla="*/ 2147483647 w 98"/>
                  <a:gd name="T27" fmla="*/ 2147483647 h 169"/>
                  <a:gd name="T28" fmla="*/ 2147483647 w 98"/>
                  <a:gd name="T29" fmla="*/ 2147483647 h 169"/>
                  <a:gd name="T30" fmla="*/ 2147483647 w 98"/>
                  <a:gd name="T31" fmla="*/ 2147483647 h 169"/>
                  <a:gd name="T32" fmla="*/ 2147483647 w 98"/>
                  <a:gd name="T33" fmla="*/ 2147483647 h 169"/>
                  <a:gd name="T34" fmla="*/ 2147483647 w 98"/>
                  <a:gd name="T35" fmla="*/ 2147483647 h 169"/>
                  <a:gd name="T36" fmla="*/ 2147483647 w 98"/>
                  <a:gd name="T37" fmla="*/ 2147483647 h 169"/>
                  <a:gd name="T38" fmla="*/ 2147483647 w 98"/>
                  <a:gd name="T39" fmla="*/ 2147483647 h 169"/>
                  <a:gd name="T40" fmla="*/ 2147483647 w 98"/>
                  <a:gd name="T41" fmla="*/ 2147483647 h 169"/>
                  <a:gd name="T42" fmla="*/ 2147483647 w 98"/>
                  <a:gd name="T43" fmla="*/ 2147483647 h 169"/>
                  <a:gd name="T44" fmla="*/ 2147483647 w 98"/>
                  <a:gd name="T45" fmla="*/ 2147483647 h 169"/>
                  <a:gd name="T46" fmla="*/ 2147483647 w 98"/>
                  <a:gd name="T47" fmla="*/ 2147483647 h 169"/>
                  <a:gd name="T48" fmla="*/ 2147483647 w 98"/>
                  <a:gd name="T49" fmla="*/ 2147483647 h 169"/>
                  <a:gd name="T50" fmla="*/ 2147483647 w 98"/>
                  <a:gd name="T51" fmla="*/ 2147483647 h 169"/>
                  <a:gd name="T52" fmla="*/ 2147483647 w 98"/>
                  <a:gd name="T53" fmla="*/ 2147483647 h 169"/>
                  <a:gd name="T54" fmla="*/ 2147483647 w 98"/>
                  <a:gd name="T55" fmla="*/ 2147483647 h 169"/>
                  <a:gd name="T56" fmla="*/ 2147483647 w 98"/>
                  <a:gd name="T57" fmla="*/ 2147483647 h 169"/>
                  <a:gd name="T58" fmla="*/ 2147483647 w 98"/>
                  <a:gd name="T59" fmla="*/ 2147483647 h 169"/>
                  <a:gd name="T60" fmla="*/ 2147483647 w 98"/>
                  <a:gd name="T61" fmla="*/ 2147483647 h 169"/>
                  <a:gd name="T62" fmla="*/ 2147483647 w 98"/>
                  <a:gd name="T63" fmla="*/ 2147483647 h 169"/>
                  <a:gd name="T64" fmla="*/ 2147483647 w 98"/>
                  <a:gd name="T65" fmla="*/ 2147483647 h 169"/>
                  <a:gd name="T66" fmla="*/ 2147483647 w 98"/>
                  <a:gd name="T67" fmla="*/ 2147483647 h 169"/>
                  <a:gd name="T68" fmla="*/ 2147483647 w 98"/>
                  <a:gd name="T69" fmla="*/ 2147483647 h 169"/>
                  <a:gd name="T70" fmla="*/ 2147483647 w 98"/>
                  <a:gd name="T71" fmla="*/ 2147483647 h 169"/>
                  <a:gd name="T72" fmla="*/ 2147483647 w 98"/>
                  <a:gd name="T73" fmla="*/ 2147483647 h 169"/>
                  <a:gd name="T74" fmla="*/ 0 w 98"/>
                  <a:gd name="T75" fmla="*/ 2147483647 h 169"/>
                  <a:gd name="T76" fmla="*/ 0 w 98"/>
                  <a:gd name="T77" fmla="*/ 2147483647 h 169"/>
                  <a:gd name="T78" fmla="*/ 0 w 98"/>
                  <a:gd name="T79" fmla="*/ 2147483647 h 169"/>
                  <a:gd name="T80" fmla="*/ 2147483647 w 98"/>
                  <a:gd name="T81" fmla="*/ 2147483647 h 169"/>
                  <a:gd name="T82" fmla="*/ 2147483647 w 98"/>
                  <a:gd name="T83" fmla="*/ 0 h 169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w 98"/>
                  <a:gd name="T127" fmla="*/ 0 h 169"/>
                  <a:gd name="T128" fmla="*/ 98 w 98"/>
                  <a:gd name="T129" fmla="*/ 169 h 169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T126" t="T127" r="T128" b="T129"/>
                <a:pathLst>
                  <a:path w="98" h="169">
                    <a:moveTo>
                      <a:pt x="98" y="14"/>
                    </a:moveTo>
                    <a:lnTo>
                      <a:pt x="14" y="56"/>
                    </a:lnTo>
                    <a:lnTo>
                      <a:pt x="28" y="56"/>
                    </a:lnTo>
                    <a:lnTo>
                      <a:pt x="14" y="70"/>
                    </a:lnTo>
                    <a:lnTo>
                      <a:pt x="0" y="56"/>
                    </a:lnTo>
                    <a:lnTo>
                      <a:pt x="42" y="70"/>
                    </a:lnTo>
                    <a:lnTo>
                      <a:pt x="84" y="84"/>
                    </a:lnTo>
                    <a:lnTo>
                      <a:pt x="98" y="84"/>
                    </a:lnTo>
                    <a:lnTo>
                      <a:pt x="98" y="99"/>
                    </a:lnTo>
                    <a:lnTo>
                      <a:pt x="84" y="113"/>
                    </a:lnTo>
                    <a:lnTo>
                      <a:pt x="42" y="127"/>
                    </a:lnTo>
                    <a:lnTo>
                      <a:pt x="14" y="141"/>
                    </a:lnTo>
                    <a:lnTo>
                      <a:pt x="28" y="127"/>
                    </a:lnTo>
                    <a:lnTo>
                      <a:pt x="28" y="141"/>
                    </a:lnTo>
                    <a:lnTo>
                      <a:pt x="14" y="141"/>
                    </a:lnTo>
                    <a:lnTo>
                      <a:pt x="42" y="155"/>
                    </a:lnTo>
                    <a:lnTo>
                      <a:pt x="70" y="155"/>
                    </a:lnTo>
                    <a:lnTo>
                      <a:pt x="84" y="155"/>
                    </a:lnTo>
                    <a:lnTo>
                      <a:pt x="84" y="169"/>
                    </a:lnTo>
                    <a:lnTo>
                      <a:pt x="70" y="169"/>
                    </a:lnTo>
                    <a:lnTo>
                      <a:pt x="70" y="155"/>
                    </a:lnTo>
                    <a:lnTo>
                      <a:pt x="70" y="169"/>
                    </a:lnTo>
                    <a:lnTo>
                      <a:pt x="42" y="169"/>
                    </a:lnTo>
                    <a:lnTo>
                      <a:pt x="14" y="155"/>
                    </a:lnTo>
                    <a:lnTo>
                      <a:pt x="14" y="141"/>
                    </a:lnTo>
                    <a:lnTo>
                      <a:pt x="14" y="127"/>
                    </a:lnTo>
                    <a:lnTo>
                      <a:pt x="42" y="113"/>
                    </a:lnTo>
                    <a:lnTo>
                      <a:pt x="84" y="99"/>
                    </a:lnTo>
                    <a:lnTo>
                      <a:pt x="84" y="84"/>
                    </a:lnTo>
                    <a:lnTo>
                      <a:pt x="84" y="99"/>
                    </a:lnTo>
                    <a:lnTo>
                      <a:pt x="42" y="84"/>
                    </a:lnTo>
                    <a:lnTo>
                      <a:pt x="0" y="70"/>
                    </a:lnTo>
                    <a:lnTo>
                      <a:pt x="0" y="56"/>
                    </a:lnTo>
                    <a:lnTo>
                      <a:pt x="14" y="42"/>
                    </a:lnTo>
                    <a:lnTo>
                      <a:pt x="98" y="0"/>
                    </a:lnTo>
                    <a:lnTo>
                      <a:pt x="98" y="14"/>
                    </a:lnTo>
                    <a:close/>
                  </a:path>
                </a:pathLst>
              </a:custGeom>
              <a:blipFill dpi="0" rotWithShape="0">
                <a:blip r:embed="rId5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5" name="Freeform 101"/>
              <p:cNvSpPr>
                <a:spLocks/>
              </p:cNvSpPr>
              <p:nvPr/>
            </p:nvSpPr>
            <p:spPr bwMode="auto">
              <a:xfrm>
                <a:off x="7834960" y="2038350"/>
                <a:ext cx="22225" cy="22225"/>
              </a:xfrm>
              <a:custGeom>
                <a:avLst/>
                <a:gdLst>
                  <a:gd name="T0" fmla="*/ 2147483647 w 14"/>
                  <a:gd name="T1" fmla="*/ 0 h 14"/>
                  <a:gd name="T2" fmla="*/ 2147483647 w 14"/>
                  <a:gd name="T3" fmla="*/ 0 h 14"/>
                  <a:gd name="T4" fmla="*/ 0 w 14"/>
                  <a:gd name="T5" fmla="*/ 2147483647 h 14"/>
                  <a:gd name="T6" fmla="*/ 0 w 14"/>
                  <a:gd name="T7" fmla="*/ 0 h 14"/>
                  <a:gd name="T8" fmla="*/ 0 w 14"/>
                  <a:gd name="T9" fmla="*/ 0 h 14"/>
                  <a:gd name="T10" fmla="*/ 0 w 14"/>
                  <a:gd name="T11" fmla="*/ 0 h 14"/>
                  <a:gd name="T12" fmla="*/ 2147483647 w 14"/>
                  <a:gd name="T13" fmla="*/ 0 h 1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4"/>
                  <a:gd name="T22" fmla="*/ 0 h 14"/>
                  <a:gd name="T23" fmla="*/ 14 w 14"/>
                  <a:gd name="T24" fmla="*/ 14 h 14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4" h="14">
                    <a:moveTo>
                      <a:pt x="14" y="0"/>
                    </a:moveTo>
                    <a:lnTo>
                      <a:pt x="14" y="0"/>
                    </a:lnTo>
                    <a:lnTo>
                      <a:pt x="0" y="14"/>
                    </a:lnTo>
                    <a:lnTo>
                      <a:pt x="0" y="0"/>
                    </a:lnTo>
                    <a:lnTo>
                      <a:pt x="14" y="0"/>
                    </a:lnTo>
                    <a:close/>
                  </a:path>
                </a:pathLst>
              </a:custGeom>
              <a:blipFill dpi="0" rotWithShape="0">
                <a:blip r:embed="rId5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6" name="Freeform 102"/>
              <p:cNvSpPr>
                <a:spLocks/>
              </p:cNvSpPr>
              <p:nvPr/>
            </p:nvSpPr>
            <p:spPr bwMode="auto">
              <a:xfrm>
                <a:off x="7768285" y="2038350"/>
                <a:ext cx="66675" cy="44450"/>
              </a:xfrm>
              <a:custGeom>
                <a:avLst/>
                <a:gdLst>
                  <a:gd name="T0" fmla="*/ 2147483647 w 42"/>
                  <a:gd name="T1" fmla="*/ 2147483647 h 28"/>
                  <a:gd name="T2" fmla="*/ 2147483647 w 42"/>
                  <a:gd name="T3" fmla="*/ 0 h 28"/>
                  <a:gd name="T4" fmla="*/ 0 w 42"/>
                  <a:gd name="T5" fmla="*/ 2147483647 h 28"/>
                  <a:gd name="T6" fmla="*/ 0 w 42"/>
                  <a:gd name="T7" fmla="*/ 2147483647 h 28"/>
                  <a:gd name="T8" fmla="*/ 2147483647 w 42"/>
                  <a:gd name="T9" fmla="*/ 2147483647 h 2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2"/>
                  <a:gd name="T16" fmla="*/ 0 h 28"/>
                  <a:gd name="T17" fmla="*/ 42 w 42"/>
                  <a:gd name="T18" fmla="*/ 28 h 2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2" h="28">
                    <a:moveTo>
                      <a:pt x="42" y="14"/>
                    </a:moveTo>
                    <a:lnTo>
                      <a:pt x="42" y="0"/>
                    </a:lnTo>
                    <a:lnTo>
                      <a:pt x="0" y="14"/>
                    </a:lnTo>
                    <a:lnTo>
                      <a:pt x="0" y="28"/>
                    </a:lnTo>
                    <a:lnTo>
                      <a:pt x="42" y="14"/>
                    </a:lnTo>
                    <a:close/>
                  </a:path>
                </a:pathLst>
              </a:custGeom>
              <a:blipFill dpi="0" rotWithShape="0">
                <a:blip r:embed="rId5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92" name="Straight Arrow Connector 191"/>
            <p:cNvCxnSpPr/>
            <p:nvPr/>
          </p:nvCxnSpPr>
          <p:spPr bwMode="auto">
            <a:xfrm>
              <a:off x="8327572" y="4484348"/>
              <a:ext cx="167346" cy="0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sp>
        <p:nvSpPr>
          <p:cNvPr id="197" name="TextBox 196"/>
          <p:cNvSpPr txBox="1"/>
          <p:nvPr/>
        </p:nvSpPr>
        <p:spPr>
          <a:xfrm>
            <a:off x="3527413" y="5726377"/>
            <a:ext cx="25838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5425" indent="-225425">
              <a:lnSpc>
                <a:spcPct val="100000"/>
              </a:lnSpc>
              <a:spcBef>
                <a:spcPts val="0"/>
              </a:spcBef>
            </a:pPr>
            <a:r>
              <a:rPr lang="en-US" sz="1400" dirty="0"/>
              <a:t>2</a:t>
            </a:r>
            <a:r>
              <a:rPr lang="en-US" sz="1400" dirty="0" smtClean="0"/>
              <a:t>: Return results to caller</a:t>
            </a:r>
            <a:endParaRPr lang="en-US" sz="1400" dirty="0"/>
          </a:p>
        </p:txBody>
      </p:sp>
      <p:grpSp>
        <p:nvGrpSpPr>
          <p:cNvPr id="198" name="Group 197"/>
          <p:cNvGrpSpPr/>
          <p:nvPr/>
        </p:nvGrpSpPr>
        <p:grpSpPr>
          <a:xfrm>
            <a:off x="2277702" y="5600804"/>
            <a:ext cx="4460972" cy="125573"/>
            <a:chOff x="2815602" y="5591384"/>
            <a:chExt cx="3564455" cy="134993"/>
          </a:xfrm>
        </p:grpSpPr>
        <p:cxnSp>
          <p:nvCxnSpPr>
            <p:cNvPr id="199" name="Straight Arrow Connector 198"/>
            <p:cNvCxnSpPr/>
            <p:nvPr/>
          </p:nvCxnSpPr>
          <p:spPr bwMode="auto">
            <a:xfrm>
              <a:off x="2815602" y="5591384"/>
              <a:ext cx="3560278" cy="0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200" name="Straight Arrow Connector 199"/>
            <p:cNvCxnSpPr/>
            <p:nvPr/>
          </p:nvCxnSpPr>
          <p:spPr bwMode="auto">
            <a:xfrm>
              <a:off x="2819779" y="5726377"/>
              <a:ext cx="3560278" cy="0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arrow" w="med" len="med"/>
              <a:tailEnd type="none" w="med" len="med"/>
            </a:ln>
            <a:effectLst/>
          </p:spPr>
        </p:cxnSp>
      </p:grpSp>
      <p:sp>
        <p:nvSpPr>
          <p:cNvPr id="51" name="TextBox 50"/>
          <p:cNvSpPr txBox="1"/>
          <p:nvPr/>
        </p:nvSpPr>
        <p:spPr>
          <a:xfrm>
            <a:off x="670544" y="4855208"/>
            <a:ext cx="1776448" cy="286232"/>
          </a:xfrm>
          <a:prstGeom prst="rect">
            <a:avLst/>
          </a:prstGeom>
          <a:noFill/>
          <a:ln w="12700">
            <a:noFill/>
          </a:ln>
        </p:spPr>
        <p:txBody>
          <a:bodyPr wrap="none" rtlCol="0">
            <a:spAutoFit/>
          </a:bodyPr>
          <a:lstStyle/>
          <a:p>
            <a:r>
              <a:rPr lang="en-US" sz="1400" b="1" dirty="0" err="1" smtClean="0"/>
              <a:t>DownloadActivity</a:t>
            </a:r>
            <a:endParaRPr lang="en-US" sz="1400" b="1" dirty="0"/>
          </a:p>
        </p:txBody>
      </p:sp>
      <p:sp>
        <p:nvSpPr>
          <p:cNvPr id="52" name="TextBox 51"/>
          <p:cNvSpPr txBox="1"/>
          <p:nvPr/>
        </p:nvSpPr>
        <p:spPr>
          <a:xfrm>
            <a:off x="6774062" y="4750406"/>
            <a:ext cx="1805302" cy="480131"/>
          </a:xfrm>
          <a:prstGeom prst="rect">
            <a:avLst/>
          </a:prstGeom>
          <a:noFill/>
          <a:ln w="12700"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 smtClean="0"/>
              <a:t>Native </a:t>
            </a:r>
            <a:br>
              <a:rPr lang="en-US" sz="1400" b="1" dirty="0" smtClean="0"/>
            </a:br>
            <a:r>
              <a:rPr lang="en-US" sz="1400" b="1" dirty="0" smtClean="0"/>
              <a:t>Download Service</a:t>
            </a: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755111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52400" y="533400"/>
            <a:ext cx="8839200" cy="381000"/>
          </a:xfrm>
        </p:spPr>
        <p:txBody>
          <a:bodyPr>
            <a:noAutofit/>
          </a:bodyPr>
          <a:lstStyle/>
          <a:p>
            <a:pPr algn="ctr"/>
            <a:r>
              <a:rPr lang="en-US" sz="3200" dirty="0" smtClean="0"/>
              <a:t>Overview of Android Binder &amp; AIDL IPC</a:t>
            </a:r>
            <a:endParaRPr lang="en-US" sz="3200" dirty="0"/>
          </a:p>
        </p:txBody>
      </p:sp>
      <p:sp>
        <p:nvSpPr>
          <p:cNvPr id="13" name="Rectangle 12"/>
          <p:cNvSpPr/>
          <p:nvPr/>
        </p:nvSpPr>
        <p:spPr>
          <a:xfrm>
            <a:off x="4346368" y="1118326"/>
            <a:ext cx="4797632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1" indent="-228600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/>
            </a:pPr>
            <a:r>
              <a:rPr lang="en-US" sz="2000" dirty="0" smtClean="0"/>
              <a:t>Binder </a:t>
            </a:r>
            <a:r>
              <a:rPr lang="en-US" sz="2000" dirty="0"/>
              <a:t>services </a:t>
            </a:r>
            <a:r>
              <a:rPr lang="en-US" sz="2000" dirty="0" smtClean="0"/>
              <a:t>described via Android Interface Definition Language (AIDL)</a:t>
            </a:r>
          </a:p>
          <a:p>
            <a:pPr marL="460375" lvl="2" indent="-228600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/>
            </a:pPr>
            <a:r>
              <a:rPr lang="en-US" sz="2000" dirty="0" smtClean="0"/>
              <a:t>AIDL is similar </a:t>
            </a:r>
            <a:r>
              <a:rPr lang="en-US" sz="2000" dirty="0"/>
              <a:t>to Java </a:t>
            </a:r>
            <a:r>
              <a:rPr lang="en-US" sz="2000" dirty="0" smtClean="0"/>
              <a:t>interfaces</a:t>
            </a:r>
            <a:endParaRPr lang="en-US" sz="2000" dirty="0"/>
          </a:p>
        </p:txBody>
      </p:sp>
      <p:sp>
        <p:nvSpPr>
          <p:cNvPr id="9" name="Rectangle 8"/>
          <p:cNvSpPr/>
          <p:nvPr/>
        </p:nvSpPr>
        <p:spPr>
          <a:xfrm>
            <a:off x="117913" y="1118326"/>
            <a:ext cx="4228455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1" indent="-228600">
              <a:spcBef>
                <a:spcPts val="1200"/>
              </a:spcBef>
              <a:buClr>
                <a:schemeClr val="bg1">
                  <a:lumMod val="75000"/>
                </a:schemeClr>
              </a:buClr>
              <a:buFont typeface="Arial" pitchFamily="34" charset="0"/>
              <a:buChar char="•"/>
              <a:defRPr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The Binder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provides a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local RPC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mechanism for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cross-process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calls </a:t>
            </a:r>
            <a:endParaRPr lang="en-US" sz="2000" dirty="0" smtClean="0">
              <a:solidFill>
                <a:schemeClr val="bg1">
                  <a:lumMod val="75000"/>
                </a:schemeClr>
              </a:solidFill>
            </a:endParaRPr>
          </a:p>
          <a:p>
            <a:pPr marL="228600" indent="-228600">
              <a:spcBef>
                <a:spcPts val="1200"/>
              </a:spcBef>
              <a:buClr>
                <a:schemeClr val="bg1">
                  <a:lumMod val="75000"/>
                </a:schemeClr>
              </a:buClr>
              <a:buFont typeface="Arial" pitchFamily="34" charset="0"/>
              <a:buChar char="•"/>
              <a:defRPr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The Binder Driver is installed in the Linux kernel to accelerate IPC</a:t>
            </a:r>
          </a:p>
          <a:p>
            <a:pPr marL="466725" indent="-228600">
              <a:spcBef>
                <a:spcPts val="1200"/>
              </a:spcBef>
              <a:buClr>
                <a:schemeClr val="bg1">
                  <a:lumMod val="75000"/>
                </a:schemeClr>
              </a:buClr>
              <a:buFont typeface="Arial" pitchFamily="34" charset="0"/>
              <a:buChar char="•"/>
              <a:defRPr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Uses shared memory &amp; per-process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thread pool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for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high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performance</a:t>
            </a:r>
          </a:p>
          <a:p>
            <a:pPr marL="233363" lvl="1" indent="-228600">
              <a:spcBef>
                <a:spcPts val="1200"/>
              </a:spcBef>
              <a:buClr>
                <a:schemeClr val="bg1">
                  <a:lumMod val="75000"/>
                </a:schemeClr>
              </a:buClr>
              <a:buFont typeface="Arial" pitchFamily="34" charset="0"/>
              <a:buChar char="•"/>
              <a:defRPr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Android system services can be written in C/C++, as well as Java</a:t>
            </a:r>
          </a:p>
        </p:txBody>
      </p:sp>
      <p:sp>
        <p:nvSpPr>
          <p:cNvPr id="173" name="Rectangle 172"/>
          <p:cNvSpPr/>
          <p:nvPr/>
        </p:nvSpPr>
        <p:spPr bwMode="auto">
          <a:xfrm rot="5400000">
            <a:off x="4084465" y="3459809"/>
            <a:ext cx="1137850" cy="4010841"/>
          </a:xfrm>
          <a:prstGeom prst="rect">
            <a:avLst/>
          </a:prstGeom>
          <a:solidFill>
            <a:srgbClr val="A50021">
              <a:alpha val="14902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4" name="Rounded Rectangle 173"/>
          <p:cNvSpPr/>
          <p:nvPr/>
        </p:nvSpPr>
        <p:spPr bwMode="auto">
          <a:xfrm>
            <a:off x="6571252" y="4599981"/>
            <a:ext cx="2188654" cy="1641924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5" name="Rectangle 174"/>
          <p:cNvSpPr/>
          <p:nvPr/>
        </p:nvSpPr>
        <p:spPr bwMode="auto">
          <a:xfrm rot="5400000">
            <a:off x="7319529" y="4562898"/>
            <a:ext cx="653114" cy="1930792"/>
          </a:xfrm>
          <a:prstGeom prst="rect">
            <a:avLst/>
          </a:prstGeom>
          <a:solidFill>
            <a:srgbClr val="E1FF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6" name="Rectangle 175"/>
          <p:cNvSpPr/>
          <p:nvPr/>
        </p:nvSpPr>
        <p:spPr bwMode="auto">
          <a:xfrm rot="5400000">
            <a:off x="7453909" y="3968766"/>
            <a:ext cx="392708" cy="1930792"/>
          </a:xfrm>
          <a:prstGeom prst="rect">
            <a:avLst/>
          </a:prstGeom>
          <a:solidFill>
            <a:srgbClr val="E1FF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7" name="Rounded Rectangle 176"/>
          <p:cNvSpPr/>
          <p:nvPr/>
        </p:nvSpPr>
        <p:spPr bwMode="auto">
          <a:xfrm>
            <a:off x="352269" y="4599981"/>
            <a:ext cx="2445099" cy="1641924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8" name="Rectangle 177"/>
          <p:cNvSpPr/>
          <p:nvPr/>
        </p:nvSpPr>
        <p:spPr bwMode="auto">
          <a:xfrm rot="5400000">
            <a:off x="937629" y="4389690"/>
            <a:ext cx="1242279" cy="2121749"/>
          </a:xfrm>
          <a:prstGeom prst="rect">
            <a:avLst/>
          </a:prstGeom>
          <a:solidFill>
            <a:srgbClr val="E1FF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0" name="TextBox 179"/>
          <p:cNvSpPr txBox="1"/>
          <p:nvPr/>
        </p:nvSpPr>
        <p:spPr>
          <a:xfrm>
            <a:off x="6738674" y="5520444"/>
            <a:ext cx="1591205" cy="28623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err="1" smtClean="0"/>
              <a:t>downloadImage</a:t>
            </a:r>
            <a:r>
              <a:rPr lang="en-US" sz="1400" dirty="0" smtClean="0"/>
              <a:t>()</a:t>
            </a:r>
            <a:endParaRPr lang="en-US" sz="1400" dirty="0"/>
          </a:p>
        </p:txBody>
      </p:sp>
      <p:sp>
        <p:nvSpPr>
          <p:cNvPr id="181" name="TextBox 180"/>
          <p:cNvSpPr txBox="1"/>
          <p:nvPr/>
        </p:nvSpPr>
        <p:spPr>
          <a:xfrm>
            <a:off x="871933" y="5537918"/>
            <a:ext cx="1405769" cy="28623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prstDash val="lgDash"/>
          </a:ln>
        </p:spPr>
        <p:txBody>
          <a:bodyPr wrap="none" rtlCol="0">
            <a:spAutoFit/>
          </a:bodyPr>
          <a:lstStyle/>
          <a:p>
            <a:r>
              <a:rPr lang="en-US" sz="1400" dirty="0" err="1" smtClean="0"/>
              <a:t>mBoundService</a:t>
            </a:r>
            <a:endParaRPr lang="en-US" sz="1400" dirty="0"/>
          </a:p>
        </p:txBody>
      </p:sp>
      <p:sp>
        <p:nvSpPr>
          <p:cNvPr id="183" name="Rectangle 182"/>
          <p:cNvSpPr/>
          <p:nvPr/>
        </p:nvSpPr>
        <p:spPr>
          <a:xfrm>
            <a:off x="1110589" y="4341436"/>
            <a:ext cx="928459" cy="2585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200" b="1" dirty="0" smtClean="0"/>
              <a:t>Process A</a:t>
            </a:r>
            <a:endParaRPr lang="en-US" sz="1200" b="1" dirty="0"/>
          </a:p>
        </p:txBody>
      </p:sp>
      <p:sp>
        <p:nvSpPr>
          <p:cNvPr id="184" name="Rectangle 183"/>
          <p:cNvSpPr/>
          <p:nvPr/>
        </p:nvSpPr>
        <p:spPr>
          <a:xfrm>
            <a:off x="7201350" y="4341436"/>
            <a:ext cx="928459" cy="2585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200" b="1" dirty="0" smtClean="0"/>
              <a:t>Process B</a:t>
            </a:r>
            <a:endParaRPr lang="en-US" sz="1200" b="1" dirty="0"/>
          </a:p>
        </p:txBody>
      </p:sp>
      <p:sp>
        <p:nvSpPr>
          <p:cNvPr id="185" name="TextBox 184"/>
          <p:cNvSpPr txBox="1"/>
          <p:nvPr/>
        </p:nvSpPr>
        <p:spPr>
          <a:xfrm>
            <a:off x="7023159" y="5232299"/>
            <a:ext cx="1245854" cy="286232"/>
          </a:xfrm>
          <a:prstGeom prst="rect">
            <a:avLst/>
          </a:prstGeom>
          <a:noFill/>
          <a:ln w="12700">
            <a:noFill/>
          </a:ln>
        </p:spPr>
        <p:txBody>
          <a:bodyPr wrap="none" rtlCol="0">
            <a:spAutoFit/>
          </a:bodyPr>
          <a:lstStyle/>
          <a:p>
            <a:r>
              <a:rPr lang="en-US" sz="1400" b="1" dirty="0" err="1" smtClean="0"/>
              <a:t>LocalBinder</a:t>
            </a:r>
            <a:endParaRPr lang="en-US" sz="1400" b="1" dirty="0"/>
          </a:p>
        </p:txBody>
      </p:sp>
      <p:sp>
        <p:nvSpPr>
          <p:cNvPr id="186" name="TextBox 185"/>
          <p:cNvSpPr txBox="1"/>
          <p:nvPr/>
        </p:nvSpPr>
        <p:spPr>
          <a:xfrm>
            <a:off x="3621093" y="4579960"/>
            <a:ext cx="2254386" cy="286232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/>
              <a:t>Binder IPC Mechanism</a:t>
            </a:r>
            <a:endParaRPr lang="en-US" sz="1400" b="1" dirty="0"/>
          </a:p>
        </p:txBody>
      </p:sp>
      <p:grpSp>
        <p:nvGrpSpPr>
          <p:cNvPr id="187" name="Group 186"/>
          <p:cNvGrpSpPr/>
          <p:nvPr/>
        </p:nvGrpSpPr>
        <p:grpSpPr>
          <a:xfrm>
            <a:off x="8129809" y="5904223"/>
            <a:ext cx="300243" cy="312737"/>
            <a:chOff x="8327572" y="4328206"/>
            <a:chExt cx="300243" cy="312737"/>
          </a:xfrm>
        </p:grpSpPr>
        <p:grpSp>
          <p:nvGrpSpPr>
            <p:cNvPr id="188" name="Group 187"/>
            <p:cNvGrpSpPr/>
            <p:nvPr/>
          </p:nvGrpSpPr>
          <p:grpSpPr>
            <a:xfrm>
              <a:off x="8472240" y="4328206"/>
              <a:ext cx="155575" cy="312737"/>
              <a:chOff x="7723835" y="1770063"/>
              <a:chExt cx="155575" cy="312737"/>
            </a:xfrm>
          </p:grpSpPr>
          <p:sp>
            <p:nvSpPr>
              <p:cNvPr id="190" name="Freeform 99"/>
              <p:cNvSpPr>
                <a:spLocks/>
              </p:cNvSpPr>
              <p:nvPr/>
            </p:nvSpPr>
            <p:spPr bwMode="auto">
              <a:xfrm>
                <a:off x="7723835" y="1770063"/>
                <a:ext cx="155575" cy="290512"/>
              </a:xfrm>
              <a:custGeom>
                <a:avLst/>
                <a:gdLst>
                  <a:gd name="T0" fmla="*/ 2147483647 w 98"/>
                  <a:gd name="T1" fmla="*/ 0 h 183"/>
                  <a:gd name="T2" fmla="*/ 2147483647 w 98"/>
                  <a:gd name="T3" fmla="*/ 2147483647 h 183"/>
                  <a:gd name="T4" fmla="*/ 0 w 98"/>
                  <a:gd name="T5" fmla="*/ 2147483647 h 183"/>
                  <a:gd name="T6" fmla="*/ 0 w 98"/>
                  <a:gd name="T7" fmla="*/ 2147483647 h 183"/>
                  <a:gd name="T8" fmla="*/ 2147483647 w 98"/>
                  <a:gd name="T9" fmla="*/ 2147483647 h 183"/>
                  <a:gd name="T10" fmla="*/ 2147483647 w 98"/>
                  <a:gd name="T11" fmla="*/ 2147483647 h 183"/>
                  <a:gd name="T12" fmla="*/ 2147483647 w 98"/>
                  <a:gd name="T13" fmla="*/ 2147483647 h 183"/>
                  <a:gd name="T14" fmla="*/ 2147483647 w 98"/>
                  <a:gd name="T15" fmla="*/ 2147483647 h 183"/>
                  <a:gd name="T16" fmla="*/ 2147483647 w 98"/>
                  <a:gd name="T17" fmla="*/ 2147483647 h 183"/>
                  <a:gd name="T18" fmla="*/ 2147483647 w 98"/>
                  <a:gd name="T19" fmla="*/ 2147483647 h 183"/>
                  <a:gd name="T20" fmla="*/ 2147483647 w 98"/>
                  <a:gd name="T21" fmla="*/ 2147483647 h 183"/>
                  <a:gd name="T22" fmla="*/ 2147483647 w 98"/>
                  <a:gd name="T23" fmla="*/ 2147483647 h 183"/>
                  <a:gd name="T24" fmla="*/ 2147483647 w 98"/>
                  <a:gd name="T25" fmla="*/ 2147483647 h 183"/>
                  <a:gd name="T26" fmla="*/ 2147483647 w 98"/>
                  <a:gd name="T27" fmla="*/ 2147483647 h 183"/>
                  <a:gd name="T28" fmla="*/ 2147483647 w 98"/>
                  <a:gd name="T29" fmla="*/ 2147483647 h 183"/>
                  <a:gd name="T30" fmla="*/ 2147483647 w 98"/>
                  <a:gd name="T31" fmla="*/ 2147483647 h 183"/>
                  <a:gd name="T32" fmla="*/ 2147483647 w 98"/>
                  <a:gd name="T33" fmla="*/ 2147483647 h 183"/>
                  <a:gd name="T34" fmla="*/ 2147483647 w 98"/>
                  <a:gd name="T35" fmla="*/ 0 h 183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98"/>
                  <a:gd name="T55" fmla="*/ 0 h 183"/>
                  <a:gd name="T56" fmla="*/ 98 w 98"/>
                  <a:gd name="T57" fmla="*/ 183 h 183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98" h="183">
                    <a:moveTo>
                      <a:pt x="98" y="0"/>
                    </a:moveTo>
                    <a:lnTo>
                      <a:pt x="14" y="42"/>
                    </a:lnTo>
                    <a:lnTo>
                      <a:pt x="0" y="56"/>
                    </a:lnTo>
                    <a:lnTo>
                      <a:pt x="42" y="70"/>
                    </a:lnTo>
                    <a:lnTo>
                      <a:pt x="84" y="84"/>
                    </a:lnTo>
                    <a:lnTo>
                      <a:pt x="84" y="99"/>
                    </a:lnTo>
                    <a:lnTo>
                      <a:pt x="42" y="113"/>
                    </a:lnTo>
                    <a:lnTo>
                      <a:pt x="14" y="127"/>
                    </a:lnTo>
                    <a:lnTo>
                      <a:pt x="14" y="141"/>
                    </a:lnTo>
                    <a:lnTo>
                      <a:pt x="42" y="155"/>
                    </a:lnTo>
                    <a:lnTo>
                      <a:pt x="70" y="155"/>
                    </a:lnTo>
                    <a:lnTo>
                      <a:pt x="70" y="169"/>
                    </a:lnTo>
                    <a:lnTo>
                      <a:pt x="28" y="183"/>
                    </a:lnTo>
                    <a:lnTo>
                      <a:pt x="98" y="0"/>
                    </a:lnTo>
                    <a:close/>
                  </a:path>
                </a:pathLst>
              </a:custGeom>
              <a:blipFill dpi="0" rotWithShape="0">
                <a:blip r:embed="rId3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1" name="Freeform 100"/>
              <p:cNvSpPr>
                <a:spLocks/>
              </p:cNvSpPr>
              <p:nvPr/>
            </p:nvSpPr>
            <p:spPr bwMode="auto">
              <a:xfrm>
                <a:off x="7723835" y="1770063"/>
                <a:ext cx="155575" cy="268287"/>
              </a:xfrm>
              <a:custGeom>
                <a:avLst/>
                <a:gdLst>
                  <a:gd name="T0" fmla="*/ 2147483647 w 98"/>
                  <a:gd name="T1" fmla="*/ 2147483647 h 169"/>
                  <a:gd name="T2" fmla="*/ 2147483647 w 98"/>
                  <a:gd name="T3" fmla="*/ 2147483647 h 169"/>
                  <a:gd name="T4" fmla="*/ 2147483647 w 98"/>
                  <a:gd name="T5" fmla="*/ 2147483647 h 169"/>
                  <a:gd name="T6" fmla="*/ 2147483647 w 98"/>
                  <a:gd name="T7" fmla="*/ 2147483647 h 169"/>
                  <a:gd name="T8" fmla="*/ 0 w 98"/>
                  <a:gd name="T9" fmla="*/ 2147483647 h 169"/>
                  <a:gd name="T10" fmla="*/ 2147483647 w 98"/>
                  <a:gd name="T11" fmla="*/ 2147483647 h 169"/>
                  <a:gd name="T12" fmla="*/ 2147483647 w 98"/>
                  <a:gd name="T13" fmla="*/ 2147483647 h 169"/>
                  <a:gd name="T14" fmla="*/ 2147483647 w 98"/>
                  <a:gd name="T15" fmla="*/ 2147483647 h 169"/>
                  <a:gd name="T16" fmla="*/ 2147483647 w 98"/>
                  <a:gd name="T17" fmla="*/ 2147483647 h 169"/>
                  <a:gd name="T18" fmla="*/ 2147483647 w 98"/>
                  <a:gd name="T19" fmla="*/ 2147483647 h 169"/>
                  <a:gd name="T20" fmla="*/ 2147483647 w 98"/>
                  <a:gd name="T21" fmla="*/ 2147483647 h 169"/>
                  <a:gd name="T22" fmla="*/ 2147483647 w 98"/>
                  <a:gd name="T23" fmla="*/ 2147483647 h 169"/>
                  <a:gd name="T24" fmla="*/ 2147483647 w 98"/>
                  <a:gd name="T25" fmla="*/ 2147483647 h 169"/>
                  <a:gd name="T26" fmla="*/ 2147483647 w 98"/>
                  <a:gd name="T27" fmla="*/ 2147483647 h 169"/>
                  <a:gd name="T28" fmla="*/ 2147483647 w 98"/>
                  <a:gd name="T29" fmla="*/ 2147483647 h 169"/>
                  <a:gd name="T30" fmla="*/ 2147483647 w 98"/>
                  <a:gd name="T31" fmla="*/ 2147483647 h 169"/>
                  <a:gd name="T32" fmla="*/ 2147483647 w 98"/>
                  <a:gd name="T33" fmla="*/ 2147483647 h 169"/>
                  <a:gd name="T34" fmla="*/ 2147483647 w 98"/>
                  <a:gd name="T35" fmla="*/ 2147483647 h 169"/>
                  <a:gd name="T36" fmla="*/ 2147483647 w 98"/>
                  <a:gd name="T37" fmla="*/ 2147483647 h 169"/>
                  <a:gd name="T38" fmla="*/ 2147483647 w 98"/>
                  <a:gd name="T39" fmla="*/ 2147483647 h 169"/>
                  <a:gd name="T40" fmla="*/ 2147483647 w 98"/>
                  <a:gd name="T41" fmla="*/ 2147483647 h 169"/>
                  <a:gd name="T42" fmla="*/ 2147483647 w 98"/>
                  <a:gd name="T43" fmla="*/ 2147483647 h 169"/>
                  <a:gd name="T44" fmla="*/ 2147483647 w 98"/>
                  <a:gd name="T45" fmla="*/ 2147483647 h 169"/>
                  <a:gd name="T46" fmla="*/ 2147483647 w 98"/>
                  <a:gd name="T47" fmla="*/ 2147483647 h 169"/>
                  <a:gd name="T48" fmla="*/ 2147483647 w 98"/>
                  <a:gd name="T49" fmla="*/ 2147483647 h 169"/>
                  <a:gd name="T50" fmla="*/ 2147483647 w 98"/>
                  <a:gd name="T51" fmla="*/ 2147483647 h 169"/>
                  <a:gd name="T52" fmla="*/ 2147483647 w 98"/>
                  <a:gd name="T53" fmla="*/ 2147483647 h 169"/>
                  <a:gd name="T54" fmla="*/ 2147483647 w 98"/>
                  <a:gd name="T55" fmla="*/ 2147483647 h 169"/>
                  <a:gd name="T56" fmla="*/ 2147483647 w 98"/>
                  <a:gd name="T57" fmla="*/ 2147483647 h 169"/>
                  <a:gd name="T58" fmla="*/ 2147483647 w 98"/>
                  <a:gd name="T59" fmla="*/ 2147483647 h 169"/>
                  <a:gd name="T60" fmla="*/ 2147483647 w 98"/>
                  <a:gd name="T61" fmla="*/ 2147483647 h 169"/>
                  <a:gd name="T62" fmla="*/ 2147483647 w 98"/>
                  <a:gd name="T63" fmla="*/ 2147483647 h 169"/>
                  <a:gd name="T64" fmla="*/ 2147483647 w 98"/>
                  <a:gd name="T65" fmla="*/ 2147483647 h 169"/>
                  <a:gd name="T66" fmla="*/ 2147483647 w 98"/>
                  <a:gd name="T67" fmla="*/ 2147483647 h 169"/>
                  <a:gd name="T68" fmla="*/ 2147483647 w 98"/>
                  <a:gd name="T69" fmla="*/ 2147483647 h 169"/>
                  <a:gd name="T70" fmla="*/ 2147483647 w 98"/>
                  <a:gd name="T71" fmla="*/ 2147483647 h 169"/>
                  <a:gd name="T72" fmla="*/ 2147483647 w 98"/>
                  <a:gd name="T73" fmla="*/ 2147483647 h 169"/>
                  <a:gd name="T74" fmla="*/ 0 w 98"/>
                  <a:gd name="T75" fmla="*/ 2147483647 h 169"/>
                  <a:gd name="T76" fmla="*/ 0 w 98"/>
                  <a:gd name="T77" fmla="*/ 2147483647 h 169"/>
                  <a:gd name="T78" fmla="*/ 0 w 98"/>
                  <a:gd name="T79" fmla="*/ 2147483647 h 169"/>
                  <a:gd name="T80" fmla="*/ 2147483647 w 98"/>
                  <a:gd name="T81" fmla="*/ 2147483647 h 169"/>
                  <a:gd name="T82" fmla="*/ 2147483647 w 98"/>
                  <a:gd name="T83" fmla="*/ 0 h 169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w 98"/>
                  <a:gd name="T127" fmla="*/ 0 h 169"/>
                  <a:gd name="T128" fmla="*/ 98 w 98"/>
                  <a:gd name="T129" fmla="*/ 169 h 169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T126" t="T127" r="T128" b="T129"/>
                <a:pathLst>
                  <a:path w="98" h="169">
                    <a:moveTo>
                      <a:pt x="98" y="14"/>
                    </a:moveTo>
                    <a:lnTo>
                      <a:pt x="14" y="56"/>
                    </a:lnTo>
                    <a:lnTo>
                      <a:pt x="28" y="56"/>
                    </a:lnTo>
                    <a:lnTo>
                      <a:pt x="14" y="70"/>
                    </a:lnTo>
                    <a:lnTo>
                      <a:pt x="0" y="56"/>
                    </a:lnTo>
                    <a:lnTo>
                      <a:pt x="42" y="70"/>
                    </a:lnTo>
                    <a:lnTo>
                      <a:pt x="84" y="84"/>
                    </a:lnTo>
                    <a:lnTo>
                      <a:pt x="98" y="84"/>
                    </a:lnTo>
                    <a:lnTo>
                      <a:pt x="98" y="99"/>
                    </a:lnTo>
                    <a:lnTo>
                      <a:pt x="84" y="113"/>
                    </a:lnTo>
                    <a:lnTo>
                      <a:pt x="42" y="127"/>
                    </a:lnTo>
                    <a:lnTo>
                      <a:pt x="14" y="141"/>
                    </a:lnTo>
                    <a:lnTo>
                      <a:pt x="28" y="127"/>
                    </a:lnTo>
                    <a:lnTo>
                      <a:pt x="28" y="141"/>
                    </a:lnTo>
                    <a:lnTo>
                      <a:pt x="14" y="141"/>
                    </a:lnTo>
                    <a:lnTo>
                      <a:pt x="42" y="155"/>
                    </a:lnTo>
                    <a:lnTo>
                      <a:pt x="70" y="155"/>
                    </a:lnTo>
                    <a:lnTo>
                      <a:pt x="84" y="155"/>
                    </a:lnTo>
                    <a:lnTo>
                      <a:pt x="84" y="169"/>
                    </a:lnTo>
                    <a:lnTo>
                      <a:pt x="70" y="169"/>
                    </a:lnTo>
                    <a:lnTo>
                      <a:pt x="70" y="155"/>
                    </a:lnTo>
                    <a:lnTo>
                      <a:pt x="70" y="169"/>
                    </a:lnTo>
                    <a:lnTo>
                      <a:pt x="42" y="169"/>
                    </a:lnTo>
                    <a:lnTo>
                      <a:pt x="14" y="155"/>
                    </a:lnTo>
                    <a:lnTo>
                      <a:pt x="14" y="141"/>
                    </a:lnTo>
                    <a:lnTo>
                      <a:pt x="14" y="127"/>
                    </a:lnTo>
                    <a:lnTo>
                      <a:pt x="42" y="113"/>
                    </a:lnTo>
                    <a:lnTo>
                      <a:pt x="84" y="99"/>
                    </a:lnTo>
                    <a:lnTo>
                      <a:pt x="84" y="84"/>
                    </a:lnTo>
                    <a:lnTo>
                      <a:pt x="84" y="99"/>
                    </a:lnTo>
                    <a:lnTo>
                      <a:pt x="42" y="84"/>
                    </a:lnTo>
                    <a:lnTo>
                      <a:pt x="0" y="70"/>
                    </a:lnTo>
                    <a:lnTo>
                      <a:pt x="0" y="56"/>
                    </a:lnTo>
                    <a:lnTo>
                      <a:pt x="14" y="42"/>
                    </a:lnTo>
                    <a:lnTo>
                      <a:pt x="98" y="0"/>
                    </a:lnTo>
                    <a:lnTo>
                      <a:pt x="98" y="14"/>
                    </a:lnTo>
                    <a:close/>
                  </a:path>
                </a:pathLst>
              </a:custGeom>
              <a:blipFill dpi="0" rotWithShape="0">
                <a:blip r:embed="rId4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2" name="Freeform 101"/>
              <p:cNvSpPr>
                <a:spLocks/>
              </p:cNvSpPr>
              <p:nvPr/>
            </p:nvSpPr>
            <p:spPr bwMode="auto">
              <a:xfrm>
                <a:off x="7834960" y="2038350"/>
                <a:ext cx="22225" cy="22225"/>
              </a:xfrm>
              <a:custGeom>
                <a:avLst/>
                <a:gdLst>
                  <a:gd name="T0" fmla="*/ 2147483647 w 14"/>
                  <a:gd name="T1" fmla="*/ 0 h 14"/>
                  <a:gd name="T2" fmla="*/ 2147483647 w 14"/>
                  <a:gd name="T3" fmla="*/ 0 h 14"/>
                  <a:gd name="T4" fmla="*/ 0 w 14"/>
                  <a:gd name="T5" fmla="*/ 2147483647 h 14"/>
                  <a:gd name="T6" fmla="*/ 0 w 14"/>
                  <a:gd name="T7" fmla="*/ 0 h 14"/>
                  <a:gd name="T8" fmla="*/ 0 w 14"/>
                  <a:gd name="T9" fmla="*/ 0 h 14"/>
                  <a:gd name="T10" fmla="*/ 0 w 14"/>
                  <a:gd name="T11" fmla="*/ 0 h 14"/>
                  <a:gd name="T12" fmla="*/ 2147483647 w 14"/>
                  <a:gd name="T13" fmla="*/ 0 h 1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4"/>
                  <a:gd name="T22" fmla="*/ 0 h 14"/>
                  <a:gd name="T23" fmla="*/ 14 w 14"/>
                  <a:gd name="T24" fmla="*/ 14 h 14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4" h="14">
                    <a:moveTo>
                      <a:pt x="14" y="0"/>
                    </a:moveTo>
                    <a:lnTo>
                      <a:pt x="14" y="0"/>
                    </a:lnTo>
                    <a:lnTo>
                      <a:pt x="0" y="14"/>
                    </a:lnTo>
                    <a:lnTo>
                      <a:pt x="0" y="0"/>
                    </a:lnTo>
                    <a:lnTo>
                      <a:pt x="14" y="0"/>
                    </a:lnTo>
                    <a:close/>
                  </a:path>
                </a:pathLst>
              </a:custGeom>
              <a:blipFill dpi="0" rotWithShape="0">
                <a:blip r:embed="rId4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3" name="Freeform 102"/>
              <p:cNvSpPr>
                <a:spLocks/>
              </p:cNvSpPr>
              <p:nvPr/>
            </p:nvSpPr>
            <p:spPr bwMode="auto">
              <a:xfrm>
                <a:off x="7768285" y="2038350"/>
                <a:ext cx="66675" cy="44450"/>
              </a:xfrm>
              <a:custGeom>
                <a:avLst/>
                <a:gdLst>
                  <a:gd name="T0" fmla="*/ 2147483647 w 42"/>
                  <a:gd name="T1" fmla="*/ 2147483647 h 28"/>
                  <a:gd name="T2" fmla="*/ 2147483647 w 42"/>
                  <a:gd name="T3" fmla="*/ 0 h 28"/>
                  <a:gd name="T4" fmla="*/ 0 w 42"/>
                  <a:gd name="T5" fmla="*/ 2147483647 h 28"/>
                  <a:gd name="T6" fmla="*/ 0 w 42"/>
                  <a:gd name="T7" fmla="*/ 2147483647 h 28"/>
                  <a:gd name="T8" fmla="*/ 2147483647 w 42"/>
                  <a:gd name="T9" fmla="*/ 2147483647 h 2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2"/>
                  <a:gd name="T16" fmla="*/ 0 h 28"/>
                  <a:gd name="T17" fmla="*/ 42 w 42"/>
                  <a:gd name="T18" fmla="*/ 28 h 2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2" h="28">
                    <a:moveTo>
                      <a:pt x="42" y="14"/>
                    </a:moveTo>
                    <a:lnTo>
                      <a:pt x="42" y="0"/>
                    </a:lnTo>
                    <a:lnTo>
                      <a:pt x="0" y="14"/>
                    </a:lnTo>
                    <a:lnTo>
                      <a:pt x="0" y="28"/>
                    </a:lnTo>
                    <a:lnTo>
                      <a:pt x="42" y="14"/>
                    </a:lnTo>
                    <a:close/>
                  </a:path>
                </a:pathLst>
              </a:custGeom>
              <a:blipFill dpi="0" rotWithShape="0">
                <a:blip r:embed="rId4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89" name="Straight Arrow Connector 188"/>
            <p:cNvCxnSpPr/>
            <p:nvPr/>
          </p:nvCxnSpPr>
          <p:spPr bwMode="auto">
            <a:xfrm>
              <a:off x="8327572" y="4484348"/>
              <a:ext cx="167346" cy="0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sp>
        <p:nvSpPr>
          <p:cNvPr id="194" name="TextBox 193"/>
          <p:cNvSpPr txBox="1"/>
          <p:nvPr/>
        </p:nvSpPr>
        <p:spPr>
          <a:xfrm>
            <a:off x="3429057" y="5232299"/>
            <a:ext cx="28552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5425" indent="-225425">
              <a:lnSpc>
                <a:spcPct val="100000"/>
              </a:lnSpc>
              <a:spcBef>
                <a:spcPts val="0"/>
              </a:spcBef>
            </a:pPr>
            <a:r>
              <a:rPr lang="en-US" sz="1400" dirty="0"/>
              <a:t>1</a:t>
            </a:r>
            <a:r>
              <a:rPr lang="en-US" sz="1400" dirty="0" smtClean="0"/>
              <a:t>: Call method </a:t>
            </a:r>
            <a:r>
              <a:rPr lang="en-US" sz="1400" dirty="0" err="1" smtClean="0"/>
              <a:t>downloadImage</a:t>
            </a:r>
            <a:r>
              <a:rPr lang="en-US" sz="1400" dirty="0" smtClean="0"/>
              <a:t>()</a:t>
            </a:r>
            <a:endParaRPr lang="en-US" sz="1400" dirty="0"/>
          </a:p>
        </p:txBody>
      </p:sp>
      <p:grpSp>
        <p:nvGrpSpPr>
          <p:cNvPr id="195" name="Group 194"/>
          <p:cNvGrpSpPr/>
          <p:nvPr/>
        </p:nvGrpSpPr>
        <p:grpSpPr>
          <a:xfrm>
            <a:off x="6881942" y="5904223"/>
            <a:ext cx="300243" cy="312737"/>
            <a:chOff x="8327572" y="4328206"/>
            <a:chExt cx="300243" cy="312737"/>
          </a:xfrm>
        </p:grpSpPr>
        <p:grpSp>
          <p:nvGrpSpPr>
            <p:cNvPr id="196" name="Group 195"/>
            <p:cNvGrpSpPr/>
            <p:nvPr/>
          </p:nvGrpSpPr>
          <p:grpSpPr>
            <a:xfrm>
              <a:off x="8472240" y="4328206"/>
              <a:ext cx="155575" cy="312737"/>
              <a:chOff x="7723835" y="1770063"/>
              <a:chExt cx="155575" cy="312737"/>
            </a:xfrm>
          </p:grpSpPr>
          <p:sp>
            <p:nvSpPr>
              <p:cNvPr id="198" name="Freeform 99"/>
              <p:cNvSpPr>
                <a:spLocks/>
              </p:cNvSpPr>
              <p:nvPr/>
            </p:nvSpPr>
            <p:spPr bwMode="auto">
              <a:xfrm>
                <a:off x="7723835" y="1770063"/>
                <a:ext cx="155575" cy="290512"/>
              </a:xfrm>
              <a:custGeom>
                <a:avLst/>
                <a:gdLst>
                  <a:gd name="T0" fmla="*/ 2147483647 w 98"/>
                  <a:gd name="T1" fmla="*/ 0 h 183"/>
                  <a:gd name="T2" fmla="*/ 2147483647 w 98"/>
                  <a:gd name="T3" fmla="*/ 2147483647 h 183"/>
                  <a:gd name="T4" fmla="*/ 0 w 98"/>
                  <a:gd name="T5" fmla="*/ 2147483647 h 183"/>
                  <a:gd name="T6" fmla="*/ 0 w 98"/>
                  <a:gd name="T7" fmla="*/ 2147483647 h 183"/>
                  <a:gd name="T8" fmla="*/ 2147483647 w 98"/>
                  <a:gd name="T9" fmla="*/ 2147483647 h 183"/>
                  <a:gd name="T10" fmla="*/ 2147483647 w 98"/>
                  <a:gd name="T11" fmla="*/ 2147483647 h 183"/>
                  <a:gd name="T12" fmla="*/ 2147483647 w 98"/>
                  <a:gd name="T13" fmla="*/ 2147483647 h 183"/>
                  <a:gd name="T14" fmla="*/ 2147483647 w 98"/>
                  <a:gd name="T15" fmla="*/ 2147483647 h 183"/>
                  <a:gd name="T16" fmla="*/ 2147483647 w 98"/>
                  <a:gd name="T17" fmla="*/ 2147483647 h 183"/>
                  <a:gd name="T18" fmla="*/ 2147483647 w 98"/>
                  <a:gd name="T19" fmla="*/ 2147483647 h 183"/>
                  <a:gd name="T20" fmla="*/ 2147483647 w 98"/>
                  <a:gd name="T21" fmla="*/ 2147483647 h 183"/>
                  <a:gd name="T22" fmla="*/ 2147483647 w 98"/>
                  <a:gd name="T23" fmla="*/ 2147483647 h 183"/>
                  <a:gd name="T24" fmla="*/ 2147483647 w 98"/>
                  <a:gd name="T25" fmla="*/ 2147483647 h 183"/>
                  <a:gd name="T26" fmla="*/ 2147483647 w 98"/>
                  <a:gd name="T27" fmla="*/ 2147483647 h 183"/>
                  <a:gd name="T28" fmla="*/ 2147483647 w 98"/>
                  <a:gd name="T29" fmla="*/ 2147483647 h 183"/>
                  <a:gd name="T30" fmla="*/ 2147483647 w 98"/>
                  <a:gd name="T31" fmla="*/ 2147483647 h 183"/>
                  <a:gd name="T32" fmla="*/ 2147483647 w 98"/>
                  <a:gd name="T33" fmla="*/ 2147483647 h 183"/>
                  <a:gd name="T34" fmla="*/ 2147483647 w 98"/>
                  <a:gd name="T35" fmla="*/ 0 h 183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98"/>
                  <a:gd name="T55" fmla="*/ 0 h 183"/>
                  <a:gd name="T56" fmla="*/ 98 w 98"/>
                  <a:gd name="T57" fmla="*/ 183 h 183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98" h="183">
                    <a:moveTo>
                      <a:pt x="98" y="0"/>
                    </a:moveTo>
                    <a:lnTo>
                      <a:pt x="14" y="42"/>
                    </a:lnTo>
                    <a:lnTo>
                      <a:pt x="0" y="56"/>
                    </a:lnTo>
                    <a:lnTo>
                      <a:pt x="42" y="70"/>
                    </a:lnTo>
                    <a:lnTo>
                      <a:pt x="84" y="84"/>
                    </a:lnTo>
                    <a:lnTo>
                      <a:pt x="84" y="99"/>
                    </a:lnTo>
                    <a:lnTo>
                      <a:pt x="42" y="113"/>
                    </a:lnTo>
                    <a:lnTo>
                      <a:pt x="14" y="127"/>
                    </a:lnTo>
                    <a:lnTo>
                      <a:pt x="14" y="141"/>
                    </a:lnTo>
                    <a:lnTo>
                      <a:pt x="42" y="155"/>
                    </a:lnTo>
                    <a:lnTo>
                      <a:pt x="70" y="155"/>
                    </a:lnTo>
                    <a:lnTo>
                      <a:pt x="70" y="169"/>
                    </a:lnTo>
                    <a:lnTo>
                      <a:pt x="28" y="183"/>
                    </a:lnTo>
                    <a:lnTo>
                      <a:pt x="98" y="0"/>
                    </a:lnTo>
                    <a:close/>
                  </a:path>
                </a:pathLst>
              </a:custGeom>
              <a:blipFill dpi="0" rotWithShape="0">
                <a:blip r:embed="rId3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" name="Freeform 100"/>
              <p:cNvSpPr>
                <a:spLocks/>
              </p:cNvSpPr>
              <p:nvPr/>
            </p:nvSpPr>
            <p:spPr bwMode="auto">
              <a:xfrm>
                <a:off x="7723835" y="1770063"/>
                <a:ext cx="155575" cy="268287"/>
              </a:xfrm>
              <a:custGeom>
                <a:avLst/>
                <a:gdLst>
                  <a:gd name="T0" fmla="*/ 2147483647 w 98"/>
                  <a:gd name="T1" fmla="*/ 2147483647 h 169"/>
                  <a:gd name="T2" fmla="*/ 2147483647 w 98"/>
                  <a:gd name="T3" fmla="*/ 2147483647 h 169"/>
                  <a:gd name="T4" fmla="*/ 2147483647 w 98"/>
                  <a:gd name="T5" fmla="*/ 2147483647 h 169"/>
                  <a:gd name="T6" fmla="*/ 2147483647 w 98"/>
                  <a:gd name="T7" fmla="*/ 2147483647 h 169"/>
                  <a:gd name="T8" fmla="*/ 0 w 98"/>
                  <a:gd name="T9" fmla="*/ 2147483647 h 169"/>
                  <a:gd name="T10" fmla="*/ 2147483647 w 98"/>
                  <a:gd name="T11" fmla="*/ 2147483647 h 169"/>
                  <a:gd name="T12" fmla="*/ 2147483647 w 98"/>
                  <a:gd name="T13" fmla="*/ 2147483647 h 169"/>
                  <a:gd name="T14" fmla="*/ 2147483647 w 98"/>
                  <a:gd name="T15" fmla="*/ 2147483647 h 169"/>
                  <a:gd name="T16" fmla="*/ 2147483647 w 98"/>
                  <a:gd name="T17" fmla="*/ 2147483647 h 169"/>
                  <a:gd name="T18" fmla="*/ 2147483647 w 98"/>
                  <a:gd name="T19" fmla="*/ 2147483647 h 169"/>
                  <a:gd name="T20" fmla="*/ 2147483647 w 98"/>
                  <a:gd name="T21" fmla="*/ 2147483647 h 169"/>
                  <a:gd name="T22" fmla="*/ 2147483647 w 98"/>
                  <a:gd name="T23" fmla="*/ 2147483647 h 169"/>
                  <a:gd name="T24" fmla="*/ 2147483647 w 98"/>
                  <a:gd name="T25" fmla="*/ 2147483647 h 169"/>
                  <a:gd name="T26" fmla="*/ 2147483647 w 98"/>
                  <a:gd name="T27" fmla="*/ 2147483647 h 169"/>
                  <a:gd name="T28" fmla="*/ 2147483647 w 98"/>
                  <a:gd name="T29" fmla="*/ 2147483647 h 169"/>
                  <a:gd name="T30" fmla="*/ 2147483647 w 98"/>
                  <a:gd name="T31" fmla="*/ 2147483647 h 169"/>
                  <a:gd name="T32" fmla="*/ 2147483647 w 98"/>
                  <a:gd name="T33" fmla="*/ 2147483647 h 169"/>
                  <a:gd name="T34" fmla="*/ 2147483647 w 98"/>
                  <a:gd name="T35" fmla="*/ 2147483647 h 169"/>
                  <a:gd name="T36" fmla="*/ 2147483647 w 98"/>
                  <a:gd name="T37" fmla="*/ 2147483647 h 169"/>
                  <a:gd name="T38" fmla="*/ 2147483647 w 98"/>
                  <a:gd name="T39" fmla="*/ 2147483647 h 169"/>
                  <a:gd name="T40" fmla="*/ 2147483647 w 98"/>
                  <a:gd name="T41" fmla="*/ 2147483647 h 169"/>
                  <a:gd name="T42" fmla="*/ 2147483647 w 98"/>
                  <a:gd name="T43" fmla="*/ 2147483647 h 169"/>
                  <a:gd name="T44" fmla="*/ 2147483647 w 98"/>
                  <a:gd name="T45" fmla="*/ 2147483647 h 169"/>
                  <a:gd name="T46" fmla="*/ 2147483647 w 98"/>
                  <a:gd name="T47" fmla="*/ 2147483647 h 169"/>
                  <a:gd name="T48" fmla="*/ 2147483647 w 98"/>
                  <a:gd name="T49" fmla="*/ 2147483647 h 169"/>
                  <a:gd name="T50" fmla="*/ 2147483647 w 98"/>
                  <a:gd name="T51" fmla="*/ 2147483647 h 169"/>
                  <a:gd name="T52" fmla="*/ 2147483647 w 98"/>
                  <a:gd name="T53" fmla="*/ 2147483647 h 169"/>
                  <a:gd name="T54" fmla="*/ 2147483647 w 98"/>
                  <a:gd name="T55" fmla="*/ 2147483647 h 169"/>
                  <a:gd name="T56" fmla="*/ 2147483647 w 98"/>
                  <a:gd name="T57" fmla="*/ 2147483647 h 169"/>
                  <a:gd name="T58" fmla="*/ 2147483647 w 98"/>
                  <a:gd name="T59" fmla="*/ 2147483647 h 169"/>
                  <a:gd name="T60" fmla="*/ 2147483647 w 98"/>
                  <a:gd name="T61" fmla="*/ 2147483647 h 169"/>
                  <a:gd name="T62" fmla="*/ 2147483647 w 98"/>
                  <a:gd name="T63" fmla="*/ 2147483647 h 169"/>
                  <a:gd name="T64" fmla="*/ 2147483647 w 98"/>
                  <a:gd name="T65" fmla="*/ 2147483647 h 169"/>
                  <a:gd name="T66" fmla="*/ 2147483647 w 98"/>
                  <a:gd name="T67" fmla="*/ 2147483647 h 169"/>
                  <a:gd name="T68" fmla="*/ 2147483647 w 98"/>
                  <a:gd name="T69" fmla="*/ 2147483647 h 169"/>
                  <a:gd name="T70" fmla="*/ 2147483647 w 98"/>
                  <a:gd name="T71" fmla="*/ 2147483647 h 169"/>
                  <a:gd name="T72" fmla="*/ 2147483647 w 98"/>
                  <a:gd name="T73" fmla="*/ 2147483647 h 169"/>
                  <a:gd name="T74" fmla="*/ 0 w 98"/>
                  <a:gd name="T75" fmla="*/ 2147483647 h 169"/>
                  <a:gd name="T76" fmla="*/ 0 w 98"/>
                  <a:gd name="T77" fmla="*/ 2147483647 h 169"/>
                  <a:gd name="T78" fmla="*/ 0 w 98"/>
                  <a:gd name="T79" fmla="*/ 2147483647 h 169"/>
                  <a:gd name="T80" fmla="*/ 2147483647 w 98"/>
                  <a:gd name="T81" fmla="*/ 2147483647 h 169"/>
                  <a:gd name="T82" fmla="*/ 2147483647 w 98"/>
                  <a:gd name="T83" fmla="*/ 0 h 169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w 98"/>
                  <a:gd name="T127" fmla="*/ 0 h 169"/>
                  <a:gd name="T128" fmla="*/ 98 w 98"/>
                  <a:gd name="T129" fmla="*/ 169 h 169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T126" t="T127" r="T128" b="T129"/>
                <a:pathLst>
                  <a:path w="98" h="169">
                    <a:moveTo>
                      <a:pt x="98" y="14"/>
                    </a:moveTo>
                    <a:lnTo>
                      <a:pt x="14" y="56"/>
                    </a:lnTo>
                    <a:lnTo>
                      <a:pt x="28" y="56"/>
                    </a:lnTo>
                    <a:lnTo>
                      <a:pt x="14" y="70"/>
                    </a:lnTo>
                    <a:lnTo>
                      <a:pt x="0" y="56"/>
                    </a:lnTo>
                    <a:lnTo>
                      <a:pt x="42" y="70"/>
                    </a:lnTo>
                    <a:lnTo>
                      <a:pt x="84" y="84"/>
                    </a:lnTo>
                    <a:lnTo>
                      <a:pt x="98" y="84"/>
                    </a:lnTo>
                    <a:lnTo>
                      <a:pt x="98" y="99"/>
                    </a:lnTo>
                    <a:lnTo>
                      <a:pt x="84" y="113"/>
                    </a:lnTo>
                    <a:lnTo>
                      <a:pt x="42" y="127"/>
                    </a:lnTo>
                    <a:lnTo>
                      <a:pt x="14" y="141"/>
                    </a:lnTo>
                    <a:lnTo>
                      <a:pt x="28" y="127"/>
                    </a:lnTo>
                    <a:lnTo>
                      <a:pt x="28" y="141"/>
                    </a:lnTo>
                    <a:lnTo>
                      <a:pt x="14" y="141"/>
                    </a:lnTo>
                    <a:lnTo>
                      <a:pt x="42" y="155"/>
                    </a:lnTo>
                    <a:lnTo>
                      <a:pt x="70" y="155"/>
                    </a:lnTo>
                    <a:lnTo>
                      <a:pt x="84" y="155"/>
                    </a:lnTo>
                    <a:lnTo>
                      <a:pt x="84" y="169"/>
                    </a:lnTo>
                    <a:lnTo>
                      <a:pt x="70" y="169"/>
                    </a:lnTo>
                    <a:lnTo>
                      <a:pt x="70" y="155"/>
                    </a:lnTo>
                    <a:lnTo>
                      <a:pt x="70" y="169"/>
                    </a:lnTo>
                    <a:lnTo>
                      <a:pt x="42" y="169"/>
                    </a:lnTo>
                    <a:lnTo>
                      <a:pt x="14" y="155"/>
                    </a:lnTo>
                    <a:lnTo>
                      <a:pt x="14" y="141"/>
                    </a:lnTo>
                    <a:lnTo>
                      <a:pt x="14" y="127"/>
                    </a:lnTo>
                    <a:lnTo>
                      <a:pt x="42" y="113"/>
                    </a:lnTo>
                    <a:lnTo>
                      <a:pt x="84" y="99"/>
                    </a:lnTo>
                    <a:lnTo>
                      <a:pt x="84" y="84"/>
                    </a:lnTo>
                    <a:lnTo>
                      <a:pt x="84" y="99"/>
                    </a:lnTo>
                    <a:lnTo>
                      <a:pt x="42" y="84"/>
                    </a:lnTo>
                    <a:lnTo>
                      <a:pt x="0" y="70"/>
                    </a:lnTo>
                    <a:lnTo>
                      <a:pt x="0" y="56"/>
                    </a:lnTo>
                    <a:lnTo>
                      <a:pt x="14" y="42"/>
                    </a:lnTo>
                    <a:lnTo>
                      <a:pt x="98" y="0"/>
                    </a:lnTo>
                    <a:lnTo>
                      <a:pt x="98" y="14"/>
                    </a:lnTo>
                    <a:close/>
                  </a:path>
                </a:pathLst>
              </a:custGeom>
              <a:blipFill dpi="0" rotWithShape="0">
                <a:blip r:embed="rId4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0" name="Freeform 101"/>
              <p:cNvSpPr>
                <a:spLocks/>
              </p:cNvSpPr>
              <p:nvPr/>
            </p:nvSpPr>
            <p:spPr bwMode="auto">
              <a:xfrm>
                <a:off x="7834960" y="2038350"/>
                <a:ext cx="22225" cy="22225"/>
              </a:xfrm>
              <a:custGeom>
                <a:avLst/>
                <a:gdLst>
                  <a:gd name="T0" fmla="*/ 2147483647 w 14"/>
                  <a:gd name="T1" fmla="*/ 0 h 14"/>
                  <a:gd name="T2" fmla="*/ 2147483647 w 14"/>
                  <a:gd name="T3" fmla="*/ 0 h 14"/>
                  <a:gd name="T4" fmla="*/ 0 w 14"/>
                  <a:gd name="T5" fmla="*/ 2147483647 h 14"/>
                  <a:gd name="T6" fmla="*/ 0 w 14"/>
                  <a:gd name="T7" fmla="*/ 0 h 14"/>
                  <a:gd name="T8" fmla="*/ 0 w 14"/>
                  <a:gd name="T9" fmla="*/ 0 h 14"/>
                  <a:gd name="T10" fmla="*/ 0 w 14"/>
                  <a:gd name="T11" fmla="*/ 0 h 14"/>
                  <a:gd name="T12" fmla="*/ 2147483647 w 14"/>
                  <a:gd name="T13" fmla="*/ 0 h 1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4"/>
                  <a:gd name="T22" fmla="*/ 0 h 14"/>
                  <a:gd name="T23" fmla="*/ 14 w 14"/>
                  <a:gd name="T24" fmla="*/ 14 h 14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4" h="14">
                    <a:moveTo>
                      <a:pt x="14" y="0"/>
                    </a:moveTo>
                    <a:lnTo>
                      <a:pt x="14" y="0"/>
                    </a:lnTo>
                    <a:lnTo>
                      <a:pt x="0" y="14"/>
                    </a:lnTo>
                    <a:lnTo>
                      <a:pt x="0" y="0"/>
                    </a:lnTo>
                    <a:lnTo>
                      <a:pt x="14" y="0"/>
                    </a:lnTo>
                    <a:close/>
                  </a:path>
                </a:pathLst>
              </a:custGeom>
              <a:blipFill dpi="0" rotWithShape="0">
                <a:blip r:embed="rId4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1" name="Freeform 102"/>
              <p:cNvSpPr>
                <a:spLocks/>
              </p:cNvSpPr>
              <p:nvPr/>
            </p:nvSpPr>
            <p:spPr bwMode="auto">
              <a:xfrm>
                <a:off x="7768285" y="2038350"/>
                <a:ext cx="66675" cy="44450"/>
              </a:xfrm>
              <a:custGeom>
                <a:avLst/>
                <a:gdLst>
                  <a:gd name="T0" fmla="*/ 2147483647 w 42"/>
                  <a:gd name="T1" fmla="*/ 2147483647 h 28"/>
                  <a:gd name="T2" fmla="*/ 2147483647 w 42"/>
                  <a:gd name="T3" fmla="*/ 0 h 28"/>
                  <a:gd name="T4" fmla="*/ 0 w 42"/>
                  <a:gd name="T5" fmla="*/ 2147483647 h 28"/>
                  <a:gd name="T6" fmla="*/ 0 w 42"/>
                  <a:gd name="T7" fmla="*/ 2147483647 h 28"/>
                  <a:gd name="T8" fmla="*/ 2147483647 w 42"/>
                  <a:gd name="T9" fmla="*/ 2147483647 h 2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2"/>
                  <a:gd name="T16" fmla="*/ 0 h 28"/>
                  <a:gd name="T17" fmla="*/ 42 w 42"/>
                  <a:gd name="T18" fmla="*/ 28 h 2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2" h="28">
                    <a:moveTo>
                      <a:pt x="42" y="14"/>
                    </a:moveTo>
                    <a:lnTo>
                      <a:pt x="42" y="0"/>
                    </a:lnTo>
                    <a:lnTo>
                      <a:pt x="0" y="14"/>
                    </a:lnTo>
                    <a:lnTo>
                      <a:pt x="0" y="28"/>
                    </a:lnTo>
                    <a:lnTo>
                      <a:pt x="42" y="14"/>
                    </a:lnTo>
                    <a:close/>
                  </a:path>
                </a:pathLst>
              </a:custGeom>
              <a:blipFill dpi="0" rotWithShape="0">
                <a:blip r:embed="rId4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97" name="Straight Arrow Connector 196"/>
            <p:cNvCxnSpPr/>
            <p:nvPr/>
          </p:nvCxnSpPr>
          <p:spPr bwMode="auto">
            <a:xfrm>
              <a:off x="8327572" y="4484348"/>
              <a:ext cx="167346" cy="0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grpSp>
        <p:nvGrpSpPr>
          <p:cNvPr id="202" name="Group 201"/>
          <p:cNvGrpSpPr/>
          <p:nvPr/>
        </p:nvGrpSpPr>
        <p:grpSpPr>
          <a:xfrm>
            <a:off x="7306496" y="5904223"/>
            <a:ext cx="300243" cy="312737"/>
            <a:chOff x="8327572" y="4328206"/>
            <a:chExt cx="300243" cy="312737"/>
          </a:xfrm>
        </p:grpSpPr>
        <p:grpSp>
          <p:nvGrpSpPr>
            <p:cNvPr id="203" name="Group 202"/>
            <p:cNvGrpSpPr/>
            <p:nvPr/>
          </p:nvGrpSpPr>
          <p:grpSpPr>
            <a:xfrm>
              <a:off x="8472240" y="4328206"/>
              <a:ext cx="155575" cy="312737"/>
              <a:chOff x="7723835" y="1770063"/>
              <a:chExt cx="155575" cy="312737"/>
            </a:xfrm>
          </p:grpSpPr>
          <p:sp>
            <p:nvSpPr>
              <p:cNvPr id="205" name="Freeform 99"/>
              <p:cNvSpPr>
                <a:spLocks/>
              </p:cNvSpPr>
              <p:nvPr/>
            </p:nvSpPr>
            <p:spPr bwMode="auto">
              <a:xfrm>
                <a:off x="7723835" y="1770063"/>
                <a:ext cx="155575" cy="290512"/>
              </a:xfrm>
              <a:custGeom>
                <a:avLst/>
                <a:gdLst>
                  <a:gd name="T0" fmla="*/ 2147483647 w 98"/>
                  <a:gd name="T1" fmla="*/ 0 h 183"/>
                  <a:gd name="T2" fmla="*/ 2147483647 w 98"/>
                  <a:gd name="T3" fmla="*/ 2147483647 h 183"/>
                  <a:gd name="T4" fmla="*/ 0 w 98"/>
                  <a:gd name="T5" fmla="*/ 2147483647 h 183"/>
                  <a:gd name="T6" fmla="*/ 0 w 98"/>
                  <a:gd name="T7" fmla="*/ 2147483647 h 183"/>
                  <a:gd name="T8" fmla="*/ 2147483647 w 98"/>
                  <a:gd name="T9" fmla="*/ 2147483647 h 183"/>
                  <a:gd name="T10" fmla="*/ 2147483647 w 98"/>
                  <a:gd name="T11" fmla="*/ 2147483647 h 183"/>
                  <a:gd name="T12" fmla="*/ 2147483647 w 98"/>
                  <a:gd name="T13" fmla="*/ 2147483647 h 183"/>
                  <a:gd name="T14" fmla="*/ 2147483647 w 98"/>
                  <a:gd name="T15" fmla="*/ 2147483647 h 183"/>
                  <a:gd name="T16" fmla="*/ 2147483647 w 98"/>
                  <a:gd name="T17" fmla="*/ 2147483647 h 183"/>
                  <a:gd name="T18" fmla="*/ 2147483647 w 98"/>
                  <a:gd name="T19" fmla="*/ 2147483647 h 183"/>
                  <a:gd name="T20" fmla="*/ 2147483647 w 98"/>
                  <a:gd name="T21" fmla="*/ 2147483647 h 183"/>
                  <a:gd name="T22" fmla="*/ 2147483647 w 98"/>
                  <a:gd name="T23" fmla="*/ 2147483647 h 183"/>
                  <a:gd name="T24" fmla="*/ 2147483647 w 98"/>
                  <a:gd name="T25" fmla="*/ 2147483647 h 183"/>
                  <a:gd name="T26" fmla="*/ 2147483647 w 98"/>
                  <a:gd name="T27" fmla="*/ 2147483647 h 183"/>
                  <a:gd name="T28" fmla="*/ 2147483647 w 98"/>
                  <a:gd name="T29" fmla="*/ 2147483647 h 183"/>
                  <a:gd name="T30" fmla="*/ 2147483647 w 98"/>
                  <a:gd name="T31" fmla="*/ 2147483647 h 183"/>
                  <a:gd name="T32" fmla="*/ 2147483647 w 98"/>
                  <a:gd name="T33" fmla="*/ 2147483647 h 183"/>
                  <a:gd name="T34" fmla="*/ 2147483647 w 98"/>
                  <a:gd name="T35" fmla="*/ 0 h 183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98"/>
                  <a:gd name="T55" fmla="*/ 0 h 183"/>
                  <a:gd name="T56" fmla="*/ 98 w 98"/>
                  <a:gd name="T57" fmla="*/ 183 h 183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98" h="183">
                    <a:moveTo>
                      <a:pt x="98" y="0"/>
                    </a:moveTo>
                    <a:lnTo>
                      <a:pt x="14" y="42"/>
                    </a:lnTo>
                    <a:lnTo>
                      <a:pt x="0" y="56"/>
                    </a:lnTo>
                    <a:lnTo>
                      <a:pt x="42" y="70"/>
                    </a:lnTo>
                    <a:lnTo>
                      <a:pt x="84" y="84"/>
                    </a:lnTo>
                    <a:lnTo>
                      <a:pt x="84" y="99"/>
                    </a:lnTo>
                    <a:lnTo>
                      <a:pt x="42" y="113"/>
                    </a:lnTo>
                    <a:lnTo>
                      <a:pt x="14" y="127"/>
                    </a:lnTo>
                    <a:lnTo>
                      <a:pt x="14" y="141"/>
                    </a:lnTo>
                    <a:lnTo>
                      <a:pt x="42" y="155"/>
                    </a:lnTo>
                    <a:lnTo>
                      <a:pt x="70" y="155"/>
                    </a:lnTo>
                    <a:lnTo>
                      <a:pt x="70" y="169"/>
                    </a:lnTo>
                    <a:lnTo>
                      <a:pt x="28" y="183"/>
                    </a:lnTo>
                    <a:lnTo>
                      <a:pt x="98" y="0"/>
                    </a:lnTo>
                    <a:close/>
                  </a:path>
                </a:pathLst>
              </a:custGeom>
              <a:blipFill dpi="0" rotWithShape="0">
                <a:blip r:embed="rId3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6" name="Freeform 100"/>
              <p:cNvSpPr>
                <a:spLocks/>
              </p:cNvSpPr>
              <p:nvPr/>
            </p:nvSpPr>
            <p:spPr bwMode="auto">
              <a:xfrm>
                <a:off x="7723835" y="1770063"/>
                <a:ext cx="155575" cy="268287"/>
              </a:xfrm>
              <a:custGeom>
                <a:avLst/>
                <a:gdLst>
                  <a:gd name="T0" fmla="*/ 2147483647 w 98"/>
                  <a:gd name="T1" fmla="*/ 2147483647 h 169"/>
                  <a:gd name="T2" fmla="*/ 2147483647 w 98"/>
                  <a:gd name="T3" fmla="*/ 2147483647 h 169"/>
                  <a:gd name="T4" fmla="*/ 2147483647 w 98"/>
                  <a:gd name="T5" fmla="*/ 2147483647 h 169"/>
                  <a:gd name="T6" fmla="*/ 2147483647 w 98"/>
                  <a:gd name="T7" fmla="*/ 2147483647 h 169"/>
                  <a:gd name="T8" fmla="*/ 0 w 98"/>
                  <a:gd name="T9" fmla="*/ 2147483647 h 169"/>
                  <a:gd name="T10" fmla="*/ 2147483647 w 98"/>
                  <a:gd name="T11" fmla="*/ 2147483647 h 169"/>
                  <a:gd name="T12" fmla="*/ 2147483647 w 98"/>
                  <a:gd name="T13" fmla="*/ 2147483647 h 169"/>
                  <a:gd name="T14" fmla="*/ 2147483647 w 98"/>
                  <a:gd name="T15" fmla="*/ 2147483647 h 169"/>
                  <a:gd name="T16" fmla="*/ 2147483647 w 98"/>
                  <a:gd name="T17" fmla="*/ 2147483647 h 169"/>
                  <a:gd name="T18" fmla="*/ 2147483647 w 98"/>
                  <a:gd name="T19" fmla="*/ 2147483647 h 169"/>
                  <a:gd name="T20" fmla="*/ 2147483647 w 98"/>
                  <a:gd name="T21" fmla="*/ 2147483647 h 169"/>
                  <a:gd name="T22" fmla="*/ 2147483647 w 98"/>
                  <a:gd name="T23" fmla="*/ 2147483647 h 169"/>
                  <a:gd name="T24" fmla="*/ 2147483647 w 98"/>
                  <a:gd name="T25" fmla="*/ 2147483647 h 169"/>
                  <a:gd name="T26" fmla="*/ 2147483647 w 98"/>
                  <a:gd name="T27" fmla="*/ 2147483647 h 169"/>
                  <a:gd name="T28" fmla="*/ 2147483647 w 98"/>
                  <a:gd name="T29" fmla="*/ 2147483647 h 169"/>
                  <a:gd name="T30" fmla="*/ 2147483647 w 98"/>
                  <a:gd name="T31" fmla="*/ 2147483647 h 169"/>
                  <a:gd name="T32" fmla="*/ 2147483647 w 98"/>
                  <a:gd name="T33" fmla="*/ 2147483647 h 169"/>
                  <a:gd name="T34" fmla="*/ 2147483647 w 98"/>
                  <a:gd name="T35" fmla="*/ 2147483647 h 169"/>
                  <a:gd name="T36" fmla="*/ 2147483647 w 98"/>
                  <a:gd name="T37" fmla="*/ 2147483647 h 169"/>
                  <a:gd name="T38" fmla="*/ 2147483647 w 98"/>
                  <a:gd name="T39" fmla="*/ 2147483647 h 169"/>
                  <a:gd name="T40" fmla="*/ 2147483647 w 98"/>
                  <a:gd name="T41" fmla="*/ 2147483647 h 169"/>
                  <a:gd name="T42" fmla="*/ 2147483647 w 98"/>
                  <a:gd name="T43" fmla="*/ 2147483647 h 169"/>
                  <a:gd name="T44" fmla="*/ 2147483647 w 98"/>
                  <a:gd name="T45" fmla="*/ 2147483647 h 169"/>
                  <a:gd name="T46" fmla="*/ 2147483647 w 98"/>
                  <a:gd name="T47" fmla="*/ 2147483647 h 169"/>
                  <a:gd name="T48" fmla="*/ 2147483647 w 98"/>
                  <a:gd name="T49" fmla="*/ 2147483647 h 169"/>
                  <a:gd name="T50" fmla="*/ 2147483647 w 98"/>
                  <a:gd name="T51" fmla="*/ 2147483647 h 169"/>
                  <a:gd name="T52" fmla="*/ 2147483647 w 98"/>
                  <a:gd name="T53" fmla="*/ 2147483647 h 169"/>
                  <a:gd name="T54" fmla="*/ 2147483647 w 98"/>
                  <a:gd name="T55" fmla="*/ 2147483647 h 169"/>
                  <a:gd name="T56" fmla="*/ 2147483647 w 98"/>
                  <a:gd name="T57" fmla="*/ 2147483647 h 169"/>
                  <a:gd name="T58" fmla="*/ 2147483647 w 98"/>
                  <a:gd name="T59" fmla="*/ 2147483647 h 169"/>
                  <a:gd name="T60" fmla="*/ 2147483647 w 98"/>
                  <a:gd name="T61" fmla="*/ 2147483647 h 169"/>
                  <a:gd name="T62" fmla="*/ 2147483647 w 98"/>
                  <a:gd name="T63" fmla="*/ 2147483647 h 169"/>
                  <a:gd name="T64" fmla="*/ 2147483647 w 98"/>
                  <a:gd name="T65" fmla="*/ 2147483647 h 169"/>
                  <a:gd name="T66" fmla="*/ 2147483647 w 98"/>
                  <a:gd name="T67" fmla="*/ 2147483647 h 169"/>
                  <a:gd name="T68" fmla="*/ 2147483647 w 98"/>
                  <a:gd name="T69" fmla="*/ 2147483647 h 169"/>
                  <a:gd name="T70" fmla="*/ 2147483647 w 98"/>
                  <a:gd name="T71" fmla="*/ 2147483647 h 169"/>
                  <a:gd name="T72" fmla="*/ 2147483647 w 98"/>
                  <a:gd name="T73" fmla="*/ 2147483647 h 169"/>
                  <a:gd name="T74" fmla="*/ 0 w 98"/>
                  <a:gd name="T75" fmla="*/ 2147483647 h 169"/>
                  <a:gd name="T76" fmla="*/ 0 w 98"/>
                  <a:gd name="T77" fmla="*/ 2147483647 h 169"/>
                  <a:gd name="T78" fmla="*/ 0 w 98"/>
                  <a:gd name="T79" fmla="*/ 2147483647 h 169"/>
                  <a:gd name="T80" fmla="*/ 2147483647 w 98"/>
                  <a:gd name="T81" fmla="*/ 2147483647 h 169"/>
                  <a:gd name="T82" fmla="*/ 2147483647 w 98"/>
                  <a:gd name="T83" fmla="*/ 0 h 169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w 98"/>
                  <a:gd name="T127" fmla="*/ 0 h 169"/>
                  <a:gd name="T128" fmla="*/ 98 w 98"/>
                  <a:gd name="T129" fmla="*/ 169 h 169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T126" t="T127" r="T128" b="T129"/>
                <a:pathLst>
                  <a:path w="98" h="169">
                    <a:moveTo>
                      <a:pt x="98" y="14"/>
                    </a:moveTo>
                    <a:lnTo>
                      <a:pt x="14" y="56"/>
                    </a:lnTo>
                    <a:lnTo>
                      <a:pt x="28" y="56"/>
                    </a:lnTo>
                    <a:lnTo>
                      <a:pt x="14" y="70"/>
                    </a:lnTo>
                    <a:lnTo>
                      <a:pt x="0" y="56"/>
                    </a:lnTo>
                    <a:lnTo>
                      <a:pt x="42" y="70"/>
                    </a:lnTo>
                    <a:lnTo>
                      <a:pt x="84" y="84"/>
                    </a:lnTo>
                    <a:lnTo>
                      <a:pt x="98" y="84"/>
                    </a:lnTo>
                    <a:lnTo>
                      <a:pt x="98" y="99"/>
                    </a:lnTo>
                    <a:lnTo>
                      <a:pt x="84" y="113"/>
                    </a:lnTo>
                    <a:lnTo>
                      <a:pt x="42" y="127"/>
                    </a:lnTo>
                    <a:lnTo>
                      <a:pt x="14" y="141"/>
                    </a:lnTo>
                    <a:lnTo>
                      <a:pt x="28" y="127"/>
                    </a:lnTo>
                    <a:lnTo>
                      <a:pt x="28" y="141"/>
                    </a:lnTo>
                    <a:lnTo>
                      <a:pt x="14" y="141"/>
                    </a:lnTo>
                    <a:lnTo>
                      <a:pt x="42" y="155"/>
                    </a:lnTo>
                    <a:lnTo>
                      <a:pt x="70" y="155"/>
                    </a:lnTo>
                    <a:lnTo>
                      <a:pt x="84" y="155"/>
                    </a:lnTo>
                    <a:lnTo>
                      <a:pt x="84" y="169"/>
                    </a:lnTo>
                    <a:lnTo>
                      <a:pt x="70" y="169"/>
                    </a:lnTo>
                    <a:lnTo>
                      <a:pt x="70" y="155"/>
                    </a:lnTo>
                    <a:lnTo>
                      <a:pt x="70" y="169"/>
                    </a:lnTo>
                    <a:lnTo>
                      <a:pt x="42" y="169"/>
                    </a:lnTo>
                    <a:lnTo>
                      <a:pt x="14" y="155"/>
                    </a:lnTo>
                    <a:lnTo>
                      <a:pt x="14" y="141"/>
                    </a:lnTo>
                    <a:lnTo>
                      <a:pt x="14" y="127"/>
                    </a:lnTo>
                    <a:lnTo>
                      <a:pt x="42" y="113"/>
                    </a:lnTo>
                    <a:lnTo>
                      <a:pt x="84" y="99"/>
                    </a:lnTo>
                    <a:lnTo>
                      <a:pt x="84" y="84"/>
                    </a:lnTo>
                    <a:lnTo>
                      <a:pt x="84" y="99"/>
                    </a:lnTo>
                    <a:lnTo>
                      <a:pt x="42" y="84"/>
                    </a:lnTo>
                    <a:lnTo>
                      <a:pt x="0" y="70"/>
                    </a:lnTo>
                    <a:lnTo>
                      <a:pt x="0" y="56"/>
                    </a:lnTo>
                    <a:lnTo>
                      <a:pt x="14" y="42"/>
                    </a:lnTo>
                    <a:lnTo>
                      <a:pt x="98" y="0"/>
                    </a:lnTo>
                    <a:lnTo>
                      <a:pt x="98" y="14"/>
                    </a:lnTo>
                    <a:close/>
                  </a:path>
                </a:pathLst>
              </a:custGeom>
              <a:blipFill dpi="0" rotWithShape="0">
                <a:blip r:embed="rId4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7" name="Freeform 101"/>
              <p:cNvSpPr>
                <a:spLocks/>
              </p:cNvSpPr>
              <p:nvPr/>
            </p:nvSpPr>
            <p:spPr bwMode="auto">
              <a:xfrm>
                <a:off x="7834960" y="2038350"/>
                <a:ext cx="22225" cy="22225"/>
              </a:xfrm>
              <a:custGeom>
                <a:avLst/>
                <a:gdLst>
                  <a:gd name="T0" fmla="*/ 2147483647 w 14"/>
                  <a:gd name="T1" fmla="*/ 0 h 14"/>
                  <a:gd name="T2" fmla="*/ 2147483647 w 14"/>
                  <a:gd name="T3" fmla="*/ 0 h 14"/>
                  <a:gd name="T4" fmla="*/ 0 w 14"/>
                  <a:gd name="T5" fmla="*/ 2147483647 h 14"/>
                  <a:gd name="T6" fmla="*/ 0 w 14"/>
                  <a:gd name="T7" fmla="*/ 0 h 14"/>
                  <a:gd name="T8" fmla="*/ 0 w 14"/>
                  <a:gd name="T9" fmla="*/ 0 h 14"/>
                  <a:gd name="T10" fmla="*/ 0 w 14"/>
                  <a:gd name="T11" fmla="*/ 0 h 14"/>
                  <a:gd name="T12" fmla="*/ 2147483647 w 14"/>
                  <a:gd name="T13" fmla="*/ 0 h 1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4"/>
                  <a:gd name="T22" fmla="*/ 0 h 14"/>
                  <a:gd name="T23" fmla="*/ 14 w 14"/>
                  <a:gd name="T24" fmla="*/ 14 h 14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4" h="14">
                    <a:moveTo>
                      <a:pt x="14" y="0"/>
                    </a:moveTo>
                    <a:lnTo>
                      <a:pt x="14" y="0"/>
                    </a:lnTo>
                    <a:lnTo>
                      <a:pt x="0" y="14"/>
                    </a:lnTo>
                    <a:lnTo>
                      <a:pt x="0" y="0"/>
                    </a:lnTo>
                    <a:lnTo>
                      <a:pt x="14" y="0"/>
                    </a:lnTo>
                    <a:close/>
                  </a:path>
                </a:pathLst>
              </a:custGeom>
              <a:blipFill dpi="0" rotWithShape="0">
                <a:blip r:embed="rId4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8" name="Freeform 102"/>
              <p:cNvSpPr>
                <a:spLocks/>
              </p:cNvSpPr>
              <p:nvPr/>
            </p:nvSpPr>
            <p:spPr bwMode="auto">
              <a:xfrm>
                <a:off x="7768285" y="2038350"/>
                <a:ext cx="66675" cy="44450"/>
              </a:xfrm>
              <a:custGeom>
                <a:avLst/>
                <a:gdLst>
                  <a:gd name="T0" fmla="*/ 2147483647 w 42"/>
                  <a:gd name="T1" fmla="*/ 2147483647 h 28"/>
                  <a:gd name="T2" fmla="*/ 2147483647 w 42"/>
                  <a:gd name="T3" fmla="*/ 0 h 28"/>
                  <a:gd name="T4" fmla="*/ 0 w 42"/>
                  <a:gd name="T5" fmla="*/ 2147483647 h 28"/>
                  <a:gd name="T6" fmla="*/ 0 w 42"/>
                  <a:gd name="T7" fmla="*/ 2147483647 h 28"/>
                  <a:gd name="T8" fmla="*/ 2147483647 w 42"/>
                  <a:gd name="T9" fmla="*/ 2147483647 h 2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2"/>
                  <a:gd name="T16" fmla="*/ 0 h 28"/>
                  <a:gd name="T17" fmla="*/ 42 w 42"/>
                  <a:gd name="T18" fmla="*/ 28 h 2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2" h="28">
                    <a:moveTo>
                      <a:pt x="42" y="14"/>
                    </a:moveTo>
                    <a:lnTo>
                      <a:pt x="42" y="0"/>
                    </a:lnTo>
                    <a:lnTo>
                      <a:pt x="0" y="14"/>
                    </a:lnTo>
                    <a:lnTo>
                      <a:pt x="0" y="28"/>
                    </a:lnTo>
                    <a:lnTo>
                      <a:pt x="42" y="14"/>
                    </a:lnTo>
                    <a:close/>
                  </a:path>
                </a:pathLst>
              </a:custGeom>
              <a:blipFill dpi="0" rotWithShape="0">
                <a:blip r:embed="rId4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204" name="Straight Arrow Connector 203"/>
            <p:cNvCxnSpPr/>
            <p:nvPr/>
          </p:nvCxnSpPr>
          <p:spPr bwMode="auto">
            <a:xfrm>
              <a:off x="8327572" y="4484348"/>
              <a:ext cx="167346" cy="0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grpSp>
        <p:nvGrpSpPr>
          <p:cNvPr id="209" name="Group 208"/>
          <p:cNvGrpSpPr/>
          <p:nvPr/>
        </p:nvGrpSpPr>
        <p:grpSpPr>
          <a:xfrm>
            <a:off x="7731050" y="5904223"/>
            <a:ext cx="300243" cy="312737"/>
            <a:chOff x="8327572" y="4328206"/>
            <a:chExt cx="300243" cy="312737"/>
          </a:xfrm>
        </p:grpSpPr>
        <p:grpSp>
          <p:nvGrpSpPr>
            <p:cNvPr id="210" name="Group 209"/>
            <p:cNvGrpSpPr/>
            <p:nvPr/>
          </p:nvGrpSpPr>
          <p:grpSpPr>
            <a:xfrm>
              <a:off x="8472240" y="4328206"/>
              <a:ext cx="155575" cy="312737"/>
              <a:chOff x="7723835" y="1770063"/>
              <a:chExt cx="155575" cy="312737"/>
            </a:xfrm>
          </p:grpSpPr>
          <p:sp>
            <p:nvSpPr>
              <p:cNvPr id="212" name="Freeform 99"/>
              <p:cNvSpPr>
                <a:spLocks/>
              </p:cNvSpPr>
              <p:nvPr/>
            </p:nvSpPr>
            <p:spPr bwMode="auto">
              <a:xfrm>
                <a:off x="7723835" y="1770063"/>
                <a:ext cx="155575" cy="290512"/>
              </a:xfrm>
              <a:custGeom>
                <a:avLst/>
                <a:gdLst>
                  <a:gd name="T0" fmla="*/ 2147483647 w 98"/>
                  <a:gd name="T1" fmla="*/ 0 h 183"/>
                  <a:gd name="T2" fmla="*/ 2147483647 w 98"/>
                  <a:gd name="T3" fmla="*/ 2147483647 h 183"/>
                  <a:gd name="T4" fmla="*/ 0 w 98"/>
                  <a:gd name="T5" fmla="*/ 2147483647 h 183"/>
                  <a:gd name="T6" fmla="*/ 0 w 98"/>
                  <a:gd name="T7" fmla="*/ 2147483647 h 183"/>
                  <a:gd name="T8" fmla="*/ 2147483647 w 98"/>
                  <a:gd name="T9" fmla="*/ 2147483647 h 183"/>
                  <a:gd name="T10" fmla="*/ 2147483647 w 98"/>
                  <a:gd name="T11" fmla="*/ 2147483647 h 183"/>
                  <a:gd name="T12" fmla="*/ 2147483647 w 98"/>
                  <a:gd name="T13" fmla="*/ 2147483647 h 183"/>
                  <a:gd name="T14" fmla="*/ 2147483647 w 98"/>
                  <a:gd name="T15" fmla="*/ 2147483647 h 183"/>
                  <a:gd name="T16" fmla="*/ 2147483647 w 98"/>
                  <a:gd name="T17" fmla="*/ 2147483647 h 183"/>
                  <a:gd name="T18" fmla="*/ 2147483647 w 98"/>
                  <a:gd name="T19" fmla="*/ 2147483647 h 183"/>
                  <a:gd name="T20" fmla="*/ 2147483647 w 98"/>
                  <a:gd name="T21" fmla="*/ 2147483647 h 183"/>
                  <a:gd name="T22" fmla="*/ 2147483647 w 98"/>
                  <a:gd name="T23" fmla="*/ 2147483647 h 183"/>
                  <a:gd name="T24" fmla="*/ 2147483647 w 98"/>
                  <a:gd name="T25" fmla="*/ 2147483647 h 183"/>
                  <a:gd name="T26" fmla="*/ 2147483647 w 98"/>
                  <a:gd name="T27" fmla="*/ 2147483647 h 183"/>
                  <a:gd name="T28" fmla="*/ 2147483647 w 98"/>
                  <a:gd name="T29" fmla="*/ 2147483647 h 183"/>
                  <a:gd name="T30" fmla="*/ 2147483647 w 98"/>
                  <a:gd name="T31" fmla="*/ 2147483647 h 183"/>
                  <a:gd name="T32" fmla="*/ 2147483647 w 98"/>
                  <a:gd name="T33" fmla="*/ 2147483647 h 183"/>
                  <a:gd name="T34" fmla="*/ 2147483647 w 98"/>
                  <a:gd name="T35" fmla="*/ 0 h 183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98"/>
                  <a:gd name="T55" fmla="*/ 0 h 183"/>
                  <a:gd name="T56" fmla="*/ 98 w 98"/>
                  <a:gd name="T57" fmla="*/ 183 h 183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98" h="183">
                    <a:moveTo>
                      <a:pt x="98" y="0"/>
                    </a:moveTo>
                    <a:lnTo>
                      <a:pt x="14" y="42"/>
                    </a:lnTo>
                    <a:lnTo>
                      <a:pt x="0" y="56"/>
                    </a:lnTo>
                    <a:lnTo>
                      <a:pt x="42" y="70"/>
                    </a:lnTo>
                    <a:lnTo>
                      <a:pt x="84" y="84"/>
                    </a:lnTo>
                    <a:lnTo>
                      <a:pt x="84" y="99"/>
                    </a:lnTo>
                    <a:lnTo>
                      <a:pt x="42" y="113"/>
                    </a:lnTo>
                    <a:lnTo>
                      <a:pt x="14" y="127"/>
                    </a:lnTo>
                    <a:lnTo>
                      <a:pt x="14" y="141"/>
                    </a:lnTo>
                    <a:lnTo>
                      <a:pt x="42" y="155"/>
                    </a:lnTo>
                    <a:lnTo>
                      <a:pt x="70" y="155"/>
                    </a:lnTo>
                    <a:lnTo>
                      <a:pt x="70" y="169"/>
                    </a:lnTo>
                    <a:lnTo>
                      <a:pt x="28" y="183"/>
                    </a:lnTo>
                    <a:lnTo>
                      <a:pt x="98" y="0"/>
                    </a:lnTo>
                    <a:close/>
                  </a:path>
                </a:pathLst>
              </a:custGeom>
              <a:blipFill dpi="0" rotWithShape="0">
                <a:blip r:embed="rId3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3" name="Freeform 100"/>
              <p:cNvSpPr>
                <a:spLocks/>
              </p:cNvSpPr>
              <p:nvPr/>
            </p:nvSpPr>
            <p:spPr bwMode="auto">
              <a:xfrm>
                <a:off x="7723835" y="1770063"/>
                <a:ext cx="155575" cy="268287"/>
              </a:xfrm>
              <a:custGeom>
                <a:avLst/>
                <a:gdLst>
                  <a:gd name="T0" fmla="*/ 2147483647 w 98"/>
                  <a:gd name="T1" fmla="*/ 2147483647 h 169"/>
                  <a:gd name="T2" fmla="*/ 2147483647 w 98"/>
                  <a:gd name="T3" fmla="*/ 2147483647 h 169"/>
                  <a:gd name="T4" fmla="*/ 2147483647 w 98"/>
                  <a:gd name="T5" fmla="*/ 2147483647 h 169"/>
                  <a:gd name="T6" fmla="*/ 2147483647 w 98"/>
                  <a:gd name="T7" fmla="*/ 2147483647 h 169"/>
                  <a:gd name="T8" fmla="*/ 0 w 98"/>
                  <a:gd name="T9" fmla="*/ 2147483647 h 169"/>
                  <a:gd name="T10" fmla="*/ 2147483647 w 98"/>
                  <a:gd name="T11" fmla="*/ 2147483647 h 169"/>
                  <a:gd name="T12" fmla="*/ 2147483647 w 98"/>
                  <a:gd name="T13" fmla="*/ 2147483647 h 169"/>
                  <a:gd name="T14" fmla="*/ 2147483647 w 98"/>
                  <a:gd name="T15" fmla="*/ 2147483647 h 169"/>
                  <a:gd name="T16" fmla="*/ 2147483647 w 98"/>
                  <a:gd name="T17" fmla="*/ 2147483647 h 169"/>
                  <a:gd name="T18" fmla="*/ 2147483647 w 98"/>
                  <a:gd name="T19" fmla="*/ 2147483647 h 169"/>
                  <a:gd name="T20" fmla="*/ 2147483647 w 98"/>
                  <a:gd name="T21" fmla="*/ 2147483647 h 169"/>
                  <a:gd name="T22" fmla="*/ 2147483647 w 98"/>
                  <a:gd name="T23" fmla="*/ 2147483647 h 169"/>
                  <a:gd name="T24" fmla="*/ 2147483647 w 98"/>
                  <a:gd name="T25" fmla="*/ 2147483647 h 169"/>
                  <a:gd name="T26" fmla="*/ 2147483647 w 98"/>
                  <a:gd name="T27" fmla="*/ 2147483647 h 169"/>
                  <a:gd name="T28" fmla="*/ 2147483647 w 98"/>
                  <a:gd name="T29" fmla="*/ 2147483647 h 169"/>
                  <a:gd name="T30" fmla="*/ 2147483647 w 98"/>
                  <a:gd name="T31" fmla="*/ 2147483647 h 169"/>
                  <a:gd name="T32" fmla="*/ 2147483647 w 98"/>
                  <a:gd name="T33" fmla="*/ 2147483647 h 169"/>
                  <a:gd name="T34" fmla="*/ 2147483647 w 98"/>
                  <a:gd name="T35" fmla="*/ 2147483647 h 169"/>
                  <a:gd name="T36" fmla="*/ 2147483647 w 98"/>
                  <a:gd name="T37" fmla="*/ 2147483647 h 169"/>
                  <a:gd name="T38" fmla="*/ 2147483647 w 98"/>
                  <a:gd name="T39" fmla="*/ 2147483647 h 169"/>
                  <a:gd name="T40" fmla="*/ 2147483647 w 98"/>
                  <a:gd name="T41" fmla="*/ 2147483647 h 169"/>
                  <a:gd name="T42" fmla="*/ 2147483647 w 98"/>
                  <a:gd name="T43" fmla="*/ 2147483647 h 169"/>
                  <a:gd name="T44" fmla="*/ 2147483647 w 98"/>
                  <a:gd name="T45" fmla="*/ 2147483647 h 169"/>
                  <a:gd name="T46" fmla="*/ 2147483647 w 98"/>
                  <a:gd name="T47" fmla="*/ 2147483647 h 169"/>
                  <a:gd name="T48" fmla="*/ 2147483647 w 98"/>
                  <a:gd name="T49" fmla="*/ 2147483647 h 169"/>
                  <a:gd name="T50" fmla="*/ 2147483647 w 98"/>
                  <a:gd name="T51" fmla="*/ 2147483647 h 169"/>
                  <a:gd name="T52" fmla="*/ 2147483647 w 98"/>
                  <a:gd name="T53" fmla="*/ 2147483647 h 169"/>
                  <a:gd name="T54" fmla="*/ 2147483647 w 98"/>
                  <a:gd name="T55" fmla="*/ 2147483647 h 169"/>
                  <a:gd name="T56" fmla="*/ 2147483647 w 98"/>
                  <a:gd name="T57" fmla="*/ 2147483647 h 169"/>
                  <a:gd name="T58" fmla="*/ 2147483647 w 98"/>
                  <a:gd name="T59" fmla="*/ 2147483647 h 169"/>
                  <a:gd name="T60" fmla="*/ 2147483647 w 98"/>
                  <a:gd name="T61" fmla="*/ 2147483647 h 169"/>
                  <a:gd name="T62" fmla="*/ 2147483647 w 98"/>
                  <a:gd name="T63" fmla="*/ 2147483647 h 169"/>
                  <a:gd name="T64" fmla="*/ 2147483647 w 98"/>
                  <a:gd name="T65" fmla="*/ 2147483647 h 169"/>
                  <a:gd name="T66" fmla="*/ 2147483647 w 98"/>
                  <a:gd name="T67" fmla="*/ 2147483647 h 169"/>
                  <a:gd name="T68" fmla="*/ 2147483647 w 98"/>
                  <a:gd name="T69" fmla="*/ 2147483647 h 169"/>
                  <a:gd name="T70" fmla="*/ 2147483647 w 98"/>
                  <a:gd name="T71" fmla="*/ 2147483647 h 169"/>
                  <a:gd name="T72" fmla="*/ 2147483647 w 98"/>
                  <a:gd name="T73" fmla="*/ 2147483647 h 169"/>
                  <a:gd name="T74" fmla="*/ 0 w 98"/>
                  <a:gd name="T75" fmla="*/ 2147483647 h 169"/>
                  <a:gd name="T76" fmla="*/ 0 w 98"/>
                  <a:gd name="T77" fmla="*/ 2147483647 h 169"/>
                  <a:gd name="T78" fmla="*/ 0 w 98"/>
                  <a:gd name="T79" fmla="*/ 2147483647 h 169"/>
                  <a:gd name="T80" fmla="*/ 2147483647 w 98"/>
                  <a:gd name="T81" fmla="*/ 2147483647 h 169"/>
                  <a:gd name="T82" fmla="*/ 2147483647 w 98"/>
                  <a:gd name="T83" fmla="*/ 0 h 169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w 98"/>
                  <a:gd name="T127" fmla="*/ 0 h 169"/>
                  <a:gd name="T128" fmla="*/ 98 w 98"/>
                  <a:gd name="T129" fmla="*/ 169 h 169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T126" t="T127" r="T128" b="T129"/>
                <a:pathLst>
                  <a:path w="98" h="169">
                    <a:moveTo>
                      <a:pt x="98" y="14"/>
                    </a:moveTo>
                    <a:lnTo>
                      <a:pt x="14" y="56"/>
                    </a:lnTo>
                    <a:lnTo>
                      <a:pt x="28" y="56"/>
                    </a:lnTo>
                    <a:lnTo>
                      <a:pt x="14" y="70"/>
                    </a:lnTo>
                    <a:lnTo>
                      <a:pt x="0" y="56"/>
                    </a:lnTo>
                    <a:lnTo>
                      <a:pt x="42" y="70"/>
                    </a:lnTo>
                    <a:lnTo>
                      <a:pt x="84" y="84"/>
                    </a:lnTo>
                    <a:lnTo>
                      <a:pt x="98" y="84"/>
                    </a:lnTo>
                    <a:lnTo>
                      <a:pt x="98" y="99"/>
                    </a:lnTo>
                    <a:lnTo>
                      <a:pt x="84" y="113"/>
                    </a:lnTo>
                    <a:lnTo>
                      <a:pt x="42" y="127"/>
                    </a:lnTo>
                    <a:lnTo>
                      <a:pt x="14" y="141"/>
                    </a:lnTo>
                    <a:lnTo>
                      <a:pt x="28" y="127"/>
                    </a:lnTo>
                    <a:lnTo>
                      <a:pt x="28" y="141"/>
                    </a:lnTo>
                    <a:lnTo>
                      <a:pt x="14" y="141"/>
                    </a:lnTo>
                    <a:lnTo>
                      <a:pt x="42" y="155"/>
                    </a:lnTo>
                    <a:lnTo>
                      <a:pt x="70" y="155"/>
                    </a:lnTo>
                    <a:lnTo>
                      <a:pt x="84" y="155"/>
                    </a:lnTo>
                    <a:lnTo>
                      <a:pt x="84" y="169"/>
                    </a:lnTo>
                    <a:lnTo>
                      <a:pt x="70" y="169"/>
                    </a:lnTo>
                    <a:lnTo>
                      <a:pt x="70" y="155"/>
                    </a:lnTo>
                    <a:lnTo>
                      <a:pt x="70" y="169"/>
                    </a:lnTo>
                    <a:lnTo>
                      <a:pt x="42" y="169"/>
                    </a:lnTo>
                    <a:lnTo>
                      <a:pt x="14" y="155"/>
                    </a:lnTo>
                    <a:lnTo>
                      <a:pt x="14" y="141"/>
                    </a:lnTo>
                    <a:lnTo>
                      <a:pt x="14" y="127"/>
                    </a:lnTo>
                    <a:lnTo>
                      <a:pt x="42" y="113"/>
                    </a:lnTo>
                    <a:lnTo>
                      <a:pt x="84" y="99"/>
                    </a:lnTo>
                    <a:lnTo>
                      <a:pt x="84" y="84"/>
                    </a:lnTo>
                    <a:lnTo>
                      <a:pt x="84" y="99"/>
                    </a:lnTo>
                    <a:lnTo>
                      <a:pt x="42" y="84"/>
                    </a:lnTo>
                    <a:lnTo>
                      <a:pt x="0" y="70"/>
                    </a:lnTo>
                    <a:lnTo>
                      <a:pt x="0" y="56"/>
                    </a:lnTo>
                    <a:lnTo>
                      <a:pt x="14" y="42"/>
                    </a:lnTo>
                    <a:lnTo>
                      <a:pt x="98" y="0"/>
                    </a:lnTo>
                    <a:lnTo>
                      <a:pt x="98" y="14"/>
                    </a:lnTo>
                    <a:close/>
                  </a:path>
                </a:pathLst>
              </a:custGeom>
              <a:blipFill dpi="0" rotWithShape="0">
                <a:blip r:embed="rId4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4" name="Freeform 101"/>
              <p:cNvSpPr>
                <a:spLocks/>
              </p:cNvSpPr>
              <p:nvPr/>
            </p:nvSpPr>
            <p:spPr bwMode="auto">
              <a:xfrm>
                <a:off x="7834960" y="2038350"/>
                <a:ext cx="22225" cy="22225"/>
              </a:xfrm>
              <a:custGeom>
                <a:avLst/>
                <a:gdLst>
                  <a:gd name="T0" fmla="*/ 2147483647 w 14"/>
                  <a:gd name="T1" fmla="*/ 0 h 14"/>
                  <a:gd name="T2" fmla="*/ 2147483647 w 14"/>
                  <a:gd name="T3" fmla="*/ 0 h 14"/>
                  <a:gd name="T4" fmla="*/ 0 w 14"/>
                  <a:gd name="T5" fmla="*/ 2147483647 h 14"/>
                  <a:gd name="T6" fmla="*/ 0 w 14"/>
                  <a:gd name="T7" fmla="*/ 0 h 14"/>
                  <a:gd name="T8" fmla="*/ 0 w 14"/>
                  <a:gd name="T9" fmla="*/ 0 h 14"/>
                  <a:gd name="T10" fmla="*/ 0 w 14"/>
                  <a:gd name="T11" fmla="*/ 0 h 14"/>
                  <a:gd name="T12" fmla="*/ 2147483647 w 14"/>
                  <a:gd name="T13" fmla="*/ 0 h 1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4"/>
                  <a:gd name="T22" fmla="*/ 0 h 14"/>
                  <a:gd name="T23" fmla="*/ 14 w 14"/>
                  <a:gd name="T24" fmla="*/ 14 h 14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4" h="14">
                    <a:moveTo>
                      <a:pt x="14" y="0"/>
                    </a:moveTo>
                    <a:lnTo>
                      <a:pt x="14" y="0"/>
                    </a:lnTo>
                    <a:lnTo>
                      <a:pt x="0" y="14"/>
                    </a:lnTo>
                    <a:lnTo>
                      <a:pt x="0" y="0"/>
                    </a:lnTo>
                    <a:lnTo>
                      <a:pt x="14" y="0"/>
                    </a:lnTo>
                    <a:close/>
                  </a:path>
                </a:pathLst>
              </a:custGeom>
              <a:blipFill dpi="0" rotWithShape="0">
                <a:blip r:embed="rId4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5" name="Freeform 102"/>
              <p:cNvSpPr>
                <a:spLocks/>
              </p:cNvSpPr>
              <p:nvPr/>
            </p:nvSpPr>
            <p:spPr bwMode="auto">
              <a:xfrm>
                <a:off x="7768285" y="2038350"/>
                <a:ext cx="66675" cy="44450"/>
              </a:xfrm>
              <a:custGeom>
                <a:avLst/>
                <a:gdLst>
                  <a:gd name="T0" fmla="*/ 2147483647 w 42"/>
                  <a:gd name="T1" fmla="*/ 2147483647 h 28"/>
                  <a:gd name="T2" fmla="*/ 2147483647 w 42"/>
                  <a:gd name="T3" fmla="*/ 0 h 28"/>
                  <a:gd name="T4" fmla="*/ 0 w 42"/>
                  <a:gd name="T5" fmla="*/ 2147483647 h 28"/>
                  <a:gd name="T6" fmla="*/ 0 w 42"/>
                  <a:gd name="T7" fmla="*/ 2147483647 h 28"/>
                  <a:gd name="T8" fmla="*/ 2147483647 w 42"/>
                  <a:gd name="T9" fmla="*/ 2147483647 h 2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2"/>
                  <a:gd name="T16" fmla="*/ 0 h 28"/>
                  <a:gd name="T17" fmla="*/ 42 w 42"/>
                  <a:gd name="T18" fmla="*/ 28 h 2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2" h="28">
                    <a:moveTo>
                      <a:pt x="42" y="14"/>
                    </a:moveTo>
                    <a:lnTo>
                      <a:pt x="42" y="0"/>
                    </a:lnTo>
                    <a:lnTo>
                      <a:pt x="0" y="14"/>
                    </a:lnTo>
                    <a:lnTo>
                      <a:pt x="0" y="28"/>
                    </a:lnTo>
                    <a:lnTo>
                      <a:pt x="42" y="14"/>
                    </a:lnTo>
                    <a:close/>
                  </a:path>
                </a:pathLst>
              </a:custGeom>
              <a:blipFill dpi="0" rotWithShape="0">
                <a:blip r:embed="rId4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211" name="Straight Arrow Connector 210"/>
            <p:cNvCxnSpPr/>
            <p:nvPr/>
          </p:nvCxnSpPr>
          <p:spPr bwMode="auto">
            <a:xfrm>
              <a:off x="8327572" y="4484348"/>
              <a:ext cx="167346" cy="0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sp>
        <p:nvSpPr>
          <p:cNvPr id="216" name="TextBox 215"/>
          <p:cNvSpPr txBox="1"/>
          <p:nvPr/>
        </p:nvSpPr>
        <p:spPr>
          <a:xfrm>
            <a:off x="3527413" y="5726377"/>
            <a:ext cx="25838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5425" indent="-225425">
              <a:lnSpc>
                <a:spcPct val="100000"/>
              </a:lnSpc>
              <a:spcBef>
                <a:spcPts val="0"/>
              </a:spcBef>
            </a:pPr>
            <a:r>
              <a:rPr lang="en-US" sz="1400" dirty="0"/>
              <a:t>2</a:t>
            </a:r>
            <a:r>
              <a:rPr lang="en-US" sz="1400" dirty="0" smtClean="0"/>
              <a:t>: Return results to caller</a:t>
            </a:r>
            <a:endParaRPr lang="en-US" sz="1400" dirty="0"/>
          </a:p>
        </p:txBody>
      </p:sp>
      <p:grpSp>
        <p:nvGrpSpPr>
          <p:cNvPr id="217" name="Group 216"/>
          <p:cNvGrpSpPr/>
          <p:nvPr/>
        </p:nvGrpSpPr>
        <p:grpSpPr>
          <a:xfrm>
            <a:off x="2277702" y="5600804"/>
            <a:ext cx="4460972" cy="125573"/>
            <a:chOff x="2815602" y="5591384"/>
            <a:chExt cx="3564455" cy="134993"/>
          </a:xfrm>
        </p:grpSpPr>
        <p:cxnSp>
          <p:nvCxnSpPr>
            <p:cNvPr id="218" name="Straight Arrow Connector 217"/>
            <p:cNvCxnSpPr/>
            <p:nvPr/>
          </p:nvCxnSpPr>
          <p:spPr bwMode="auto">
            <a:xfrm>
              <a:off x="2815602" y="5591384"/>
              <a:ext cx="3560278" cy="0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219" name="Straight Arrow Connector 218"/>
            <p:cNvCxnSpPr/>
            <p:nvPr/>
          </p:nvCxnSpPr>
          <p:spPr bwMode="auto">
            <a:xfrm>
              <a:off x="2819779" y="5726377"/>
              <a:ext cx="3560278" cy="0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arrow" w="med" len="med"/>
              <a:tailEnd type="none" w="med" len="med"/>
            </a:ln>
            <a:effectLst/>
          </p:spPr>
        </p:cxnSp>
      </p:grpSp>
      <p:sp>
        <p:nvSpPr>
          <p:cNvPr id="3" name="Line Callout 1 2"/>
          <p:cNvSpPr/>
          <p:nvPr/>
        </p:nvSpPr>
        <p:spPr bwMode="auto">
          <a:xfrm>
            <a:off x="4944863" y="2614925"/>
            <a:ext cx="3750902" cy="1143000"/>
          </a:xfrm>
          <a:prstGeom prst="borderCallout1">
            <a:avLst>
              <a:gd name="adj1" fmla="val 100350"/>
              <a:gd name="adj2" fmla="val 91860"/>
              <a:gd name="adj3" fmla="val 230273"/>
              <a:gd name="adj4" fmla="val 95328"/>
            </a:avLst>
          </a:prstGeom>
          <a:solidFill>
            <a:srgbClr val="EFFDFF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973852" y="2588031"/>
            <a:ext cx="391017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b="1" kern="0" dirty="0">
                <a:latin typeface="Courier New" pitchFamily="49" charset="0"/>
                <a:cs typeface="Courier New" pitchFamily="49" charset="0"/>
              </a:rPr>
              <a:t>interface </a:t>
            </a:r>
            <a:r>
              <a:rPr lang="en-US" b="1" kern="0" dirty="0" err="1">
                <a:latin typeface="Courier New" pitchFamily="49" charset="0"/>
                <a:cs typeface="Courier New" pitchFamily="49" charset="0"/>
              </a:rPr>
              <a:t>IDownloadImage</a:t>
            </a:r>
            <a:r>
              <a:rPr lang="en-US" b="1" kern="0" dirty="0">
                <a:latin typeface="Courier New" pitchFamily="49" charset="0"/>
                <a:cs typeface="Courier New" pitchFamily="49" charset="0"/>
              </a:rPr>
              <a:t> {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b="1" kern="0" dirty="0">
                <a:latin typeface="Courier New" pitchFamily="49" charset="0"/>
                <a:cs typeface="Courier New" pitchFamily="49" charset="0"/>
              </a:rPr>
              <a:t>  String </a:t>
            </a:r>
            <a:r>
              <a:rPr lang="en-US" b="1" kern="0" dirty="0" err="1" smtClean="0">
                <a:latin typeface="Courier New" pitchFamily="49" charset="0"/>
                <a:cs typeface="Courier New" pitchFamily="49" charset="0"/>
              </a:rPr>
              <a:t>downloadImage</a:t>
            </a:r>
            <a:r>
              <a:rPr lang="en-US" b="1" kern="0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b="1" kern="0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kern="0" dirty="0" smtClean="0">
                <a:latin typeface="Courier New" pitchFamily="49" charset="0"/>
                <a:cs typeface="Courier New" pitchFamily="49" charset="0"/>
              </a:rPr>
              <a:t>      (</a:t>
            </a:r>
            <a:r>
              <a:rPr lang="en-US" b="1" kern="0" dirty="0">
                <a:latin typeface="Courier New" pitchFamily="49" charset="0"/>
                <a:cs typeface="Courier New" pitchFamily="49" charset="0"/>
              </a:rPr>
              <a:t>String </a:t>
            </a:r>
            <a:r>
              <a:rPr lang="en-US" b="1" kern="0" dirty="0" err="1">
                <a:latin typeface="Courier New" pitchFamily="49" charset="0"/>
                <a:cs typeface="Courier New" pitchFamily="49" charset="0"/>
              </a:rPr>
              <a:t>url</a:t>
            </a:r>
            <a:r>
              <a:rPr lang="en-US" b="1" kern="0" dirty="0">
                <a:latin typeface="Courier New" pitchFamily="49" charset="0"/>
                <a:cs typeface="Courier New" pitchFamily="49" charset="0"/>
              </a:rPr>
              <a:t>);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b="1" kern="0" dirty="0"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670544" y="4855208"/>
            <a:ext cx="1776448" cy="286232"/>
          </a:xfrm>
          <a:prstGeom prst="rect">
            <a:avLst/>
          </a:prstGeom>
          <a:noFill/>
          <a:ln w="12700">
            <a:noFill/>
          </a:ln>
        </p:spPr>
        <p:txBody>
          <a:bodyPr wrap="none" rtlCol="0">
            <a:spAutoFit/>
          </a:bodyPr>
          <a:lstStyle/>
          <a:p>
            <a:r>
              <a:rPr lang="en-US" sz="1400" b="1" dirty="0" err="1" smtClean="0"/>
              <a:t>DownloadActivity</a:t>
            </a:r>
            <a:endParaRPr lang="en-US" sz="1400" b="1" dirty="0"/>
          </a:p>
        </p:txBody>
      </p:sp>
      <p:sp>
        <p:nvSpPr>
          <p:cNvPr id="55" name="TextBox 54"/>
          <p:cNvSpPr txBox="1"/>
          <p:nvPr/>
        </p:nvSpPr>
        <p:spPr>
          <a:xfrm>
            <a:off x="6774062" y="4791046"/>
            <a:ext cx="1752403" cy="286232"/>
          </a:xfrm>
          <a:prstGeom prst="rect">
            <a:avLst/>
          </a:prstGeom>
          <a:noFill/>
          <a:ln w="12700">
            <a:noFill/>
          </a:ln>
        </p:spPr>
        <p:txBody>
          <a:bodyPr wrap="none" rtlCol="0">
            <a:spAutoFit/>
          </a:bodyPr>
          <a:lstStyle/>
          <a:p>
            <a:r>
              <a:rPr lang="en-US" sz="1400" b="1" dirty="0" err="1" smtClean="0"/>
              <a:t>DownloadService</a:t>
            </a: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367104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52400" y="533400"/>
            <a:ext cx="8839200" cy="381000"/>
          </a:xfrm>
        </p:spPr>
        <p:txBody>
          <a:bodyPr>
            <a:noAutofit/>
          </a:bodyPr>
          <a:lstStyle/>
          <a:p>
            <a:pPr algn="ctr"/>
            <a:r>
              <a:rPr lang="en-US" sz="3200" dirty="0" smtClean="0"/>
              <a:t>Overview of Android Binder &amp; AIDL IPC</a:t>
            </a:r>
            <a:endParaRPr lang="en-US" sz="3200" dirty="0"/>
          </a:p>
        </p:txBody>
      </p:sp>
      <p:sp>
        <p:nvSpPr>
          <p:cNvPr id="13" name="Rectangle 12"/>
          <p:cNvSpPr/>
          <p:nvPr/>
        </p:nvSpPr>
        <p:spPr>
          <a:xfrm>
            <a:off x="4346368" y="1118326"/>
            <a:ext cx="4797632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1" indent="-228600">
              <a:spcBef>
                <a:spcPts val="1200"/>
              </a:spcBef>
              <a:buClr>
                <a:schemeClr val="bg1">
                  <a:lumMod val="75000"/>
                </a:schemeClr>
              </a:buClr>
              <a:buFont typeface="Arial" pitchFamily="34" charset="0"/>
              <a:buChar char="•"/>
              <a:defRPr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Binder services described via Android Interface Definition Language (AIDL)</a:t>
            </a:r>
          </a:p>
          <a:p>
            <a:pPr marL="460375" lvl="2" indent="-228600">
              <a:spcBef>
                <a:spcPts val="1200"/>
              </a:spcBef>
              <a:buClr>
                <a:schemeClr val="bg1">
                  <a:lumMod val="75000"/>
                </a:schemeClr>
              </a:buClr>
              <a:buFont typeface="Arial" pitchFamily="34" charset="0"/>
              <a:buChar char="•"/>
              <a:defRPr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AIDL is similar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to Java interfaces</a:t>
            </a:r>
          </a:p>
          <a:p>
            <a:pPr marL="228600" lvl="1" indent="-228600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/>
            </a:pPr>
            <a:r>
              <a:rPr lang="en-US" sz="2000" dirty="0" smtClean="0"/>
              <a:t>Caller’s data is marshaled into parcels, copied to </a:t>
            </a:r>
            <a:r>
              <a:rPr lang="en-US" sz="2000" dirty="0" err="1" smtClean="0"/>
              <a:t>callee’s</a:t>
            </a:r>
            <a:r>
              <a:rPr lang="en-US" sz="2000" dirty="0" smtClean="0"/>
              <a:t> process, &amp; </a:t>
            </a:r>
            <a:r>
              <a:rPr lang="en-US" sz="2000" dirty="0" err="1" smtClean="0"/>
              <a:t>demarshaled</a:t>
            </a:r>
            <a:r>
              <a:rPr lang="en-US" sz="2000" dirty="0" smtClean="0"/>
              <a:t> into what </a:t>
            </a:r>
            <a:r>
              <a:rPr lang="en-US" sz="2000" dirty="0" err="1" smtClean="0"/>
              <a:t>callee</a:t>
            </a:r>
            <a:r>
              <a:rPr lang="en-US" sz="2000" dirty="0" smtClean="0"/>
              <a:t> expects</a:t>
            </a:r>
            <a:endParaRPr lang="en-US" sz="2000" dirty="0"/>
          </a:p>
        </p:txBody>
      </p:sp>
      <p:sp>
        <p:nvSpPr>
          <p:cNvPr id="9" name="Rectangle 8"/>
          <p:cNvSpPr/>
          <p:nvPr/>
        </p:nvSpPr>
        <p:spPr>
          <a:xfrm>
            <a:off x="117913" y="1118326"/>
            <a:ext cx="4228455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1" indent="-228600">
              <a:spcBef>
                <a:spcPts val="1200"/>
              </a:spcBef>
              <a:buClr>
                <a:schemeClr val="bg1">
                  <a:lumMod val="75000"/>
                </a:schemeClr>
              </a:buClr>
              <a:buFont typeface="Arial" pitchFamily="34" charset="0"/>
              <a:buChar char="•"/>
              <a:defRPr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The Binder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provides a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local RPC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mechanism for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cross-process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calls </a:t>
            </a:r>
            <a:endParaRPr lang="en-US" sz="2000" dirty="0" smtClean="0">
              <a:solidFill>
                <a:schemeClr val="bg1">
                  <a:lumMod val="75000"/>
                </a:schemeClr>
              </a:solidFill>
            </a:endParaRPr>
          </a:p>
          <a:p>
            <a:pPr marL="228600" indent="-228600">
              <a:spcBef>
                <a:spcPts val="1200"/>
              </a:spcBef>
              <a:buClr>
                <a:schemeClr val="bg1">
                  <a:lumMod val="75000"/>
                </a:schemeClr>
              </a:buClr>
              <a:buFont typeface="Arial" pitchFamily="34" charset="0"/>
              <a:buChar char="•"/>
              <a:defRPr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The Binder Driver is installed in the Linux kernel to accelerate IPC</a:t>
            </a:r>
          </a:p>
          <a:p>
            <a:pPr marL="466725" indent="-228600">
              <a:spcBef>
                <a:spcPts val="1200"/>
              </a:spcBef>
              <a:buClr>
                <a:schemeClr val="bg1">
                  <a:lumMod val="75000"/>
                </a:schemeClr>
              </a:buClr>
              <a:buFont typeface="Arial" pitchFamily="34" charset="0"/>
              <a:buChar char="•"/>
              <a:defRPr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Uses shared memory &amp; per-process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thread pool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for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high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performance</a:t>
            </a:r>
          </a:p>
          <a:p>
            <a:pPr marL="233363" lvl="1" indent="-228600">
              <a:spcBef>
                <a:spcPts val="1200"/>
              </a:spcBef>
              <a:buClr>
                <a:schemeClr val="bg1">
                  <a:lumMod val="75000"/>
                </a:schemeClr>
              </a:buClr>
              <a:buFont typeface="Arial" pitchFamily="34" charset="0"/>
              <a:buChar char="•"/>
              <a:defRPr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Android system services can be written in C/C++, as well as Java</a:t>
            </a:r>
          </a:p>
        </p:txBody>
      </p:sp>
      <p:sp>
        <p:nvSpPr>
          <p:cNvPr id="126" name="Rectangle 125"/>
          <p:cNvSpPr/>
          <p:nvPr/>
        </p:nvSpPr>
        <p:spPr bwMode="auto">
          <a:xfrm rot="5400000">
            <a:off x="4084465" y="3459809"/>
            <a:ext cx="1137850" cy="4010841"/>
          </a:xfrm>
          <a:prstGeom prst="rect">
            <a:avLst/>
          </a:prstGeom>
          <a:solidFill>
            <a:srgbClr val="A50021">
              <a:alpha val="14902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7" name="Rounded Rectangle 126"/>
          <p:cNvSpPr/>
          <p:nvPr/>
        </p:nvSpPr>
        <p:spPr bwMode="auto">
          <a:xfrm>
            <a:off x="6571252" y="4599981"/>
            <a:ext cx="2188654" cy="1641924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8" name="Rectangle 127"/>
          <p:cNvSpPr/>
          <p:nvPr/>
        </p:nvSpPr>
        <p:spPr bwMode="auto">
          <a:xfrm rot="5400000">
            <a:off x="7319529" y="4562898"/>
            <a:ext cx="653114" cy="1930792"/>
          </a:xfrm>
          <a:prstGeom prst="rect">
            <a:avLst/>
          </a:prstGeom>
          <a:solidFill>
            <a:srgbClr val="E1FF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9" name="Rectangle 128"/>
          <p:cNvSpPr/>
          <p:nvPr/>
        </p:nvSpPr>
        <p:spPr bwMode="auto">
          <a:xfrm rot="5400000">
            <a:off x="7453909" y="3968766"/>
            <a:ext cx="392708" cy="1930792"/>
          </a:xfrm>
          <a:prstGeom prst="rect">
            <a:avLst/>
          </a:prstGeom>
          <a:solidFill>
            <a:srgbClr val="E1FF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0" name="Rounded Rectangle 129"/>
          <p:cNvSpPr/>
          <p:nvPr/>
        </p:nvSpPr>
        <p:spPr bwMode="auto">
          <a:xfrm>
            <a:off x="352269" y="4599981"/>
            <a:ext cx="2445099" cy="1641924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1" name="Rectangle 130"/>
          <p:cNvSpPr/>
          <p:nvPr/>
        </p:nvSpPr>
        <p:spPr bwMode="auto">
          <a:xfrm rot="5400000">
            <a:off x="937629" y="4389690"/>
            <a:ext cx="1242279" cy="2121749"/>
          </a:xfrm>
          <a:prstGeom prst="rect">
            <a:avLst/>
          </a:prstGeom>
          <a:solidFill>
            <a:srgbClr val="E1FF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6738674" y="5520444"/>
            <a:ext cx="1591205" cy="28623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err="1" smtClean="0"/>
              <a:t>downloadImage</a:t>
            </a:r>
            <a:r>
              <a:rPr lang="en-US" sz="1400" dirty="0" smtClean="0"/>
              <a:t>()</a:t>
            </a:r>
            <a:endParaRPr lang="en-US" sz="1400" dirty="0"/>
          </a:p>
        </p:txBody>
      </p:sp>
      <p:sp>
        <p:nvSpPr>
          <p:cNvPr id="134" name="TextBox 133"/>
          <p:cNvSpPr txBox="1"/>
          <p:nvPr/>
        </p:nvSpPr>
        <p:spPr>
          <a:xfrm>
            <a:off x="871933" y="5537918"/>
            <a:ext cx="1405769" cy="28623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prstDash val="lgDash"/>
          </a:ln>
        </p:spPr>
        <p:txBody>
          <a:bodyPr wrap="none" rtlCol="0">
            <a:spAutoFit/>
          </a:bodyPr>
          <a:lstStyle/>
          <a:p>
            <a:r>
              <a:rPr lang="en-US" sz="1400" dirty="0" err="1" smtClean="0"/>
              <a:t>mBoundService</a:t>
            </a:r>
            <a:endParaRPr lang="en-US" sz="1400" dirty="0"/>
          </a:p>
        </p:txBody>
      </p:sp>
      <p:sp>
        <p:nvSpPr>
          <p:cNvPr id="136" name="Rectangle 135"/>
          <p:cNvSpPr/>
          <p:nvPr/>
        </p:nvSpPr>
        <p:spPr>
          <a:xfrm>
            <a:off x="1110589" y="4341436"/>
            <a:ext cx="928459" cy="2585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200" b="1" dirty="0" smtClean="0"/>
              <a:t>Process A</a:t>
            </a:r>
            <a:endParaRPr lang="en-US" sz="1200" b="1" dirty="0"/>
          </a:p>
        </p:txBody>
      </p:sp>
      <p:sp>
        <p:nvSpPr>
          <p:cNvPr id="137" name="Rectangle 136"/>
          <p:cNvSpPr/>
          <p:nvPr/>
        </p:nvSpPr>
        <p:spPr>
          <a:xfrm>
            <a:off x="7201350" y="4341436"/>
            <a:ext cx="928459" cy="2585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200" b="1" dirty="0" smtClean="0"/>
              <a:t>Process B</a:t>
            </a:r>
            <a:endParaRPr lang="en-US" sz="1200" b="1" dirty="0"/>
          </a:p>
        </p:txBody>
      </p:sp>
      <p:sp>
        <p:nvSpPr>
          <p:cNvPr id="138" name="TextBox 137"/>
          <p:cNvSpPr txBox="1"/>
          <p:nvPr/>
        </p:nvSpPr>
        <p:spPr>
          <a:xfrm>
            <a:off x="7023159" y="5232299"/>
            <a:ext cx="1245854" cy="286232"/>
          </a:xfrm>
          <a:prstGeom prst="rect">
            <a:avLst/>
          </a:prstGeom>
          <a:noFill/>
          <a:ln w="12700">
            <a:noFill/>
          </a:ln>
        </p:spPr>
        <p:txBody>
          <a:bodyPr wrap="none" rtlCol="0">
            <a:spAutoFit/>
          </a:bodyPr>
          <a:lstStyle/>
          <a:p>
            <a:r>
              <a:rPr lang="en-US" sz="1400" b="1" dirty="0" err="1" smtClean="0"/>
              <a:t>LocalBinder</a:t>
            </a:r>
            <a:endParaRPr lang="en-US" sz="1400" b="1" dirty="0"/>
          </a:p>
        </p:txBody>
      </p:sp>
      <p:sp>
        <p:nvSpPr>
          <p:cNvPr id="139" name="TextBox 138"/>
          <p:cNvSpPr txBox="1"/>
          <p:nvPr/>
        </p:nvSpPr>
        <p:spPr>
          <a:xfrm>
            <a:off x="3621093" y="4579960"/>
            <a:ext cx="2254386" cy="286232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/>
              <a:t>Binder IPC Mechanism</a:t>
            </a:r>
            <a:endParaRPr lang="en-US" sz="1400" b="1" dirty="0"/>
          </a:p>
        </p:txBody>
      </p:sp>
      <p:grpSp>
        <p:nvGrpSpPr>
          <p:cNvPr id="140" name="Group 139"/>
          <p:cNvGrpSpPr/>
          <p:nvPr/>
        </p:nvGrpSpPr>
        <p:grpSpPr>
          <a:xfrm>
            <a:off x="8129809" y="5904223"/>
            <a:ext cx="300243" cy="312737"/>
            <a:chOff x="8327572" y="4328206"/>
            <a:chExt cx="300243" cy="312737"/>
          </a:xfrm>
        </p:grpSpPr>
        <p:grpSp>
          <p:nvGrpSpPr>
            <p:cNvPr id="141" name="Group 140"/>
            <p:cNvGrpSpPr/>
            <p:nvPr/>
          </p:nvGrpSpPr>
          <p:grpSpPr>
            <a:xfrm>
              <a:off x="8472240" y="4328206"/>
              <a:ext cx="155575" cy="312737"/>
              <a:chOff x="7723835" y="1770063"/>
              <a:chExt cx="155575" cy="312737"/>
            </a:xfrm>
          </p:grpSpPr>
          <p:sp>
            <p:nvSpPr>
              <p:cNvPr id="143" name="Freeform 99"/>
              <p:cNvSpPr>
                <a:spLocks/>
              </p:cNvSpPr>
              <p:nvPr/>
            </p:nvSpPr>
            <p:spPr bwMode="auto">
              <a:xfrm>
                <a:off x="7723835" y="1770063"/>
                <a:ext cx="155575" cy="290512"/>
              </a:xfrm>
              <a:custGeom>
                <a:avLst/>
                <a:gdLst>
                  <a:gd name="T0" fmla="*/ 2147483647 w 98"/>
                  <a:gd name="T1" fmla="*/ 0 h 183"/>
                  <a:gd name="T2" fmla="*/ 2147483647 w 98"/>
                  <a:gd name="T3" fmla="*/ 2147483647 h 183"/>
                  <a:gd name="T4" fmla="*/ 0 w 98"/>
                  <a:gd name="T5" fmla="*/ 2147483647 h 183"/>
                  <a:gd name="T6" fmla="*/ 0 w 98"/>
                  <a:gd name="T7" fmla="*/ 2147483647 h 183"/>
                  <a:gd name="T8" fmla="*/ 2147483647 w 98"/>
                  <a:gd name="T9" fmla="*/ 2147483647 h 183"/>
                  <a:gd name="T10" fmla="*/ 2147483647 w 98"/>
                  <a:gd name="T11" fmla="*/ 2147483647 h 183"/>
                  <a:gd name="T12" fmla="*/ 2147483647 w 98"/>
                  <a:gd name="T13" fmla="*/ 2147483647 h 183"/>
                  <a:gd name="T14" fmla="*/ 2147483647 w 98"/>
                  <a:gd name="T15" fmla="*/ 2147483647 h 183"/>
                  <a:gd name="T16" fmla="*/ 2147483647 w 98"/>
                  <a:gd name="T17" fmla="*/ 2147483647 h 183"/>
                  <a:gd name="T18" fmla="*/ 2147483647 w 98"/>
                  <a:gd name="T19" fmla="*/ 2147483647 h 183"/>
                  <a:gd name="T20" fmla="*/ 2147483647 w 98"/>
                  <a:gd name="T21" fmla="*/ 2147483647 h 183"/>
                  <a:gd name="T22" fmla="*/ 2147483647 w 98"/>
                  <a:gd name="T23" fmla="*/ 2147483647 h 183"/>
                  <a:gd name="T24" fmla="*/ 2147483647 w 98"/>
                  <a:gd name="T25" fmla="*/ 2147483647 h 183"/>
                  <a:gd name="T26" fmla="*/ 2147483647 w 98"/>
                  <a:gd name="T27" fmla="*/ 2147483647 h 183"/>
                  <a:gd name="T28" fmla="*/ 2147483647 w 98"/>
                  <a:gd name="T29" fmla="*/ 2147483647 h 183"/>
                  <a:gd name="T30" fmla="*/ 2147483647 w 98"/>
                  <a:gd name="T31" fmla="*/ 2147483647 h 183"/>
                  <a:gd name="T32" fmla="*/ 2147483647 w 98"/>
                  <a:gd name="T33" fmla="*/ 2147483647 h 183"/>
                  <a:gd name="T34" fmla="*/ 2147483647 w 98"/>
                  <a:gd name="T35" fmla="*/ 0 h 183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98"/>
                  <a:gd name="T55" fmla="*/ 0 h 183"/>
                  <a:gd name="T56" fmla="*/ 98 w 98"/>
                  <a:gd name="T57" fmla="*/ 183 h 183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98" h="183">
                    <a:moveTo>
                      <a:pt x="98" y="0"/>
                    </a:moveTo>
                    <a:lnTo>
                      <a:pt x="14" y="42"/>
                    </a:lnTo>
                    <a:lnTo>
                      <a:pt x="0" y="56"/>
                    </a:lnTo>
                    <a:lnTo>
                      <a:pt x="42" y="70"/>
                    </a:lnTo>
                    <a:lnTo>
                      <a:pt x="84" y="84"/>
                    </a:lnTo>
                    <a:lnTo>
                      <a:pt x="84" y="99"/>
                    </a:lnTo>
                    <a:lnTo>
                      <a:pt x="42" y="113"/>
                    </a:lnTo>
                    <a:lnTo>
                      <a:pt x="14" y="127"/>
                    </a:lnTo>
                    <a:lnTo>
                      <a:pt x="14" y="141"/>
                    </a:lnTo>
                    <a:lnTo>
                      <a:pt x="42" y="155"/>
                    </a:lnTo>
                    <a:lnTo>
                      <a:pt x="70" y="155"/>
                    </a:lnTo>
                    <a:lnTo>
                      <a:pt x="70" y="169"/>
                    </a:lnTo>
                    <a:lnTo>
                      <a:pt x="28" y="183"/>
                    </a:lnTo>
                    <a:lnTo>
                      <a:pt x="98" y="0"/>
                    </a:lnTo>
                    <a:close/>
                  </a:path>
                </a:pathLst>
              </a:custGeom>
              <a:blipFill dpi="0" rotWithShape="0">
                <a:blip r:embed="rId3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4" name="Freeform 100"/>
              <p:cNvSpPr>
                <a:spLocks/>
              </p:cNvSpPr>
              <p:nvPr/>
            </p:nvSpPr>
            <p:spPr bwMode="auto">
              <a:xfrm>
                <a:off x="7723835" y="1770063"/>
                <a:ext cx="155575" cy="268287"/>
              </a:xfrm>
              <a:custGeom>
                <a:avLst/>
                <a:gdLst>
                  <a:gd name="T0" fmla="*/ 2147483647 w 98"/>
                  <a:gd name="T1" fmla="*/ 2147483647 h 169"/>
                  <a:gd name="T2" fmla="*/ 2147483647 w 98"/>
                  <a:gd name="T3" fmla="*/ 2147483647 h 169"/>
                  <a:gd name="T4" fmla="*/ 2147483647 w 98"/>
                  <a:gd name="T5" fmla="*/ 2147483647 h 169"/>
                  <a:gd name="T6" fmla="*/ 2147483647 w 98"/>
                  <a:gd name="T7" fmla="*/ 2147483647 h 169"/>
                  <a:gd name="T8" fmla="*/ 0 w 98"/>
                  <a:gd name="T9" fmla="*/ 2147483647 h 169"/>
                  <a:gd name="T10" fmla="*/ 2147483647 w 98"/>
                  <a:gd name="T11" fmla="*/ 2147483647 h 169"/>
                  <a:gd name="T12" fmla="*/ 2147483647 w 98"/>
                  <a:gd name="T13" fmla="*/ 2147483647 h 169"/>
                  <a:gd name="T14" fmla="*/ 2147483647 w 98"/>
                  <a:gd name="T15" fmla="*/ 2147483647 h 169"/>
                  <a:gd name="T16" fmla="*/ 2147483647 w 98"/>
                  <a:gd name="T17" fmla="*/ 2147483647 h 169"/>
                  <a:gd name="T18" fmla="*/ 2147483647 w 98"/>
                  <a:gd name="T19" fmla="*/ 2147483647 h 169"/>
                  <a:gd name="T20" fmla="*/ 2147483647 w 98"/>
                  <a:gd name="T21" fmla="*/ 2147483647 h 169"/>
                  <a:gd name="T22" fmla="*/ 2147483647 w 98"/>
                  <a:gd name="T23" fmla="*/ 2147483647 h 169"/>
                  <a:gd name="T24" fmla="*/ 2147483647 w 98"/>
                  <a:gd name="T25" fmla="*/ 2147483647 h 169"/>
                  <a:gd name="T26" fmla="*/ 2147483647 w 98"/>
                  <a:gd name="T27" fmla="*/ 2147483647 h 169"/>
                  <a:gd name="T28" fmla="*/ 2147483647 w 98"/>
                  <a:gd name="T29" fmla="*/ 2147483647 h 169"/>
                  <a:gd name="T30" fmla="*/ 2147483647 w 98"/>
                  <a:gd name="T31" fmla="*/ 2147483647 h 169"/>
                  <a:gd name="T32" fmla="*/ 2147483647 w 98"/>
                  <a:gd name="T33" fmla="*/ 2147483647 h 169"/>
                  <a:gd name="T34" fmla="*/ 2147483647 w 98"/>
                  <a:gd name="T35" fmla="*/ 2147483647 h 169"/>
                  <a:gd name="T36" fmla="*/ 2147483647 w 98"/>
                  <a:gd name="T37" fmla="*/ 2147483647 h 169"/>
                  <a:gd name="T38" fmla="*/ 2147483647 w 98"/>
                  <a:gd name="T39" fmla="*/ 2147483647 h 169"/>
                  <a:gd name="T40" fmla="*/ 2147483647 w 98"/>
                  <a:gd name="T41" fmla="*/ 2147483647 h 169"/>
                  <a:gd name="T42" fmla="*/ 2147483647 w 98"/>
                  <a:gd name="T43" fmla="*/ 2147483647 h 169"/>
                  <a:gd name="T44" fmla="*/ 2147483647 w 98"/>
                  <a:gd name="T45" fmla="*/ 2147483647 h 169"/>
                  <a:gd name="T46" fmla="*/ 2147483647 w 98"/>
                  <a:gd name="T47" fmla="*/ 2147483647 h 169"/>
                  <a:gd name="T48" fmla="*/ 2147483647 w 98"/>
                  <a:gd name="T49" fmla="*/ 2147483647 h 169"/>
                  <a:gd name="T50" fmla="*/ 2147483647 w 98"/>
                  <a:gd name="T51" fmla="*/ 2147483647 h 169"/>
                  <a:gd name="T52" fmla="*/ 2147483647 w 98"/>
                  <a:gd name="T53" fmla="*/ 2147483647 h 169"/>
                  <a:gd name="T54" fmla="*/ 2147483647 w 98"/>
                  <a:gd name="T55" fmla="*/ 2147483647 h 169"/>
                  <a:gd name="T56" fmla="*/ 2147483647 w 98"/>
                  <a:gd name="T57" fmla="*/ 2147483647 h 169"/>
                  <a:gd name="T58" fmla="*/ 2147483647 w 98"/>
                  <a:gd name="T59" fmla="*/ 2147483647 h 169"/>
                  <a:gd name="T60" fmla="*/ 2147483647 w 98"/>
                  <a:gd name="T61" fmla="*/ 2147483647 h 169"/>
                  <a:gd name="T62" fmla="*/ 2147483647 w 98"/>
                  <a:gd name="T63" fmla="*/ 2147483647 h 169"/>
                  <a:gd name="T64" fmla="*/ 2147483647 w 98"/>
                  <a:gd name="T65" fmla="*/ 2147483647 h 169"/>
                  <a:gd name="T66" fmla="*/ 2147483647 w 98"/>
                  <a:gd name="T67" fmla="*/ 2147483647 h 169"/>
                  <a:gd name="T68" fmla="*/ 2147483647 w 98"/>
                  <a:gd name="T69" fmla="*/ 2147483647 h 169"/>
                  <a:gd name="T70" fmla="*/ 2147483647 w 98"/>
                  <a:gd name="T71" fmla="*/ 2147483647 h 169"/>
                  <a:gd name="T72" fmla="*/ 2147483647 w 98"/>
                  <a:gd name="T73" fmla="*/ 2147483647 h 169"/>
                  <a:gd name="T74" fmla="*/ 0 w 98"/>
                  <a:gd name="T75" fmla="*/ 2147483647 h 169"/>
                  <a:gd name="T76" fmla="*/ 0 w 98"/>
                  <a:gd name="T77" fmla="*/ 2147483647 h 169"/>
                  <a:gd name="T78" fmla="*/ 0 w 98"/>
                  <a:gd name="T79" fmla="*/ 2147483647 h 169"/>
                  <a:gd name="T80" fmla="*/ 2147483647 w 98"/>
                  <a:gd name="T81" fmla="*/ 2147483647 h 169"/>
                  <a:gd name="T82" fmla="*/ 2147483647 w 98"/>
                  <a:gd name="T83" fmla="*/ 0 h 169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w 98"/>
                  <a:gd name="T127" fmla="*/ 0 h 169"/>
                  <a:gd name="T128" fmla="*/ 98 w 98"/>
                  <a:gd name="T129" fmla="*/ 169 h 169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T126" t="T127" r="T128" b="T129"/>
                <a:pathLst>
                  <a:path w="98" h="169">
                    <a:moveTo>
                      <a:pt x="98" y="14"/>
                    </a:moveTo>
                    <a:lnTo>
                      <a:pt x="14" y="56"/>
                    </a:lnTo>
                    <a:lnTo>
                      <a:pt x="28" y="56"/>
                    </a:lnTo>
                    <a:lnTo>
                      <a:pt x="14" y="70"/>
                    </a:lnTo>
                    <a:lnTo>
                      <a:pt x="0" y="56"/>
                    </a:lnTo>
                    <a:lnTo>
                      <a:pt x="42" y="70"/>
                    </a:lnTo>
                    <a:lnTo>
                      <a:pt x="84" y="84"/>
                    </a:lnTo>
                    <a:lnTo>
                      <a:pt x="98" y="84"/>
                    </a:lnTo>
                    <a:lnTo>
                      <a:pt x="98" y="99"/>
                    </a:lnTo>
                    <a:lnTo>
                      <a:pt x="84" y="113"/>
                    </a:lnTo>
                    <a:lnTo>
                      <a:pt x="42" y="127"/>
                    </a:lnTo>
                    <a:lnTo>
                      <a:pt x="14" y="141"/>
                    </a:lnTo>
                    <a:lnTo>
                      <a:pt x="28" y="127"/>
                    </a:lnTo>
                    <a:lnTo>
                      <a:pt x="28" y="141"/>
                    </a:lnTo>
                    <a:lnTo>
                      <a:pt x="14" y="141"/>
                    </a:lnTo>
                    <a:lnTo>
                      <a:pt x="42" y="155"/>
                    </a:lnTo>
                    <a:lnTo>
                      <a:pt x="70" y="155"/>
                    </a:lnTo>
                    <a:lnTo>
                      <a:pt x="84" y="155"/>
                    </a:lnTo>
                    <a:lnTo>
                      <a:pt x="84" y="169"/>
                    </a:lnTo>
                    <a:lnTo>
                      <a:pt x="70" y="169"/>
                    </a:lnTo>
                    <a:lnTo>
                      <a:pt x="70" y="155"/>
                    </a:lnTo>
                    <a:lnTo>
                      <a:pt x="70" y="169"/>
                    </a:lnTo>
                    <a:lnTo>
                      <a:pt x="42" y="169"/>
                    </a:lnTo>
                    <a:lnTo>
                      <a:pt x="14" y="155"/>
                    </a:lnTo>
                    <a:lnTo>
                      <a:pt x="14" y="141"/>
                    </a:lnTo>
                    <a:lnTo>
                      <a:pt x="14" y="127"/>
                    </a:lnTo>
                    <a:lnTo>
                      <a:pt x="42" y="113"/>
                    </a:lnTo>
                    <a:lnTo>
                      <a:pt x="84" y="99"/>
                    </a:lnTo>
                    <a:lnTo>
                      <a:pt x="84" y="84"/>
                    </a:lnTo>
                    <a:lnTo>
                      <a:pt x="84" y="99"/>
                    </a:lnTo>
                    <a:lnTo>
                      <a:pt x="42" y="84"/>
                    </a:lnTo>
                    <a:lnTo>
                      <a:pt x="0" y="70"/>
                    </a:lnTo>
                    <a:lnTo>
                      <a:pt x="0" y="56"/>
                    </a:lnTo>
                    <a:lnTo>
                      <a:pt x="14" y="42"/>
                    </a:lnTo>
                    <a:lnTo>
                      <a:pt x="98" y="0"/>
                    </a:lnTo>
                    <a:lnTo>
                      <a:pt x="98" y="14"/>
                    </a:lnTo>
                    <a:close/>
                  </a:path>
                </a:pathLst>
              </a:custGeom>
              <a:blipFill dpi="0" rotWithShape="0">
                <a:blip r:embed="rId4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5" name="Freeform 101"/>
              <p:cNvSpPr>
                <a:spLocks/>
              </p:cNvSpPr>
              <p:nvPr/>
            </p:nvSpPr>
            <p:spPr bwMode="auto">
              <a:xfrm>
                <a:off x="7834960" y="2038350"/>
                <a:ext cx="22225" cy="22225"/>
              </a:xfrm>
              <a:custGeom>
                <a:avLst/>
                <a:gdLst>
                  <a:gd name="T0" fmla="*/ 2147483647 w 14"/>
                  <a:gd name="T1" fmla="*/ 0 h 14"/>
                  <a:gd name="T2" fmla="*/ 2147483647 w 14"/>
                  <a:gd name="T3" fmla="*/ 0 h 14"/>
                  <a:gd name="T4" fmla="*/ 0 w 14"/>
                  <a:gd name="T5" fmla="*/ 2147483647 h 14"/>
                  <a:gd name="T6" fmla="*/ 0 w 14"/>
                  <a:gd name="T7" fmla="*/ 0 h 14"/>
                  <a:gd name="T8" fmla="*/ 0 w 14"/>
                  <a:gd name="T9" fmla="*/ 0 h 14"/>
                  <a:gd name="T10" fmla="*/ 0 w 14"/>
                  <a:gd name="T11" fmla="*/ 0 h 14"/>
                  <a:gd name="T12" fmla="*/ 2147483647 w 14"/>
                  <a:gd name="T13" fmla="*/ 0 h 1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4"/>
                  <a:gd name="T22" fmla="*/ 0 h 14"/>
                  <a:gd name="T23" fmla="*/ 14 w 14"/>
                  <a:gd name="T24" fmla="*/ 14 h 14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4" h="14">
                    <a:moveTo>
                      <a:pt x="14" y="0"/>
                    </a:moveTo>
                    <a:lnTo>
                      <a:pt x="14" y="0"/>
                    </a:lnTo>
                    <a:lnTo>
                      <a:pt x="0" y="14"/>
                    </a:lnTo>
                    <a:lnTo>
                      <a:pt x="0" y="0"/>
                    </a:lnTo>
                    <a:lnTo>
                      <a:pt x="14" y="0"/>
                    </a:lnTo>
                    <a:close/>
                  </a:path>
                </a:pathLst>
              </a:custGeom>
              <a:blipFill dpi="0" rotWithShape="0">
                <a:blip r:embed="rId4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6" name="Freeform 102"/>
              <p:cNvSpPr>
                <a:spLocks/>
              </p:cNvSpPr>
              <p:nvPr/>
            </p:nvSpPr>
            <p:spPr bwMode="auto">
              <a:xfrm>
                <a:off x="7768285" y="2038350"/>
                <a:ext cx="66675" cy="44450"/>
              </a:xfrm>
              <a:custGeom>
                <a:avLst/>
                <a:gdLst>
                  <a:gd name="T0" fmla="*/ 2147483647 w 42"/>
                  <a:gd name="T1" fmla="*/ 2147483647 h 28"/>
                  <a:gd name="T2" fmla="*/ 2147483647 w 42"/>
                  <a:gd name="T3" fmla="*/ 0 h 28"/>
                  <a:gd name="T4" fmla="*/ 0 w 42"/>
                  <a:gd name="T5" fmla="*/ 2147483647 h 28"/>
                  <a:gd name="T6" fmla="*/ 0 w 42"/>
                  <a:gd name="T7" fmla="*/ 2147483647 h 28"/>
                  <a:gd name="T8" fmla="*/ 2147483647 w 42"/>
                  <a:gd name="T9" fmla="*/ 2147483647 h 2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2"/>
                  <a:gd name="T16" fmla="*/ 0 h 28"/>
                  <a:gd name="T17" fmla="*/ 42 w 42"/>
                  <a:gd name="T18" fmla="*/ 28 h 2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2" h="28">
                    <a:moveTo>
                      <a:pt x="42" y="14"/>
                    </a:moveTo>
                    <a:lnTo>
                      <a:pt x="42" y="0"/>
                    </a:lnTo>
                    <a:lnTo>
                      <a:pt x="0" y="14"/>
                    </a:lnTo>
                    <a:lnTo>
                      <a:pt x="0" y="28"/>
                    </a:lnTo>
                    <a:lnTo>
                      <a:pt x="42" y="14"/>
                    </a:lnTo>
                    <a:close/>
                  </a:path>
                </a:pathLst>
              </a:custGeom>
              <a:blipFill dpi="0" rotWithShape="0">
                <a:blip r:embed="rId4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42" name="Straight Arrow Connector 141"/>
            <p:cNvCxnSpPr/>
            <p:nvPr/>
          </p:nvCxnSpPr>
          <p:spPr bwMode="auto">
            <a:xfrm>
              <a:off x="8327572" y="4484348"/>
              <a:ext cx="167346" cy="0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sp>
        <p:nvSpPr>
          <p:cNvPr id="147" name="TextBox 146"/>
          <p:cNvSpPr txBox="1"/>
          <p:nvPr/>
        </p:nvSpPr>
        <p:spPr>
          <a:xfrm>
            <a:off x="3429057" y="5008174"/>
            <a:ext cx="28552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5425" indent="-225425">
              <a:lnSpc>
                <a:spcPct val="100000"/>
              </a:lnSpc>
              <a:spcBef>
                <a:spcPts val="0"/>
              </a:spcBef>
            </a:pPr>
            <a:r>
              <a:rPr lang="en-US" sz="1400" dirty="0"/>
              <a:t>1</a:t>
            </a:r>
            <a:r>
              <a:rPr lang="en-US" sz="1400" dirty="0" smtClean="0"/>
              <a:t>: Call method </a:t>
            </a:r>
            <a:r>
              <a:rPr lang="en-US" sz="1400" dirty="0" err="1" smtClean="0"/>
              <a:t>downloadImage</a:t>
            </a:r>
            <a:r>
              <a:rPr lang="en-US" sz="1400" dirty="0" smtClean="0"/>
              <a:t>()</a:t>
            </a:r>
            <a:endParaRPr lang="en-US" sz="1400" dirty="0"/>
          </a:p>
        </p:txBody>
      </p:sp>
      <p:grpSp>
        <p:nvGrpSpPr>
          <p:cNvPr id="148" name="Group 147"/>
          <p:cNvGrpSpPr/>
          <p:nvPr/>
        </p:nvGrpSpPr>
        <p:grpSpPr>
          <a:xfrm>
            <a:off x="6881942" y="5904223"/>
            <a:ext cx="300243" cy="312737"/>
            <a:chOff x="8327572" y="4328206"/>
            <a:chExt cx="300243" cy="312737"/>
          </a:xfrm>
        </p:grpSpPr>
        <p:grpSp>
          <p:nvGrpSpPr>
            <p:cNvPr id="149" name="Group 148"/>
            <p:cNvGrpSpPr/>
            <p:nvPr/>
          </p:nvGrpSpPr>
          <p:grpSpPr>
            <a:xfrm>
              <a:off x="8472240" y="4328206"/>
              <a:ext cx="155575" cy="312737"/>
              <a:chOff x="7723835" y="1770063"/>
              <a:chExt cx="155575" cy="312737"/>
            </a:xfrm>
          </p:grpSpPr>
          <p:sp>
            <p:nvSpPr>
              <p:cNvPr id="151" name="Freeform 99"/>
              <p:cNvSpPr>
                <a:spLocks/>
              </p:cNvSpPr>
              <p:nvPr/>
            </p:nvSpPr>
            <p:spPr bwMode="auto">
              <a:xfrm>
                <a:off x="7723835" y="1770063"/>
                <a:ext cx="155575" cy="290512"/>
              </a:xfrm>
              <a:custGeom>
                <a:avLst/>
                <a:gdLst>
                  <a:gd name="T0" fmla="*/ 2147483647 w 98"/>
                  <a:gd name="T1" fmla="*/ 0 h 183"/>
                  <a:gd name="T2" fmla="*/ 2147483647 w 98"/>
                  <a:gd name="T3" fmla="*/ 2147483647 h 183"/>
                  <a:gd name="T4" fmla="*/ 0 w 98"/>
                  <a:gd name="T5" fmla="*/ 2147483647 h 183"/>
                  <a:gd name="T6" fmla="*/ 0 w 98"/>
                  <a:gd name="T7" fmla="*/ 2147483647 h 183"/>
                  <a:gd name="T8" fmla="*/ 2147483647 w 98"/>
                  <a:gd name="T9" fmla="*/ 2147483647 h 183"/>
                  <a:gd name="T10" fmla="*/ 2147483647 w 98"/>
                  <a:gd name="T11" fmla="*/ 2147483647 h 183"/>
                  <a:gd name="T12" fmla="*/ 2147483647 w 98"/>
                  <a:gd name="T13" fmla="*/ 2147483647 h 183"/>
                  <a:gd name="T14" fmla="*/ 2147483647 w 98"/>
                  <a:gd name="T15" fmla="*/ 2147483647 h 183"/>
                  <a:gd name="T16" fmla="*/ 2147483647 w 98"/>
                  <a:gd name="T17" fmla="*/ 2147483647 h 183"/>
                  <a:gd name="T18" fmla="*/ 2147483647 w 98"/>
                  <a:gd name="T19" fmla="*/ 2147483647 h 183"/>
                  <a:gd name="T20" fmla="*/ 2147483647 w 98"/>
                  <a:gd name="T21" fmla="*/ 2147483647 h 183"/>
                  <a:gd name="T22" fmla="*/ 2147483647 w 98"/>
                  <a:gd name="T23" fmla="*/ 2147483647 h 183"/>
                  <a:gd name="T24" fmla="*/ 2147483647 w 98"/>
                  <a:gd name="T25" fmla="*/ 2147483647 h 183"/>
                  <a:gd name="T26" fmla="*/ 2147483647 w 98"/>
                  <a:gd name="T27" fmla="*/ 2147483647 h 183"/>
                  <a:gd name="T28" fmla="*/ 2147483647 w 98"/>
                  <a:gd name="T29" fmla="*/ 2147483647 h 183"/>
                  <a:gd name="T30" fmla="*/ 2147483647 w 98"/>
                  <a:gd name="T31" fmla="*/ 2147483647 h 183"/>
                  <a:gd name="T32" fmla="*/ 2147483647 w 98"/>
                  <a:gd name="T33" fmla="*/ 2147483647 h 183"/>
                  <a:gd name="T34" fmla="*/ 2147483647 w 98"/>
                  <a:gd name="T35" fmla="*/ 0 h 183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98"/>
                  <a:gd name="T55" fmla="*/ 0 h 183"/>
                  <a:gd name="T56" fmla="*/ 98 w 98"/>
                  <a:gd name="T57" fmla="*/ 183 h 183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98" h="183">
                    <a:moveTo>
                      <a:pt x="98" y="0"/>
                    </a:moveTo>
                    <a:lnTo>
                      <a:pt x="14" y="42"/>
                    </a:lnTo>
                    <a:lnTo>
                      <a:pt x="0" y="56"/>
                    </a:lnTo>
                    <a:lnTo>
                      <a:pt x="42" y="70"/>
                    </a:lnTo>
                    <a:lnTo>
                      <a:pt x="84" y="84"/>
                    </a:lnTo>
                    <a:lnTo>
                      <a:pt x="84" y="99"/>
                    </a:lnTo>
                    <a:lnTo>
                      <a:pt x="42" y="113"/>
                    </a:lnTo>
                    <a:lnTo>
                      <a:pt x="14" y="127"/>
                    </a:lnTo>
                    <a:lnTo>
                      <a:pt x="14" y="141"/>
                    </a:lnTo>
                    <a:lnTo>
                      <a:pt x="42" y="155"/>
                    </a:lnTo>
                    <a:lnTo>
                      <a:pt x="70" y="155"/>
                    </a:lnTo>
                    <a:lnTo>
                      <a:pt x="70" y="169"/>
                    </a:lnTo>
                    <a:lnTo>
                      <a:pt x="28" y="183"/>
                    </a:lnTo>
                    <a:lnTo>
                      <a:pt x="98" y="0"/>
                    </a:lnTo>
                    <a:close/>
                  </a:path>
                </a:pathLst>
              </a:custGeom>
              <a:blipFill dpi="0" rotWithShape="0">
                <a:blip r:embed="rId3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2" name="Freeform 100"/>
              <p:cNvSpPr>
                <a:spLocks/>
              </p:cNvSpPr>
              <p:nvPr/>
            </p:nvSpPr>
            <p:spPr bwMode="auto">
              <a:xfrm>
                <a:off x="7723835" y="1770063"/>
                <a:ext cx="155575" cy="268287"/>
              </a:xfrm>
              <a:custGeom>
                <a:avLst/>
                <a:gdLst>
                  <a:gd name="T0" fmla="*/ 2147483647 w 98"/>
                  <a:gd name="T1" fmla="*/ 2147483647 h 169"/>
                  <a:gd name="T2" fmla="*/ 2147483647 w 98"/>
                  <a:gd name="T3" fmla="*/ 2147483647 h 169"/>
                  <a:gd name="T4" fmla="*/ 2147483647 w 98"/>
                  <a:gd name="T5" fmla="*/ 2147483647 h 169"/>
                  <a:gd name="T6" fmla="*/ 2147483647 w 98"/>
                  <a:gd name="T7" fmla="*/ 2147483647 h 169"/>
                  <a:gd name="T8" fmla="*/ 0 w 98"/>
                  <a:gd name="T9" fmla="*/ 2147483647 h 169"/>
                  <a:gd name="T10" fmla="*/ 2147483647 w 98"/>
                  <a:gd name="T11" fmla="*/ 2147483647 h 169"/>
                  <a:gd name="T12" fmla="*/ 2147483647 w 98"/>
                  <a:gd name="T13" fmla="*/ 2147483647 h 169"/>
                  <a:gd name="T14" fmla="*/ 2147483647 w 98"/>
                  <a:gd name="T15" fmla="*/ 2147483647 h 169"/>
                  <a:gd name="T16" fmla="*/ 2147483647 w 98"/>
                  <a:gd name="T17" fmla="*/ 2147483647 h 169"/>
                  <a:gd name="T18" fmla="*/ 2147483647 w 98"/>
                  <a:gd name="T19" fmla="*/ 2147483647 h 169"/>
                  <a:gd name="T20" fmla="*/ 2147483647 w 98"/>
                  <a:gd name="T21" fmla="*/ 2147483647 h 169"/>
                  <a:gd name="T22" fmla="*/ 2147483647 w 98"/>
                  <a:gd name="T23" fmla="*/ 2147483647 h 169"/>
                  <a:gd name="T24" fmla="*/ 2147483647 w 98"/>
                  <a:gd name="T25" fmla="*/ 2147483647 h 169"/>
                  <a:gd name="T26" fmla="*/ 2147483647 w 98"/>
                  <a:gd name="T27" fmla="*/ 2147483647 h 169"/>
                  <a:gd name="T28" fmla="*/ 2147483647 w 98"/>
                  <a:gd name="T29" fmla="*/ 2147483647 h 169"/>
                  <a:gd name="T30" fmla="*/ 2147483647 w 98"/>
                  <a:gd name="T31" fmla="*/ 2147483647 h 169"/>
                  <a:gd name="T32" fmla="*/ 2147483647 w 98"/>
                  <a:gd name="T33" fmla="*/ 2147483647 h 169"/>
                  <a:gd name="T34" fmla="*/ 2147483647 w 98"/>
                  <a:gd name="T35" fmla="*/ 2147483647 h 169"/>
                  <a:gd name="T36" fmla="*/ 2147483647 w 98"/>
                  <a:gd name="T37" fmla="*/ 2147483647 h 169"/>
                  <a:gd name="T38" fmla="*/ 2147483647 w 98"/>
                  <a:gd name="T39" fmla="*/ 2147483647 h 169"/>
                  <a:gd name="T40" fmla="*/ 2147483647 w 98"/>
                  <a:gd name="T41" fmla="*/ 2147483647 h 169"/>
                  <a:gd name="T42" fmla="*/ 2147483647 w 98"/>
                  <a:gd name="T43" fmla="*/ 2147483647 h 169"/>
                  <a:gd name="T44" fmla="*/ 2147483647 w 98"/>
                  <a:gd name="T45" fmla="*/ 2147483647 h 169"/>
                  <a:gd name="T46" fmla="*/ 2147483647 w 98"/>
                  <a:gd name="T47" fmla="*/ 2147483647 h 169"/>
                  <a:gd name="T48" fmla="*/ 2147483647 w 98"/>
                  <a:gd name="T49" fmla="*/ 2147483647 h 169"/>
                  <a:gd name="T50" fmla="*/ 2147483647 w 98"/>
                  <a:gd name="T51" fmla="*/ 2147483647 h 169"/>
                  <a:gd name="T52" fmla="*/ 2147483647 w 98"/>
                  <a:gd name="T53" fmla="*/ 2147483647 h 169"/>
                  <a:gd name="T54" fmla="*/ 2147483647 w 98"/>
                  <a:gd name="T55" fmla="*/ 2147483647 h 169"/>
                  <a:gd name="T56" fmla="*/ 2147483647 w 98"/>
                  <a:gd name="T57" fmla="*/ 2147483647 h 169"/>
                  <a:gd name="T58" fmla="*/ 2147483647 w 98"/>
                  <a:gd name="T59" fmla="*/ 2147483647 h 169"/>
                  <a:gd name="T60" fmla="*/ 2147483647 w 98"/>
                  <a:gd name="T61" fmla="*/ 2147483647 h 169"/>
                  <a:gd name="T62" fmla="*/ 2147483647 w 98"/>
                  <a:gd name="T63" fmla="*/ 2147483647 h 169"/>
                  <a:gd name="T64" fmla="*/ 2147483647 w 98"/>
                  <a:gd name="T65" fmla="*/ 2147483647 h 169"/>
                  <a:gd name="T66" fmla="*/ 2147483647 w 98"/>
                  <a:gd name="T67" fmla="*/ 2147483647 h 169"/>
                  <a:gd name="T68" fmla="*/ 2147483647 w 98"/>
                  <a:gd name="T69" fmla="*/ 2147483647 h 169"/>
                  <a:gd name="T70" fmla="*/ 2147483647 w 98"/>
                  <a:gd name="T71" fmla="*/ 2147483647 h 169"/>
                  <a:gd name="T72" fmla="*/ 2147483647 w 98"/>
                  <a:gd name="T73" fmla="*/ 2147483647 h 169"/>
                  <a:gd name="T74" fmla="*/ 0 w 98"/>
                  <a:gd name="T75" fmla="*/ 2147483647 h 169"/>
                  <a:gd name="T76" fmla="*/ 0 w 98"/>
                  <a:gd name="T77" fmla="*/ 2147483647 h 169"/>
                  <a:gd name="T78" fmla="*/ 0 w 98"/>
                  <a:gd name="T79" fmla="*/ 2147483647 h 169"/>
                  <a:gd name="T80" fmla="*/ 2147483647 w 98"/>
                  <a:gd name="T81" fmla="*/ 2147483647 h 169"/>
                  <a:gd name="T82" fmla="*/ 2147483647 w 98"/>
                  <a:gd name="T83" fmla="*/ 0 h 169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w 98"/>
                  <a:gd name="T127" fmla="*/ 0 h 169"/>
                  <a:gd name="T128" fmla="*/ 98 w 98"/>
                  <a:gd name="T129" fmla="*/ 169 h 169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T126" t="T127" r="T128" b="T129"/>
                <a:pathLst>
                  <a:path w="98" h="169">
                    <a:moveTo>
                      <a:pt x="98" y="14"/>
                    </a:moveTo>
                    <a:lnTo>
                      <a:pt x="14" y="56"/>
                    </a:lnTo>
                    <a:lnTo>
                      <a:pt x="28" y="56"/>
                    </a:lnTo>
                    <a:lnTo>
                      <a:pt x="14" y="70"/>
                    </a:lnTo>
                    <a:lnTo>
                      <a:pt x="0" y="56"/>
                    </a:lnTo>
                    <a:lnTo>
                      <a:pt x="42" y="70"/>
                    </a:lnTo>
                    <a:lnTo>
                      <a:pt x="84" y="84"/>
                    </a:lnTo>
                    <a:lnTo>
                      <a:pt x="98" y="84"/>
                    </a:lnTo>
                    <a:lnTo>
                      <a:pt x="98" y="99"/>
                    </a:lnTo>
                    <a:lnTo>
                      <a:pt x="84" y="113"/>
                    </a:lnTo>
                    <a:lnTo>
                      <a:pt x="42" y="127"/>
                    </a:lnTo>
                    <a:lnTo>
                      <a:pt x="14" y="141"/>
                    </a:lnTo>
                    <a:lnTo>
                      <a:pt x="28" y="127"/>
                    </a:lnTo>
                    <a:lnTo>
                      <a:pt x="28" y="141"/>
                    </a:lnTo>
                    <a:lnTo>
                      <a:pt x="14" y="141"/>
                    </a:lnTo>
                    <a:lnTo>
                      <a:pt x="42" y="155"/>
                    </a:lnTo>
                    <a:lnTo>
                      <a:pt x="70" y="155"/>
                    </a:lnTo>
                    <a:lnTo>
                      <a:pt x="84" y="155"/>
                    </a:lnTo>
                    <a:lnTo>
                      <a:pt x="84" y="169"/>
                    </a:lnTo>
                    <a:lnTo>
                      <a:pt x="70" y="169"/>
                    </a:lnTo>
                    <a:lnTo>
                      <a:pt x="70" y="155"/>
                    </a:lnTo>
                    <a:lnTo>
                      <a:pt x="70" y="169"/>
                    </a:lnTo>
                    <a:lnTo>
                      <a:pt x="42" y="169"/>
                    </a:lnTo>
                    <a:lnTo>
                      <a:pt x="14" y="155"/>
                    </a:lnTo>
                    <a:lnTo>
                      <a:pt x="14" y="141"/>
                    </a:lnTo>
                    <a:lnTo>
                      <a:pt x="14" y="127"/>
                    </a:lnTo>
                    <a:lnTo>
                      <a:pt x="42" y="113"/>
                    </a:lnTo>
                    <a:lnTo>
                      <a:pt x="84" y="99"/>
                    </a:lnTo>
                    <a:lnTo>
                      <a:pt x="84" y="84"/>
                    </a:lnTo>
                    <a:lnTo>
                      <a:pt x="84" y="99"/>
                    </a:lnTo>
                    <a:lnTo>
                      <a:pt x="42" y="84"/>
                    </a:lnTo>
                    <a:lnTo>
                      <a:pt x="0" y="70"/>
                    </a:lnTo>
                    <a:lnTo>
                      <a:pt x="0" y="56"/>
                    </a:lnTo>
                    <a:lnTo>
                      <a:pt x="14" y="42"/>
                    </a:lnTo>
                    <a:lnTo>
                      <a:pt x="98" y="0"/>
                    </a:lnTo>
                    <a:lnTo>
                      <a:pt x="98" y="14"/>
                    </a:lnTo>
                    <a:close/>
                  </a:path>
                </a:pathLst>
              </a:custGeom>
              <a:blipFill dpi="0" rotWithShape="0">
                <a:blip r:embed="rId4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" name="Freeform 101"/>
              <p:cNvSpPr>
                <a:spLocks/>
              </p:cNvSpPr>
              <p:nvPr/>
            </p:nvSpPr>
            <p:spPr bwMode="auto">
              <a:xfrm>
                <a:off x="7834960" y="2038350"/>
                <a:ext cx="22225" cy="22225"/>
              </a:xfrm>
              <a:custGeom>
                <a:avLst/>
                <a:gdLst>
                  <a:gd name="T0" fmla="*/ 2147483647 w 14"/>
                  <a:gd name="T1" fmla="*/ 0 h 14"/>
                  <a:gd name="T2" fmla="*/ 2147483647 w 14"/>
                  <a:gd name="T3" fmla="*/ 0 h 14"/>
                  <a:gd name="T4" fmla="*/ 0 w 14"/>
                  <a:gd name="T5" fmla="*/ 2147483647 h 14"/>
                  <a:gd name="T6" fmla="*/ 0 w 14"/>
                  <a:gd name="T7" fmla="*/ 0 h 14"/>
                  <a:gd name="T8" fmla="*/ 0 w 14"/>
                  <a:gd name="T9" fmla="*/ 0 h 14"/>
                  <a:gd name="T10" fmla="*/ 0 w 14"/>
                  <a:gd name="T11" fmla="*/ 0 h 14"/>
                  <a:gd name="T12" fmla="*/ 2147483647 w 14"/>
                  <a:gd name="T13" fmla="*/ 0 h 1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4"/>
                  <a:gd name="T22" fmla="*/ 0 h 14"/>
                  <a:gd name="T23" fmla="*/ 14 w 14"/>
                  <a:gd name="T24" fmla="*/ 14 h 14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4" h="14">
                    <a:moveTo>
                      <a:pt x="14" y="0"/>
                    </a:moveTo>
                    <a:lnTo>
                      <a:pt x="14" y="0"/>
                    </a:lnTo>
                    <a:lnTo>
                      <a:pt x="0" y="14"/>
                    </a:lnTo>
                    <a:lnTo>
                      <a:pt x="0" y="0"/>
                    </a:lnTo>
                    <a:lnTo>
                      <a:pt x="14" y="0"/>
                    </a:lnTo>
                    <a:close/>
                  </a:path>
                </a:pathLst>
              </a:custGeom>
              <a:blipFill dpi="0" rotWithShape="0">
                <a:blip r:embed="rId4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4" name="Freeform 102"/>
              <p:cNvSpPr>
                <a:spLocks/>
              </p:cNvSpPr>
              <p:nvPr/>
            </p:nvSpPr>
            <p:spPr bwMode="auto">
              <a:xfrm>
                <a:off x="7768285" y="2038350"/>
                <a:ext cx="66675" cy="44450"/>
              </a:xfrm>
              <a:custGeom>
                <a:avLst/>
                <a:gdLst>
                  <a:gd name="T0" fmla="*/ 2147483647 w 42"/>
                  <a:gd name="T1" fmla="*/ 2147483647 h 28"/>
                  <a:gd name="T2" fmla="*/ 2147483647 w 42"/>
                  <a:gd name="T3" fmla="*/ 0 h 28"/>
                  <a:gd name="T4" fmla="*/ 0 w 42"/>
                  <a:gd name="T5" fmla="*/ 2147483647 h 28"/>
                  <a:gd name="T6" fmla="*/ 0 w 42"/>
                  <a:gd name="T7" fmla="*/ 2147483647 h 28"/>
                  <a:gd name="T8" fmla="*/ 2147483647 w 42"/>
                  <a:gd name="T9" fmla="*/ 2147483647 h 2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2"/>
                  <a:gd name="T16" fmla="*/ 0 h 28"/>
                  <a:gd name="T17" fmla="*/ 42 w 42"/>
                  <a:gd name="T18" fmla="*/ 28 h 2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2" h="28">
                    <a:moveTo>
                      <a:pt x="42" y="14"/>
                    </a:moveTo>
                    <a:lnTo>
                      <a:pt x="42" y="0"/>
                    </a:lnTo>
                    <a:lnTo>
                      <a:pt x="0" y="14"/>
                    </a:lnTo>
                    <a:lnTo>
                      <a:pt x="0" y="28"/>
                    </a:lnTo>
                    <a:lnTo>
                      <a:pt x="42" y="14"/>
                    </a:lnTo>
                    <a:close/>
                  </a:path>
                </a:pathLst>
              </a:custGeom>
              <a:blipFill dpi="0" rotWithShape="0">
                <a:blip r:embed="rId4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50" name="Straight Arrow Connector 149"/>
            <p:cNvCxnSpPr/>
            <p:nvPr/>
          </p:nvCxnSpPr>
          <p:spPr bwMode="auto">
            <a:xfrm>
              <a:off x="8327572" y="4484348"/>
              <a:ext cx="167346" cy="0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grpSp>
        <p:nvGrpSpPr>
          <p:cNvPr id="155" name="Group 154"/>
          <p:cNvGrpSpPr/>
          <p:nvPr/>
        </p:nvGrpSpPr>
        <p:grpSpPr>
          <a:xfrm>
            <a:off x="7306496" y="5904223"/>
            <a:ext cx="300243" cy="312737"/>
            <a:chOff x="8327572" y="4328206"/>
            <a:chExt cx="300243" cy="312737"/>
          </a:xfrm>
        </p:grpSpPr>
        <p:grpSp>
          <p:nvGrpSpPr>
            <p:cNvPr id="156" name="Group 155"/>
            <p:cNvGrpSpPr/>
            <p:nvPr/>
          </p:nvGrpSpPr>
          <p:grpSpPr>
            <a:xfrm>
              <a:off x="8472240" y="4328206"/>
              <a:ext cx="155575" cy="312737"/>
              <a:chOff x="7723835" y="1770063"/>
              <a:chExt cx="155575" cy="312737"/>
            </a:xfrm>
          </p:grpSpPr>
          <p:sp>
            <p:nvSpPr>
              <p:cNvPr id="158" name="Freeform 99"/>
              <p:cNvSpPr>
                <a:spLocks/>
              </p:cNvSpPr>
              <p:nvPr/>
            </p:nvSpPr>
            <p:spPr bwMode="auto">
              <a:xfrm>
                <a:off x="7723835" y="1770063"/>
                <a:ext cx="155575" cy="290512"/>
              </a:xfrm>
              <a:custGeom>
                <a:avLst/>
                <a:gdLst>
                  <a:gd name="T0" fmla="*/ 2147483647 w 98"/>
                  <a:gd name="T1" fmla="*/ 0 h 183"/>
                  <a:gd name="T2" fmla="*/ 2147483647 w 98"/>
                  <a:gd name="T3" fmla="*/ 2147483647 h 183"/>
                  <a:gd name="T4" fmla="*/ 0 w 98"/>
                  <a:gd name="T5" fmla="*/ 2147483647 h 183"/>
                  <a:gd name="T6" fmla="*/ 0 w 98"/>
                  <a:gd name="T7" fmla="*/ 2147483647 h 183"/>
                  <a:gd name="T8" fmla="*/ 2147483647 w 98"/>
                  <a:gd name="T9" fmla="*/ 2147483647 h 183"/>
                  <a:gd name="T10" fmla="*/ 2147483647 w 98"/>
                  <a:gd name="T11" fmla="*/ 2147483647 h 183"/>
                  <a:gd name="T12" fmla="*/ 2147483647 w 98"/>
                  <a:gd name="T13" fmla="*/ 2147483647 h 183"/>
                  <a:gd name="T14" fmla="*/ 2147483647 w 98"/>
                  <a:gd name="T15" fmla="*/ 2147483647 h 183"/>
                  <a:gd name="T16" fmla="*/ 2147483647 w 98"/>
                  <a:gd name="T17" fmla="*/ 2147483647 h 183"/>
                  <a:gd name="T18" fmla="*/ 2147483647 w 98"/>
                  <a:gd name="T19" fmla="*/ 2147483647 h 183"/>
                  <a:gd name="T20" fmla="*/ 2147483647 w 98"/>
                  <a:gd name="T21" fmla="*/ 2147483647 h 183"/>
                  <a:gd name="T22" fmla="*/ 2147483647 w 98"/>
                  <a:gd name="T23" fmla="*/ 2147483647 h 183"/>
                  <a:gd name="T24" fmla="*/ 2147483647 w 98"/>
                  <a:gd name="T25" fmla="*/ 2147483647 h 183"/>
                  <a:gd name="T26" fmla="*/ 2147483647 w 98"/>
                  <a:gd name="T27" fmla="*/ 2147483647 h 183"/>
                  <a:gd name="T28" fmla="*/ 2147483647 w 98"/>
                  <a:gd name="T29" fmla="*/ 2147483647 h 183"/>
                  <a:gd name="T30" fmla="*/ 2147483647 w 98"/>
                  <a:gd name="T31" fmla="*/ 2147483647 h 183"/>
                  <a:gd name="T32" fmla="*/ 2147483647 w 98"/>
                  <a:gd name="T33" fmla="*/ 2147483647 h 183"/>
                  <a:gd name="T34" fmla="*/ 2147483647 w 98"/>
                  <a:gd name="T35" fmla="*/ 0 h 183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98"/>
                  <a:gd name="T55" fmla="*/ 0 h 183"/>
                  <a:gd name="T56" fmla="*/ 98 w 98"/>
                  <a:gd name="T57" fmla="*/ 183 h 183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98" h="183">
                    <a:moveTo>
                      <a:pt x="98" y="0"/>
                    </a:moveTo>
                    <a:lnTo>
                      <a:pt x="14" y="42"/>
                    </a:lnTo>
                    <a:lnTo>
                      <a:pt x="0" y="56"/>
                    </a:lnTo>
                    <a:lnTo>
                      <a:pt x="42" y="70"/>
                    </a:lnTo>
                    <a:lnTo>
                      <a:pt x="84" y="84"/>
                    </a:lnTo>
                    <a:lnTo>
                      <a:pt x="84" y="99"/>
                    </a:lnTo>
                    <a:lnTo>
                      <a:pt x="42" y="113"/>
                    </a:lnTo>
                    <a:lnTo>
                      <a:pt x="14" y="127"/>
                    </a:lnTo>
                    <a:lnTo>
                      <a:pt x="14" y="141"/>
                    </a:lnTo>
                    <a:lnTo>
                      <a:pt x="42" y="155"/>
                    </a:lnTo>
                    <a:lnTo>
                      <a:pt x="70" y="155"/>
                    </a:lnTo>
                    <a:lnTo>
                      <a:pt x="70" y="169"/>
                    </a:lnTo>
                    <a:lnTo>
                      <a:pt x="28" y="183"/>
                    </a:lnTo>
                    <a:lnTo>
                      <a:pt x="98" y="0"/>
                    </a:lnTo>
                    <a:close/>
                  </a:path>
                </a:pathLst>
              </a:custGeom>
              <a:blipFill dpi="0" rotWithShape="0">
                <a:blip r:embed="rId3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9" name="Freeform 100"/>
              <p:cNvSpPr>
                <a:spLocks/>
              </p:cNvSpPr>
              <p:nvPr/>
            </p:nvSpPr>
            <p:spPr bwMode="auto">
              <a:xfrm>
                <a:off x="7723835" y="1770063"/>
                <a:ext cx="155575" cy="268287"/>
              </a:xfrm>
              <a:custGeom>
                <a:avLst/>
                <a:gdLst>
                  <a:gd name="T0" fmla="*/ 2147483647 w 98"/>
                  <a:gd name="T1" fmla="*/ 2147483647 h 169"/>
                  <a:gd name="T2" fmla="*/ 2147483647 w 98"/>
                  <a:gd name="T3" fmla="*/ 2147483647 h 169"/>
                  <a:gd name="T4" fmla="*/ 2147483647 w 98"/>
                  <a:gd name="T5" fmla="*/ 2147483647 h 169"/>
                  <a:gd name="T6" fmla="*/ 2147483647 w 98"/>
                  <a:gd name="T7" fmla="*/ 2147483647 h 169"/>
                  <a:gd name="T8" fmla="*/ 0 w 98"/>
                  <a:gd name="T9" fmla="*/ 2147483647 h 169"/>
                  <a:gd name="T10" fmla="*/ 2147483647 w 98"/>
                  <a:gd name="T11" fmla="*/ 2147483647 h 169"/>
                  <a:gd name="T12" fmla="*/ 2147483647 w 98"/>
                  <a:gd name="T13" fmla="*/ 2147483647 h 169"/>
                  <a:gd name="T14" fmla="*/ 2147483647 w 98"/>
                  <a:gd name="T15" fmla="*/ 2147483647 h 169"/>
                  <a:gd name="T16" fmla="*/ 2147483647 w 98"/>
                  <a:gd name="T17" fmla="*/ 2147483647 h 169"/>
                  <a:gd name="T18" fmla="*/ 2147483647 w 98"/>
                  <a:gd name="T19" fmla="*/ 2147483647 h 169"/>
                  <a:gd name="T20" fmla="*/ 2147483647 w 98"/>
                  <a:gd name="T21" fmla="*/ 2147483647 h 169"/>
                  <a:gd name="T22" fmla="*/ 2147483647 w 98"/>
                  <a:gd name="T23" fmla="*/ 2147483647 h 169"/>
                  <a:gd name="T24" fmla="*/ 2147483647 w 98"/>
                  <a:gd name="T25" fmla="*/ 2147483647 h 169"/>
                  <a:gd name="T26" fmla="*/ 2147483647 w 98"/>
                  <a:gd name="T27" fmla="*/ 2147483647 h 169"/>
                  <a:gd name="T28" fmla="*/ 2147483647 w 98"/>
                  <a:gd name="T29" fmla="*/ 2147483647 h 169"/>
                  <a:gd name="T30" fmla="*/ 2147483647 w 98"/>
                  <a:gd name="T31" fmla="*/ 2147483647 h 169"/>
                  <a:gd name="T32" fmla="*/ 2147483647 w 98"/>
                  <a:gd name="T33" fmla="*/ 2147483647 h 169"/>
                  <a:gd name="T34" fmla="*/ 2147483647 w 98"/>
                  <a:gd name="T35" fmla="*/ 2147483647 h 169"/>
                  <a:gd name="T36" fmla="*/ 2147483647 w 98"/>
                  <a:gd name="T37" fmla="*/ 2147483647 h 169"/>
                  <a:gd name="T38" fmla="*/ 2147483647 w 98"/>
                  <a:gd name="T39" fmla="*/ 2147483647 h 169"/>
                  <a:gd name="T40" fmla="*/ 2147483647 w 98"/>
                  <a:gd name="T41" fmla="*/ 2147483647 h 169"/>
                  <a:gd name="T42" fmla="*/ 2147483647 w 98"/>
                  <a:gd name="T43" fmla="*/ 2147483647 h 169"/>
                  <a:gd name="T44" fmla="*/ 2147483647 w 98"/>
                  <a:gd name="T45" fmla="*/ 2147483647 h 169"/>
                  <a:gd name="T46" fmla="*/ 2147483647 w 98"/>
                  <a:gd name="T47" fmla="*/ 2147483647 h 169"/>
                  <a:gd name="T48" fmla="*/ 2147483647 w 98"/>
                  <a:gd name="T49" fmla="*/ 2147483647 h 169"/>
                  <a:gd name="T50" fmla="*/ 2147483647 w 98"/>
                  <a:gd name="T51" fmla="*/ 2147483647 h 169"/>
                  <a:gd name="T52" fmla="*/ 2147483647 w 98"/>
                  <a:gd name="T53" fmla="*/ 2147483647 h 169"/>
                  <a:gd name="T54" fmla="*/ 2147483647 w 98"/>
                  <a:gd name="T55" fmla="*/ 2147483647 h 169"/>
                  <a:gd name="T56" fmla="*/ 2147483647 w 98"/>
                  <a:gd name="T57" fmla="*/ 2147483647 h 169"/>
                  <a:gd name="T58" fmla="*/ 2147483647 w 98"/>
                  <a:gd name="T59" fmla="*/ 2147483647 h 169"/>
                  <a:gd name="T60" fmla="*/ 2147483647 w 98"/>
                  <a:gd name="T61" fmla="*/ 2147483647 h 169"/>
                  <a:gd name="T62" fmla="*/ 2147483647 w 98"/>
                  <a:gd name="T63" fmla="*/ 2147483647 h 169"/>
                  <a:gd name="T64" fmla="*/ 2147483647 w 98"/>
                  <a:gd name="T65" fmla="*/ 2147483647 h 169"/>
                  <a:gd name="T66" fmla="*/ 2147483647 w 98"/>
                  <a:gd name="T67" fmla="*/ 2147483647 h 169"/>
                  <a:gd name="T68" fmla="*/ 2147483647 w 98"/>
                  <a:gd name="T69" fmla="*/ 2147483647 h 169"/>
                  <a:gd name="T70" fmla="*/ 2147483647 w 98"/>
                  <a:gd name="T71" fmla="*/ 2147483647 h 169"/>
                  <a:gd name="T72" fmla="*/ 2147483647 w 98"/>
                  <a:gd name="T73" fmla="*/ 2147483647 h 169"/>
                  <a:gd name="T74" fmla="*/ 0 w 98"/>
                  <a:gd name="T75" fmla="*/ 2147483647 h 169"/>
                  <a:gd name="T76" fmla="*/ 0 w 98"/>
                  <a:gd name="T77" fmla="*/ 2147483647 h 169"/>
                  <a:gd name="T78" fmla="*/ 0 w 98"/>
                  <a:gd name="T79" fmla="*/ 2147483647 h 169"/>
                  <a:gd name="T80" fmla="*/ 2147483647 w 98"/>
                  <a:gd name="T81" fmla="*/ 2147483647 h 169"/>
                  <a:gd name="T82" fmla="*/ 2147483647 w 98"/>
                  <a:gd name="T83" fmla="*/ 0 h 169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w 98"/>
                  <a:gd name="T127" fmla="*/ 0 h 169"/>
                  <a:gd name="T128" fmla="*/ 98 w 98"/>
                  <a:gd name="T129" fmla="*/ 169 h 169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T126" t="T127" r="T128" b="T129"/>
                <a:pathLst>
                  <a:path w="98" h="169">
                    <a:moveTo>
                      <a:pt x="98" y="14"/>
                    </a:moveTo>
                    <a:lnTo>
                      <a:pt x="14" y="56"/>
                    </a:lnTo>
                    <a:lnTo>
                      <a:pt x="28" y="56"/>
                    </a:lnTo>
                    <a:lnTo>
                      <a:pt x="14" y="70"/>
                    </a:lnTo>
                    <a:lnTo>
                      <a:pt x="0" y="56"/>
                    </a:lnTo>
                    <a:lnTo>
                      <a:pt x="42" y="70"/>
                    </a:lnTo>
                    <a:lnTo>
                      <a:pt x="84" y="84"/>
                    </a:lnTo>
                    <a:lnTo>
                      <a:pt x="98" y="84"/>
                    </a:lnTo>
                    <a:lnTo>
                      <a:pt x="98" y="99"/>
                    </a:lnTo>
                    <a:lnTo>
                      <a:pt x="84" y="113"/>
                    </a:lnTo>
                    <a:lnTo>
                      <a:pt x="42" y="127"/>
                    </a:lnTo>
                    <a:lnTo>
                      <a:pt x="14" y="141"/>
                    </a:lnTo>
                    <a:lnTo>
                      <a:pt x="28" y="127"/>
                    </a:lnTo>
                    <a:lnTo>
                      <a:pt x="28" y="141"/>
                    </a:lnTo>
                    <a:lnTo>
                      <a:pt x="14" y="141"/>
                    </a:lnTo>
                    <a:lnTo>
                      <a:pt x="42" y="155"/>
                    </a:lnTo>
                    <a:lnTo>
                      <a:pt x="70" y="155"/>
                    </a:lnTo>
                    <a:lnTo>
                      <a:pt x="84" y="155"/>
                    </a:lnTo>
                    <a:lnTo>
                      <a:pt x="84" y="169"/>
                    </a:lnTo>
                    <a:lnTo>
                      <a:pt x="70" y="169"/>
                    </a:lnTo>
                    <a:lnTo>
                      <a:pt x="70" y="155"/>
                    </a:lnTo>
                    <a:lnTo>
                      <a:pt x="70" y="169"/>
                    </a:lnTo>
                    <a:lnTo>
                      <a:pt x="42" y="169"/>
                    </a:lnTo>
                    <a:lnTo>
                      <a:pt x="14" y="155"/>
                    </a:lnTo>
                    <a:lnTo>
                      <a:pt x="14" y="141"/>
                    </a:lnTo>
                    <a:lnTo>
                      <a:pt x="14" y="127"/>
                    </a:lnTo>
                    <a:lnTo>
                      <a:pt x="42" y="113"/>
                    </a:lnTo>
                    <a:lnTo>
                      <a:pt x="84" y="99"/>
                    </a:lnTo>
                    <a:lnTo>
                      <a:pt x="84" y="84"/>
                    </a:lnTo>
                    <a:lnTo>
                      <a:pt x="84" y="99"/>
                    </a:lnTo>
                    <a:lnTo>
                      <a:pt x="42" y="84"/>
                    </a:lnTo>
                    <a:lnTo>
                      <a:pt x="0" y="70"/>
                    </a:lnTo>
                    <a:lnTo>
                      <a:pt x="0" y="56"/>
                    </a:lnTo>
                    <a:lnTo>
                      <a:pt x="14" y="42"/>
                    </a:lnTo>
                    <a:lnTo>
                      <a:pt x="98" y="0"/>
                    </a:lnTo>
                    <a:lnTo>
                      <a:pt x="98" y="14"/>
                    </a:lnTo>
                    <a:close/>
                  </a:path>
                </a:pathLst>
              </a:custGeom>
              <a:blipFill dpi="0" rotWithShape="0">
                <a:blip r:embed="rId4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0" name="Freeform 101"/>
              <p:cNvSpPr>
                <a:spLocks/>
              </p:cNvSpPr>
              <p:nvPr/>
            </p:nvSpPr>
            <p:spPr bwMode="auto">
              <a:xfrm>
                <a:off x="7834960" y="2038350"/>
                <a:ext cx="22225" cy="22225"/>
              </a:xfrm>
              <a:custGeom>
                <a:avLst/>
                <a:gdLst>
                  <a:gd name="T0" fmla="*/ 2147483647 w 14"/>
                  <a:gd name="T1" fmla="*/ 0 h 14"/>
                  <a:gd name="T2" fmla="*/ 2147483647 w 14"/>
                  <a:gd name="T3" fmla="*/ 0 h 14"/>
                  <a:gd name="T4" fmla="*/ 0 w 14"/>
                  <a:gd name="T5" fmla="*/ 2147483647 h 14"/>
                  <a:gd name="T6" fmla="*/ 0 w 14"/>
                  <a:gd name="T7" fmla="*/ 0 h 14"/>
                  <a:gd name="T8" fmla="*/ 0 w 14"/>
                  <a:gd name="T9" fmla="*/ 0 h 14"/>
                  <a:gd name="T10" fmla="*/ 0 w 14"/>
                  <a:gd name="T11" fmla="*/ 0 h 14"/>
                  <a:gd name="T12" fmla="*/ 2147483647 w 14"/>
                  <a:gd name="T13" fmla="*/ 0 h 1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4"/>
                  <a:gd name="T22" fmla="*/ 0 h 14"/>
                  <a:gd name="T23" fmla="*/ 14 w 14"/>
                  <a:gd name="T24" fmla="*/ 14 h 14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4" h="14">
                    <a:moveTo>
                      <a:pt x="14" y="0"/>
                    </a:moveTo>
                    <a:lnTo>
                      <a:pt x="14" y="0"/>
                    </a:lnTo>
                    <a:lnTo>
                      <a:pt x="0" y="14"/>
                    </a:lnTo>
                    <a:lnTo>
                      <a:pt x="0" y="0"/>
                    </a:lnTo>
                    <a:lnTo>
                      <a:pt x="14" y="0"/>
                    </a:lnTo>
                    <a:close/>
                  </a:path>
                </a:pathLst>
              </a:custGeom>
              <a:blipFill dpi="0" rotWithShape="0">
                <a:blip r:embed="rId4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1" name="Freeform 102"/>
              <p:cNvSpPr>
                <a:spLocks/>
              </p:cNvSpPr>
              <p:nvPr/>
            </p:nvSpPr>
            <p:spPr bwMode="auto">
              <a:xfrm>
                <a:off x="7768285" y="2038350"/>
                <a:ext cx="66675" cy="44450"/>
              </a:xfrm>
              <a:custGeom>
                <a:avLst/>
                <a:gdLst>
                  <a:gd name="T0" fmla="*/ 2147483647 w 42"/>
                  <a:gd name="T1" fmla="*/ 2147483647 h 28"/>
                  <a:gd name="T2" fmla="*/ 2147483647 w 42"/>
                  <a:gd name="T3" fmla="*/ 0 h 28"/>
                  <a:gd name="T4" fmla="*/ 0 w 42"/>
                  <a:gd name="T5" fmla="*/ 2147483647 h 28"/>
                  <a:gd name="T6" fmla="*/ 0 w 42"/>
                  <a:gd name="T7" fmla="*/ 2147483647 h 28"/>
                  <a:gd name="T8" fmla="*/ 2147483647 w 42"/>
                  <a:gd name="T9" fmla="*/ 2147483647 h 2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2"/>
                  <a:gd name="T16" fmla="*/ 0 h 28"/>
                  <a:gd name="T17" fmla="*/ 42 w 42"/>
                  <a:gd name="T18" fmla="*/ 28 h 2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2" h="28">
                    <a:moveTo>
                      <a:pt x="42" y="14"/>
                    </a:moveTo>
                    <a:lnTo>
                      <a:pt x="42" y="0"/>
                    </a:lnTo>
                    <a:lnTo>
                      <a:pt x="0" y="14"/>
                    </a:lnTo>
                    <a:lnTo>
                      <a:pt x="0" y="28"/>
                    </a:lnTo>
                    <a:lnTo>
                      <a:pt x="42" y="14"/>
                    </a:lnTo>
                    <a:close/>
                  </a:path>
                </a:pathLst>
              </a:custGeom>
              <a:blipFill dpi="0" rotWithShape="0">
                <a:blip r:embed="rId4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57" name="Straight Arrow Connector 156"/>
            <p:cNvCxnSpPr/>
            <p:nvPr/>
          </p:nvCxnSpPr>
          <p:spPr bwMode="auto">
            <a:xfrm>
              <a:off x="8327572" y="4484348"/>
              <a:ext cx="167346" cy="0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grpSp>
        <p:nvGrpSpPr>
          <p:cNvPr id="162" name="Group 161"/>
          <p:cNvGrpSpPr/>
          <p:nvPr/>
        </p:nvGrpSpPr>
        <p:grpSpPr>
          <a:xfrm>
            <a:off x="7731050" y="5904223"/>
            <a:ext cx="300243" cy="312737"/>
            <a:chOff x="8327572" y="4328206"/>
            <a:chExt cx="300243" cy="312737"/>
          </a:xfrm>
        </p:grpSpPr>
        <p:grpSp>
          <p:nvGrpSpPr>
            <p:cNvPr id="163" name="Group 162"/>
            <p:cNvGrpSpPr/>
            <p:nvPr/>
          </p:nvGrpSpPr>
          <p:grpSpPr>
            <a:xfrm>
              <a:off x="8472240" y="4328206"/>
              <a:ext cx="155575" cy="312737"/>
              <a:chOff x="7723835" y="1770063"/>
              <a:chExt cx="155575" cy="312737"/>
            </a:xfrm>
          </p:grpSpPr>
          <p:sp>
            <p:nvSpPr>
              <p:cNvPr id="165" name="Freeform 99"/>
              <p:cNvSpPr>
                <a:spLocks/>
              </p:cNvSpPr>
              <p:nvPr/>
            </p:nvSpPr>
            <p:spPr bwMode="auto">
              <a:xfrm>
                <a:off x="7723835" y="1770063"/>
                <a:ext cx="155575" cy="290512"/>
              </a:xfrm>
              <a:custGeom>
                <a:avLst/>
                <a:gdLst>
                  <a:gd name="T0" fmla="*/ 2147483647 w 98"/>
                  <a:gd name="T1" fmla="*/ 0 h 183"/>
                  <a:gd name="T2" fmla="*/ 2147483647 w 98"/>
                  <a:gd name="T3" fmla="*/ 2147483647 h 183"/>
                  <a:gd name="T4" fmla="*/ 0 w 98"/>
                  <a:gd name="T5" fmla="*/ 2147483647 h 183"/>
                  <a:gd name="T6" fmla="*/ 0 w 98"/>
                  <a:gd name="T7" fmla="*/ 2147483647 h 183"/>
                  <a:gd name="T8" fmla="*/ 2147483647 w 98"/>
                  <a:gd name="T9" fmla="*/ 2147483647 h 183"/>
                  <a:gd name="T10" fmla="*/ 2147483647 w 98"/>
                  <a:gd name="T11" fmla="*/ 2147483647 h 183"/>
                  <a:gd name="T12" fmla="*/ 2147483647 w 98"/>
                  <a:gd name="T13" fmla="*/ 2147483647 h 183"/>
                  <a:gd name="T14" fmla="*/ 2147483647 w 98"/>
                  <a:gd name="T15" fmla="*/ 2147483647 h 183"/>
                  <a:gd name="T16" fmla="*/ 2147483647 w 98"/>
                  <a:gd name="T17" fmla="*/ 2147483647 h 183"/>
                  <a:gd name="T18" fmla="*/ 2147483647 w 98"/>
                  <a:gd name="T19" fmla="*/ 2147483647 h 183"/>
                  <a:gd name="T20" fmla="*/ 2147483647 w 98"/>
                  <a:gd name="T21" fmla="*/ 2147483647 h 183"/>
                  <a:gd name="T22" fmla="*/ 2147483647 w 98"/>
                  <a:gd name="T23" fmla="*/ 2147483647 h 183"/>
                  <a:gd name="T24" fmla="*/ 2147483647 w 98"/>
                  <a:gd name="T25" fmla="*/ 2147483647 h 183"/>
                  <a:gd name="T26" fmla="*/ 2147483647 w 98"/>
                  <a:gd name="T27" fmla="*/ 2147483647 h 183"/>
                  <a:gd name="T28" fmla="*/ 2147483647 w 98"/>
                  <a:gd name="T29" fmla="*/ 2147483647 h 183"/>
                  <a:gd name="T30" fmla="*/ 2147483647 w 98"/>
                  <a:gd name="T31" fmla="*/ 2147483647 h 183"/>
                  <a:gd name="T32" fmla="*/ 2147483647 w 98"/>
                  <a:gd name="T33" fmla="*/ 2147483647 h 183"/>
                  <a:gd name="T34" fmla="*/ 2147483647 w 98"/>
                  <a:gd name="T35" fmla="*/ 0 h 183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98"/>
                  <a:gd name="T55" fmla="*/ 0 h 183"/>
                  <a:gd name="T56" fmla="*/ 98 w 98"/>
                  <a:gd name="T57" fmla="*/ 183 h 183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98" h="183">
                    <a:moveTo>
                      <a:pt x="98" y="0"/>
                    </a:moveTo>
                    <a:lnTo>
                      <a:pt x="14" y="42"/>
                    </a:lnTo>
                    <a:lnTo>
                      <a:pt x="0" y="56"/>
                    </a:lnTo>
                    <a:lnTo>
                      <a:pt x="42" y="70"/>
                    </a:lnTo>
                    <a:lnTo>
                      <a:pt x="84" y="84"/>
                    </a:lnTo>
                    <a:lnTo>
                      <a:pt x="84" y="99"/>
                    </a:lnTo>
                    <a:lnTo>
                      <a:pt x="42" y="113"/>
                    </a:lnTo>
                    <a:lnTo>
                      <a:pt x="14" y="127"/>
                    </a:lnTo>
                    <a:lnTo>
                      <a:pt x="14" y="141"/>
                    </a:lnTo>
                    <a:lnTo>
                      <a:pt x="42" y="155"/>
                    </a:lnTo>
                    <a:lnTo>
                      <a:pt x="70" y="155"/>
                    </a:lnTo>
                    <a:lnTo>
                      <a:pt x="70" y="169"/>
                    </a:lnTo>
                    <a:lnTo>
                      <a:pt x="28" y="183"/>
                    </a:lnTo>
                    <a:lnTo>
                      <a:pt x="98" y="0"/>
                    </a:lnTo>
                    <a:close/>
                  </a:path>
                </a:pathLst>
              </a:custGeom>
              <a:blipFill dpi="0" rotWithShape="0">
                <a:blip r:embed="rId3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6" name="Freeform 100"/>
              <p:cNvSpPr>
                <a:spLocks/>
              </p:cNvSpPr>
              <p:nvPr/>
            </p:nvSpPr>
            <p:spPr bwMode="auto">
              <a:xfrm>
                <a:off x="7723835" y="1770063"/>
                <a:ext cx="155575" cy="268287"/>
              </a:xfrm>
              <a:custGeom>
                <a:avLst/>
                <a:gdLst>
                  <a:gd name="T0" fmla="*/ 2147483647 w 98"/>
                  <a:gd name="T1" fmla="*/ 2147483647 h 169"/>
                  <a:gd name="T2" fmla="*/ 2147483647 w 98"/>
                  <a:gd name="T3" fmla="*/ 2147483647 h 169"/>
                  <a:gd name="T4" fmla="*/ 2147483647 w 98"/>
                  <a:gd name="T5" fmla="*/ 2147483647 h 169"/>
                  <a:gd name="T6" fmla="*/ 2147483647 w 98"/>
                  <a:gd name="T7" fmla="*/ 2147483647 h 169"/>
                  <a:gd name="T8" fmla="*/ 0 w 98"/>
                  <a:gd name="T9" fmla="*/ 2147483647 h 169"/>
                  <a:gd name="T10" fmla="*/ 2147483647 w 98"/>
                  <a:gd name="T11" fmla="*/ 2147483647 h 169"/>
                  <a:gd name="T12" fmla="*/ 2147483647 w 98"/>
                  <a:gd name="T13" fmla="*/ 2147483647 h 169"/>
                  <a:gd name="T14" fmla="*/ 2147483647 w 98"/>
                  <a:gd name="T15" fmla="*/ 2147483647 h 169"/>
                  <a:gd name="T16" fmla="*/ 2147483647 w 98"/>
                  <a:gd name="T17" fmla="*/ 2147483647 h 169"/>
                  <a:gd name="T18" fmla="*/ 2147483647 w 98"/>
                  <a:gd name="T19" fmla="*/ 2147483647 h 169"/>
                  <a:gd name="T20" fmla="*/ 2147483647 w 98"/>
                  <a:gd name="T21" fmla="*/ 2147483647 h 169"/>
                  <a:gd name="T22" fmla="*/ 2147483647 w 98"/>
                  <a:gd name="T23" fmla="*/ 2147483647 h 169"/>
                  <a:gd name="T24" fmla="*/ 2147483647 w 98"/>
                  <a:gd name="T25" fmla="*/ 2147483647 h 169"/>
                  <a:gd name="T26" fmla="*/ 2147483647 w 98"/>
                  <a:gd name="T27" fmla="*/ 2147483647 h 169"/>
                  <a:gd name="T28" fmla="*/ 2147483647 w 98"/>
                  <a:gd name="T29" fmla="*/ 2147483647 h 169"/>
                  <a:gd name="T30" fmla="*/ 2147483647 w 98"/>
                  <a:gd name="T31" fmla="*/ 2147483647 h 169"/>
                  <a:gd name="T32" fmla="*/ 2147483647 w 98"/>
                  <a:gd name="T33" fmla="*/ 2147483647 h 169"/>
                  <a:gd name="T34" fmla="*/ 2147483647 w 98"/>
                  <a:gd name="T35" fmla="*/ 2147483647 h 169"/>
                  <a:gd name="T36" fmla="*/ 2147483647 w 98"/>
                  <a:gd name="T37" fmla="*/ 2147483647 h 169"/>
                  <a:gd name="T38" fmla="*/ 2147483647 w 98"/>
                  <a:gd name="T39" fmla="*/ 2147483647 h 169"/>
                  <a:gd name="T40" fmla="*/ 2147483647 w 98"/>
                  <a:gd name="T41" fmla="*/ 2147483647 h 169"/>
                  <a:gd name="T42" fmla="*/ 2147483647 w 98"/>
                  <a:gd name="T43" fmla="*/ 2147483647 h 169"/>
                  <a:gd name="T44" fmla="*/ 2147483647 w 98"/>
                  <a:gd name="T45" fmla="*/ 2147483647 h 169"/>
                  <a:gd name="T46" fmla="*/ 2147483647 w 98"/>
                  <a:gd name="T47" fmla="*/ 2147483647 h 169"/>
                  <a:gd name="T48" fmla="*/ 2147483647 w 98"/>
                  <a:gd name="T49" fmla="*/ 2147483647 h 169"/>
                  <a:gd name="T50" fmla="*/ 2147483647 w 98"/>
                  <a:gd name="T51" fmla="*/ 2147483647 h 169"/>
                  <a:gd name="T52" fmla="*/ 2147483647 w 98"/>
                  <a:gd name="T53" fmla="*/ 2147483647 h 169"/>
                  <a:gd name="T54" fmla="*/ 2147483647 w 98"/>
                  <a:gd name="T55" fmla="*/ 2147483647 h 169"/>
                  <a:gd name="T56" fmla="*/ 2147483647 w 98"/>
                  <a:gd name="T57" fmla="*/ 2147483647 h 169"/>
                  <a:gd name="T58" fmla="*/ 2147483647 w 98"/>
                  <a:gd name="T59" fmla="*/ 2147483647 h 169"/>
                  <a:gd name="T60" fmla="*/ 2147483647 w 98"/>
                  <a:gd name="T61" fmla="*/ 2147483647 h 169"/>
                  <a:gd name="T62" fmla="*/ 2147483647 w 98"/>
                  <a:gd name="T63" fmla="*/ 2147483647 h 169"/>
                  <a:gd name="T64" fmla="*/ 2147483647 w 98"/>
                  <a:gd name="T65" fmla="*/ 2147483647 h 169"/>
                  <a:gd name="T66" fmla="*/ 2147483647 w 98"/>
                  <a:gd name="T67" fmla="*/ 2147483647 h 169"/>
                  <a:gd name="T68" fmla="*/ 2147483647 w 98"/>
                  <a:gd name="T69" fmla="*/ 2147483647 h 169"/>
                  <a:gd name="T70" fmla="*/ 2147483647 w 98"/>
                  <a:gd name="T71" fmla="*/ 2147483647 h 169"/>
                  <a:gd name="T72" fmla="*/ 2147483647 w 98"/>
                  <a:gd name="T73" fmla="*/ 2147483647 h 169"/>
                  <a:gd name="T74" fmla="*/ 0 w 98"/>
                  <a:gd name="T75" fmla="*/ 2147483647 h 169"/>
                  <a:gd name="T76" fmla="*/ 0 w 98"/>
                  <a:gd name="T77" fmla="*/ 2147483647 h 169"/>
                  <a:gd name="T78" fmla="*/ 0 w 98"/>
                  <a:gd name="T79" fmla="*/ 2147483647 h 169"/>
                  <a:gd name="T80" fmla="*/ 2147483647 w 98"/>
                  <a:gd name="T81" fmla="*/ 2147483647 h 169"/>
                  <a:gd name="T82" fmla="*/ 2147483647 w 98"/>
                  <a:gd name="T83" fmla="*/ 0 h 169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w 98"/>
                  <a:gd name="T127" fmla="*/ 0 h 169"/>
                  <a:gd name="T128" fmla="*/ 98 w 98"/>
                  <a:gd name="T129" fmla="*/ 169 h 169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T126" t="T127" r="T128" b="T129"/>
                <a:pathLst>
                  <a:path w="98" h="169">
                    <a:moveTo>
                      <a:pt x="98" y="14"/>
                    </a:moveTo>
                    <a:lnTo>
                      <a:pt x="14" y="56"/>
                    </a:lnTo>
                    <a:lnTo>
                      <a:pt x="28" y="56"/>
                    </a:lnTo>
                    <a:lnTo>
                      <a:pt x="14" y="70"/>
                    </a:lnTo>
                    <a:lnTo>
                      <a:pt x="0" y="56"/>
                    </a:lnTo>
                    <a:lnTo>
                      <a:pt x="42" y="70"/>
                    </a:lnTo>
                    <a:lnTo>
                      <a:pt x="84" y="84"/>
                    </a:lnTo>
                    <a:lnTo>
                      <a:pt x="98" y="84"/>
                    </a:lnTo>
                    <a:lnTo>
                      <a:pt x="98" y="99"/>
                    </a:lnTo>
                    <a:lnTo>
                      <a:pt x="84" y="113"/>
                    </a:lnTo>
                    <a:lnTo>
                      <a:pt x="42" y="127"/>
                    </a:lnTo>
                    <a:lnTo>
                      <a:pt x="14" y="141"/>
                    </a:lnTo>
                    <a:lnTo>
                      <a:pt x="28" y="127"/>
                    </a:lnTo>
                    <a:lnTo>
                      <a:pt x="28" y="141"/>
                    </a:lnTo>
                    <a:lnTo>
                      <a:pt x="14" y="141"/>
                    </a:lnTo>
                    <a:lnTo>
                      <a:pt x="42" y="155"/>
                    </a:lnTo>
                    <a:lnTo>
                      <a:pt x="70" y="155"/>
                    </a:lnTo>
                    <a:lnTo>
                      <a:pt x="84" y="155"/>
                    </a:lnTo>
                    <a:lnTo>
                      <a:pt x="84" y="169"/>
                    </a:lnTo>
                    <a:lnTo>
                      <a:pt x="70" y="169"/>
                    </a:lnTo>
                    <a:lnTo>
                      <a:pt x="70" y="155"/>
                    </a:lnTo>
                    <a:lnTo>
                      <a:pt x="70" y="169"/>
                    </a:lnTo>
                    <a:lnTo>
                      <a:pt x="42" y="169"/>
                    </a:lnTo>
                    <a:lnTo>
                      <a:pt x="14" y="155"/>
                    </a:lnTo>
                    <a:lnTo>
                      <a:pt x="14" y="141"/>
                    </a:lnTo>
                    <a:lnTo>
                      <a:pt x="14" y="127"/>
                    </a:lnTo>
                    <a:lnTo>
                      <a:pt x="42" y="113"/>
                    </a:lnTo>
                    <a:lnTo>
                      <a:pt x="84" y="99"/>
                    </a:lnTo>
                    <a:lnTo>
                      <a:pt x="84" y="84"/>
                    </a:lnTo>
                    <a:lnTo>
                      <a:pt x="84" y="99"/>
                    </a:lnTo>
                    <a:lnTo>
                      <a:pt x="42" y="84"/>
                    </a:lnTo>
                    <a:lnTo>
                      <a:pt x="0" y="70"/>
                    </a:lnTo>
                    <a:lnTo>
                      <a:pt x="0" y="56"/>
                    </a:lnTo>
                    <a:lnTo>
                      <a:pt x="14" y="42"/>
                    </a:lnTo>
                    <a:lnTo>
                      <a:pt x="98" y="0"/>
                    </a:lnTo>
                    <a:lnTo>
                      <a:pt x="98" y="14"/>
                    </a:lnTo>
                    <a:close/>
                  </a:path>
                </a:pathLst>
              </a:custGeom>
              <a:blipFill dpi="0" rotWithShape="0">
                <a:blip r:embed="rId4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7" name="Freeform 101"/>
              <p:cNvSpPr>
                <a:spLocks/>
              </p:cNvSpPr>
              <p:nvPr/>
            </p:nvSpPr>
            <p:spPr bwMode="auto">
              <a:xfrm>
                <a:off x="7834960" y="2038350"/>
                <a:ext cx="22225" cy="22225"/>
              </a:xfrm>
              <a:custGeom>
                <a:avLst/>
                <a:gdLst>
                  <a:gd name="T0" fmla="*/ 2147483647 w 14"/>
                  <a:gd name="T1" fmla="*/ 0 h 14"/>
                  <a:gd name="T2" fmla="*/ 2147483647 w 14"/>
                  <a:gd name="T3" fmla="*/ 0 h 14"/>
                  <a:gd name="T4" fmla="*/ 0 w 14"/>
                  <a:gd name="T5" fmla="*/ 2147483647 h 14"/>
                  <a:gd name="T6" fmla="*/ 0 w 14"/>
                  <a:gd name="T7" fmla="*/ 0 h 14"/>
                  <a:gd name="T8" fmla="*/ 0 w 14"/>
                  <a:gd name="T9" fmla="*/ 0 h 14"/>
                  <a:gd name="T10" fmla="*/ 0 w 14"/>
                  <a:gd name="T11" fmla="*/ 0 h 14"/>
                  <a:gd name="T12" fmla="*/ 2147483647 w 14"/>
                  <a:gd name="T13" fmla="*/ 0 h 1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4"/>
                  <a:gd name="T22" fmla="*/ 0 h 14"/>
                  <a:gd name="T23" fmla="*/ 14 w 14"/>
                  <a:gd name="T24" fmla="*/ 14 h 14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4" h="14">
                    <a:moveTo>
                      <a:pt x="14" y="0"/>
                    </a:moveTo>
                    <a:lnTo>
                      <a:pt x="14" y="0"/>
                    </a:lnTo>
                    <a:lnTo>
                      <a:pt x="0" y="14"/>
                    </a:lnTo>
                    <a:lnTo>
                      <a:pt x="0" y="0"/>
                    </a:lnTo>
                    <a:lnTo>
                      <a:pt x="14" y="0"/>
                    </a:lnTo>
                    <a:close/>
                  </a:path>
                </a:pathLst>
              </a:custGeom>
              <a:blipFill dpi="0" rotWithShape="0">
                <a:blip r:embed="rId4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8" name="Freeform 102"/>
              <p:cNvSpPr>
                <a:spLocks/>
              </p:cNvSpPr>
              <p:nvPr/>
            </p:nvSpPr>
            <p:spPr bwMode="auto">
              <a:xfrm>
                <a:off x="7768285" y="2038350"/>
                <a:ext cx="66675" cy="44450"/>
              </a:xfrm>
              <a:custGeom>
                <a:avLst/>
                <a:gdLst>
                  <a:gd name="T0" fmla="*/ 2147483647 w 42"/>
                  <a:gd name="T1" fmla="*/ 2147483647 h 28"/>
                  <a:gd name="T2" fmla="*/ 2147483647 w 42"/>
                  <a:gd name="T3" fmla="*/ 0 h 28"/>
                  <a:gd name="T4" fmla="*/ 0 w 42"/>
                  <a:gd name="T5" fmla="*/ 2147483647 h 28"/>
                  <a:gd name="T6" fmla="*/ 0 w 42"/>
                  <a:gd name="T7" fmla="*/ 2147483647 h 28"/>
                  <a:gd name="T8" fmla="*/ 2147483647 w 42"/>
                  <a:gd name="T9" fmla="*/ 2147483647 h 2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2"/>
                  <a:gd name="T16" fmla="*/ 0 h 28"/>
                  <a:gd name="T17" fmla="*/ 42 w 42"/>
                  <a:gd name="T18" fmla="*/ 28 h 2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2" h="28">
                    <a:moveTo>
                      <a:pt x="42" y="14"/>
                    </a:moveTo>
                    <a:lnTo>
                      <a:pt x="42" y="0"/>
                    </a:lnTo>
                    <a:lnTo>
                      <a:pt x="0" y="14"/>
                    </a:lnTo>
                    <a:lnTo>
                      <a:pt x="0" y="28"/>
                    </a:lnTo>
                    <a:lnTo>
                      <a:pt x="42" y="14"/>
                    </a:lnTo>
                    <a:close/>
                  </a:path>
                </a:pathLst>
              </a:custGeom>
              <a:blipFill dpi="0" rotWithShape="0">
                <a:blip r:embed="rId4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64" name="Straight Arrow Connector 163"/>
            <p:cNvCxnSpPr/>
            <p:nvPr/>
          </p:nvCxnSpPr>
          <p:spPr bwMode="auto">
            <a:xfrm>
              <a:off x="8327572" y="4484348"/>
              <a:ext cx="167346" cy="0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sp>
        <p:nvSpPr>
          <p:cNvPr id="169" name="TextBox 168"/>
          <p:cNvSpPr txBox="1"/>
          <p:nvPr/>
        </p:nvSpPr>
        <p:spPr>
          <a:xfrm>
            <a:off x="3564736" y="6004292"/>
            <a:ext cx="25838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5425" indent="-225425">
              <a:lnSpc>
                <a:spcPct val="100000"/>
              </a:lnSpc>
              <a:spcBef>
                <a:spcPts val="0"/>
              </a:spcBef>
            </a:pPr>
            <a:r>
              <a:rPr lang="en-US" sz="1400" dirty="0"/>
              <a:t>2</a:t>
            </a:r>
            <a:r>
              <a:rPr lang="en-US" sz="1400" dirty="0" smtClean="0"/>
              <a:t>: Return results to caller</a:t>
            </a:r>
            <a:endParaRPr lang="en-US" sz="1400" dirty="0"/>
          </a:p>
        </p:txBody>
      </p:sp>
      <p:grpSp>
        <p:nvGrpSpPr>
          <p:cNvPr id="170" name="Group 169"/>
          <p:cNvGrpSpPr/>
          <p:nvPr/>
        </p:nvGrpSpPr>
        <p:grpSpPr>
          <a:xfrm>
            <a:off x="2277702" y="5600804"/>
            <a:ext cx="4460972" cy="125573"/>
            <a:chOff x="2815602" y="5591384"/>
            <a:chExt cx="3564455" cy="134993"/>
          </a:xfrm>
        </p:grpSpPr>
        <p:cxnSp>
          <p:nvCxnSpPr>
            <p:cNvPr id="171" name="Straight Arrow Connector 170"/>
            <p:cNvCxnSpPr/>
            <p:nvPr/>
          </p:nvCxnSpPr>
          <p:spPr bwMode="auto">
            <a:xfrm>
              <a:off x="2815602" y="5591384"/>
              <a:ext cx="3560278" cy="0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172" name="Straight Arrow Connector 171"/>
            <p:cNvCxnSpPr/>
            <p:nvPr/>
          </p:nvCxnSpPr>
          <p:spPr bwMode="auto">
            <a:xfrm>
              <a:off x="2819779" y="5726377"/>
              <a:ext cx="3560278" cy="0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arrow" w="med" len="med"/>
              <a:tailEnd type="none" w="med" len="med"/>
            </a:ln>
            <a:effectLst/>
          </p:spPr>
        </p:cxnSp>
      </p:grpSp>
      <p:sp>
        <p:nvSpPr>
          <p:cNvPr id="2" name="Rectangle 1"/>
          <p:cNvSpPr>
            <a:spLocks noChangeAspect="1"/>
          </p:cNvSpPr>
          <p:nvPr/>
        </p:nvSpPr>
        <p:spPr bwMode="auto">
          <a:xfrm>
            <a:off x="4405658" y="5322317"/>
            <a:ext cx="902000" cy="242447"/>
          </a:xfrm>
          <a:prstGeom prst="rect">
            <a:avLst/>
          </a:prstGeom>
          <a:pattFill prst="smGrid">
            <a:fgClr>
              <a:srgbClr val="336699"/>
            </a:fgClr>
            <a:bgClr>
              <a:schemeClr val="bg1"/>
            </a:bgClr>
          </a:patt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3" name="Rectangle 172"/>
          <p:cNvSpPr>
            <a:spLocks noChangeAspect="1"/>
          </p:cNvSpPr>
          <p:nvPr/>
        </p:nvSpPr>
        <p:spPr bwMode="auto">
          <a:xfrm>
            <a:off x="4405658" y="5761845"/>
            <a:ext cx="902000" cy="242447"/>
          </a:xfrm>
          <a:prstGeom prst="rect">
            <a:avLst/>
          </a:prstGeom>
          <a:pattFill prst="smGrid">
            <a:fgClr>
              <a:srgbClr val="336699"/>
            </a:fgClr>
            <a:bgClr>
              <a:schemeClr val="bg1"/>
            </a:bgClr>
          </a:patt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670544" y="4855208"/>
            <a:ext cx="1776448" cy="286232"/>
          </a:xfrm>
          <a:prstGeom prst="rect">
            <a:avLst/>
          </a:prstGeom>
          <a:noFill/>
          <a:ln w="12700">
            <a:noFill/>
          </a:ln>
        </p:spPr>
        <p:txBody>
          <a:bodyPr wrap="none" rtlCol="0">
            <a:spAutoFit/>
          </a:bodyPr>
          <a:lstStyle/>
          <a:p>
            <a:r>
              <a:rPr lang="en-US" sz="1400" b="1" dirty="0" err="1" smtClean="0"/>
              <a:t>DownloadActivity</a:t>
            </a:r>
            <a:endParaRPr lang="en-US" sz="1400" b="1" dirty="0"/>
          </a:p>
        </p:txBody>
      </p:sp>
      <p:sp>
        <p:nvSpPr>
          <p:cNvPr id="55" name="TextBox 54"/>
          <p:cNvSpPr txBox="1"/>
          <p:nvPr/>
        </p:nvSpPr>
        <p:spPr>
          <a:xfrm>
            <a:off x="6774062" y="4791046"/>
            <a:ext cx="1752403" cy="286232"/>
          </a:xfrm>
          <a:prstGeom prst="rect">
            <a:avLst/>
          </a:prstGeom>
          <a:noFill/>
          <a:ln w="12700">
            <a:noFill/>
          </a:ln>
        </p:spPr>
        <p:txBody>
          <a:bodyPr wrap="none" rtlCol="0">
            <a:spAutoFit/>
          </a:bodyPr>
          <a:lstStyle/>
          <a:p>
            <a:r>
              <a:rPr lang="en-US" sz="1400" b="1" dirty="0" err="1" smtClean="0"/>
              <a:t>DownloadService</a:t>
            </a: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4038999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52400" y="533400"/>
            <a:ext cx="8839200" cy="381000"/>
          </a:xfrm>
        </p:spPr>
        <p:txBody>
          <a:bodyPr>
            <a:noAutofit/>
          </a:bodyPr>
          <a:lstStyle/>
          <a:p>
            <a:pPr algn="ctr"/>
            <a:r>
              <a:rPr lang="en-US" sz="3200" dirty="0" smtClean="0"/>
              <a:t>Overview of Android Binder &amp; AIDL IPC</a:t>
            </a:r>
            <a:endParaRPr lang="en-US" sz="3200" dirty="0"/>
          </a:p>
        </p:txBody>
      </p:sp>
      <p:sp>
        <p:nvSpPr>
          <p:cNvPr id="13" name="Rectangle 12"/>
          <p:cNvSpPr/>
          <p:nvPr/>
        </p:nvSpPr>
        <p:spPr>
          <a:xfrm>
            <a:off x="4346368" y="1118326"/>
            <a:ext cx="4797632" cy="32008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1" indent="-228600">
              <a:spcBef>
                <a:spcPts val="1200"/>
              </a:spcBef>
              <a:buClr>
                <a:schemeClr val="bg1">
                  <a:lumMod val="75000"/>
                </a:schemeClr>
              </a:buClr>
              <a:buFont typeface="Arial" pitchFamily="34" charset="0"/>
              <a:buChar char="•"/>
              <a:defRPr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Binder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services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described via Android Interface Definition Language (AIDL)</a:t>
            </a:r>
          </a:p>
          <a:p>
            <a:pPr marL="460375" lvl="2" indent="-228600">
              <a:spcBef>
                <a:spcPts val="1200"/>
              </a:spcBef>
              <a:buClr>
                <a:schemeClr val="bg1">
                  <a:lumMod val="75000"/>
                </a:schemeClr>
              </a:buClr>
              <a:buFont typeface="Arial" pitchFamily="34" charset="0"/>
              <a:buChar char="•"/>
              <a:defRPr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AIDL is similar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to Java interfaces</a:t>
            </a:r>
          </a:p>
          <a:p>
            <a:pPr marL="228600" lvl="1" indent="-228600">
              <a:spcBef>
                <a:spcPts val="1200"/>
              </a:spcBef>
              <a:buClr>
                <a:schemeClr val="bg1">
                  <a:lumMod val="75000"/>
                </a:schemeClr>
              </a:buClr>
              <a:buFont typeface="Arial" pitchFamily="34" charset="0"/>
              <a:buChar char="•"/>
              <a:defRPr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Caller’s data is marshaled into parcels, copied to </a:t>
            </a:r>
            <a:r>
              <a:rPr lang="en-US" sz="2000" dirty="0" err="1" smtClean="0">
                <a:solidFill>
                  <a:schemeClr val="bg1">
                    <a:lumMod val="75000"/>
                  </a:schemeClr>
                </a:solidFill>
              </a:rPr>
              <a:t>callee’s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 process, &amp; </a:t>
            </a:r>
            <a:r>
              <a:rPr lang="en-US" sz="2000" dirty="0" err="1" smtClean="0">
                <a:solidFill>
                  <a:schemeClr val="bg1">
                    <a:lumMod val="75000"/>
                  </a:schemeClr>
                </a:solidFill>
              </a:rPr>
              <a:t>demarshaled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 into what </a:t>
            </a:r>
            <a:r>
              <a:rPr lang="en-US" sz="2000" dirty="0" err="1" smtClean="0">
                <a:solidFill>
                  <a:schemeClr val="bg1">
                    <a:lumMod val="75000"/>
                  </a:schemeClr>
                </a:solidFill>
              </a:rPr>
              <a:t>callee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 expects</a:t>
            </a:r>
            <a:endParaRPr lang="en-US" sz="2000" dirty="0">
              <a:solidFill>
                <a:schemeClr val="bg1">
                  <a:lumMod val="75000"/>
                </a:schemeClr>
              </a:solidFill>
            </a:endParaRPr>
          </a:p>
          <a:p>
            <a:pPr marL="228600" lvl="1" indent="-228600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/>
            </a:pPr>
            <a:r>
              <a:rPr lang="en-US" sz="2000" dirty="0" smtClean="0"/>
              <a:t>AIDL supports </a:t>
            </a:r>
            <a:r>
              <a:rPr lang="en-US" sz="2000" dirty="0"/>
              <a:t>synchronous calls between processes</a:t>
            </a:r>
          </a:p>
          <a:p>
            <a:pPr marL="466725" lvl="1" indent="-228600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/>
            </a:pPr>
            <a:r>
              <a:rPr lang="en-US" sz="2000" dirty="0"/>
              <a:t>Asynchrony </a:t>
            </a:r>
            <a:r>
              <a:rPr lang="en-US" sz="2000" dirty="0" smtClean="0"/>
              <a:t>supported </a:t>
            </a:r>
            <a:r>
              <a:rPr lang="en-US" sz="2000" dirty="0"/>
              <a:t>via </a:t>
            </a:r>
            <a:r>
              <a:rPr lang="en-US" sz="2000" dirty="0" smtClean="0"/>
              <a:t>callbacks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17913" y="1118326"/>
            <a:ext cx="4228455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1" indent="-228600">
              <a:spcBef>
                <a:spcPts val="1200"/>
              </a:spcBef>
              <a:buClr>
                <a:schemeClr val="bg1">
                  <a:lumMod val="75000"/>
                </a:schemeClr>
              </a:buClr>
              <a:buFont typeface="Arial" pitchFamily="34" charset="0"/>
              <a:buChar char="•"/>
              <a:defRPr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The Binder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provides a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local RPC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mechanism for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cross-process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calls </a:t>
            </a:r>
            <a:endParaRPr lang="en-US" sz="2000" dirty="0" smtClean="0">
              <a:solidFill>
                <a:schemeClr val="bg1">
                  <a:lumMod val="75000"/>
                </a:schemeClr>
              </a:solidFill>
            </a:endParaRPr>
          </a:p>
          <a:p>
            <a:pPr marL="228600" indent="-228600">
              <a:spcBef>
                <a:spcPts val="1200"/>
              </a:spcBef>
              <a:buClr>
                <a:schemeClr val="bg1">
                  <a:lumMod val="75000"/>
                </a:schemeClr>
              </a:buClr>
              <a:buFont typeface="Arial" pitchFamily="34" charset="0"/>
              <a:buChar char="•"/>
              <a:defRPr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The Binder Driver is installed in the Linux kernel to accelerate IPC</a:t>
            </a:r>
          </a:p>
          <a:p>
            <a:pPr marL="466725" indent="-228600">
              <a:spcBef>
                <a:spcPts val="1200"/>
              </a:spcBef>
              <a:buClr>
                <a:schemeClr val="bg1">
                  <a:lumMod val="75000"/>
                </a:schemeClr>
              </a:buClr>
              <a:buFont typeface="Arial" pitchFamily="34" charset="0"/>
              <a:buChar char="•"/>
              <a:defRPr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Uses shared memory &amp; per-process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thread pool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for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high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performance</a:t>
            </a:r>
          </a:p>
          <a:p>
            <a:pPr marL="233363" lvl="1" indent="-228600">
              <a:spcBef>
                <a:spcPts val="1200"/>
              </a:spcBef>
              <a:buClr>
                <a:schemeClr val="bg1">
                  <a:lumMod val="75000"/>
                </a:schemeClr>
              </a:buClr>
              <a:buFont typeface="Arial" pitchFamily="34" charset="0"/>
              <a:buChar char="•"/>
              <a:defRPr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Android system services can be written in C/C++, as well as Java</a:t>
            </a:r>
          </a:p>
        </p:txBody>
      </p:sp>
      <p:sp>
        <p:nvSpPr>
          <p:cNvPr id="126" name="Rectangle 125"/>
          <p:cNvSpPr/>
          <p:nvPr/>
        </p:nvSpPr>
        <p:spPr bwMode="auto">
          <a:xfrm rot="5400000">
            <a:off x="4084465" y="3459809"/>
            <a:ext cx="1137850" cy="4010841"/>
          </a:xfrm>
          <a:prstGeom prst="rect">
            <a:avLst/>
          </a:prstGeom>
          <a:solidFill>
            <a:srgbClr val="A50021">
              <a:alpha val="14902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7" name="Rounded Rectangle 126"/>
          <p:cNvSpPr/>
          <p:nvPr/>
        </p:nvSpPr>
        <p:spPr bwMode="auto">
          <a:xfrm>
            <a:off x="6571252" y="4599981"/>
            <a:ext cx="2188654" cy="1641924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8" name="Rectangle 127"/>
          <p:cNvSpPr/>
          <p:nvPr/>
        </p:nvSpPr>
        <p:spPr bwMode="auto">
          <a:xfrm rot="5400000">
            <a:off x="7319529" y="4562898"/>
            <a:ext cx="653114" cy="1930792"/>
          </a:xfrm>
          <a:prstGeom prst="rect">
            <a:avLst/>
          </a:prstGeom>
          <a:solidFill>
            <a:srgbClr val="E1FF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9" name="Rectangle 128"/>
          <p:cNvSpPr/>
          <p:nvPr/>
        </p:nvSpPr>
        <p:spPr bwMode="auto">
          <a:xfrm rot="5400000">
            <a:off x="7453909" y="3968766"/>
            <a:ext cx="392708" cy="1930792"/>
          </a:xfrm>
          <a:prstGeom prst="rect">
            <a:avLst/>
          </a:prstGeom>
          <a:solidFill>
            <a:srgbClr val="E1FF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0" name="Rounded Rectangle 129"/>
          <p:cNvSpPr/>
          <p:nvPr/>
        </p:nvSpPr>
        <p:spPr bwMode="auto">
          <a:xfrm>
            <a:off x="352269" y="4599981"/>
            <a:ext cx="2445099" cy="1641924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1" name="Rectangle 130"/>
          <p:cNvSpPr/>
          <p:nvPr/>
        </p:nvSpPr>
        <p:spPr bwMode="auto">
          <a:xfrm rot="5400000">
            <a:off x="937629" y="4389690"/>
            <a:ext cx="1242279" cy="2121749"/>
          </a:xfrm>
          <a:prstGeom prst="rect">
            <a:avLst/>
          </a:prstGeom>
          <a:solidFill>
            <a:srgbClr val="E1FF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6738674" y="5520444"/>
            <a:ext cx="1591205" cy="28623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err="1" smtClean="0"/>
              <a:t>downloadImage</a:t>
            </a:r>
            <a:r>
              <a:rPr lang="en-US" sz="1400" dirty="0" smtClean="0"/>
              <a:t>()</a:t>
            </a:r>
            <a:endParaRPr lang="en-US" sz="1400" dirty="0"/>
          </a:p>
        </p:txBody>
      </p:sp>
      <p:sp>
        <p:nvSpPr>
          <p:cNvPr id="134" name="TextBox 133"/>
          <p:cNvSpPr txBox="1"/>
          <p:nvPr/>
        </p:nvSpPr>
        <p:spPr>
          <a:xfrm>
            <a:off x="871933" y="5537918"/>
            <a:ext cx="1405769" cy="28623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prstDash val="lgDash"/>
          </a:ln>
        </p:spPr>
        <p:txBody>
          <a:bodyPr wrap="none" rtlCol="0">
            <a:spAutoFit/>
          </a:bodyPr>
          <a:lstStyle/>
          <a:p>
            <a:r>
              <a:rPr lang="en-US" sz="1400" dirty="0" err="1" smtClean="0"/>
              <a:t>mBoundService</a:t>
            </a:r>
            <a:endParaRPr lang="en-US" sz="1400" dirty="0"/>
          </a:p>
        </p:txBody>
      </p:sp>
      <p:sp>
        <p:nvSpPr>
          <p:cNvPr id="136" name="Rectangle 135"/>
          <p:cNvSpPr/>
          <p:nvPr/>
        </p:nvSpPr>
        <p:spPr>
          <a:xfrm>
            <a:off x="1110589" y="4341436"/>
            <a:ext cx="928459" cy="2585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200" b="1" dirty="0" smtClean="0"/>
              <a:t>Process A</a:t>
            </a:r>
            <a:endParaRPr lang="en-US" sz="1200" b="1" dirty="0"/>
          </a:p>
        </p:txBody>
      </p:sp>
      <p:sp>
        <p:nvSpPr>
          <p:cNvPr id="137" name="Rectangle 136"/>
          <p:cNvSpPr/>
          <p:nvPr/>
        </p:nvSpPr>
        <p:spPr>
          <a:xfrm>
            <a:off x="7201350" y="4341436"/>
            <a:ext cx="928459" cy="2585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200" b="1" dirty="0" smtClean="0"/>
              <a:t>Process B</a:t>
            </a:r>
            <a:endParaRPr lang="en-US" sz="1200" b="1" dirty="0"/>
          </a:p>
        </p:txBody>
      </p:sp>
      <p:sp>
        <p:nvSpPr>
          <p:cNvPr id="138" name="TextBox 137"/>
          <p:cNvSpPr txBox="1"/>
          <p:nvPr/>
        </p:nvSpPr>
        <p:spPr>
          <a:xfrm>
            <a:off x="7023159" y="5232299"/>
            <a:ext cx="1245854" cy="286232"/>
          </a:xfrm>
          <a:prstGeom prst="rect">
            <a:avLst/>
          </a:prstGeom>
          <a:noFill/>
          <a:ln w="12700">
            <a:noFill/>
          </a:ln>
        </p:spPr>
        <p:txBody>
          <a:bodyPr wrap="none" rtlCol="0">
            <a:spAutoFit/>
          </a:bodyPr>
          <a:lstStyle/>
          <a:p>
            <a:r>
              <a:rPr lang="en-US" sz="1400" b="1" dirty="0" err="1" smtClean="0"/>
              <a:t>LocalBinder</a:t>
            </a:r>
            <a:endParaRPr lang="en-US" sz="1400" b="1" dirty="0"/>
          </a:p>
        </p:txBody>
      </p:sp>
      <p:sp>
        <p:nvSpPr>
          <p:cNvPr id="139" name="TextBox 138"/>
          <p:cNvSpPr txBox="1"/>
          <p:nvPr/>
        </p:nvSpPr>
        <p:spPr>
          <a:xfrm>
            <a:off x="3621093" y="4579960"/>
            <a:ext cx="2254386" cy="286232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/>
              <a:t>Binder IPC Mechanism</a:t>
            </a:r>
            <a:endParaRPr lang="en-US" sz="1400" b="1" dirty="0"/>
          </a:p>
        </p:txBody>
      </p:sp>
      <p:grpSp>
        <p:nvGrpSpPr>
          <p:cNvPr id="140" name="Group 139"/>
          <p:cNvGrpSpPr/>
          <p:nvPr/>
        </p:nvGrpSpPr>
        <p:grpSpPr>
          <a:xfrm>
            <a:off x="8129809" y="5904223"/>
            <a:ext cx="300243" cy="312737"/>
            <a:chOff x="8327572" y="4328206"/>
            <a:chExt cx="300243" cy="312737"/>
          </a:xfrm>
        </p:grpSpPr>
        <p:grpSp>
          <p:nvGrpSpPr>
            <p:cNvPr id="141" name="Group 140"/>
            <p:cNvGrpSpPr/>
            <p:nvPr/>
          </p:nvGrpSpPr>
          <p:grpSpPr>
            <a:xfrm>
              <a:off x="8472240" y="4328206"/>
              <a:ext cx="155575" cy="312737"/>
              <a:chOff x="7723835" y="1770063"/>
              <a:chExt cx="155575" cy="312737"/>
            </a:xfrm>
          </p:grpSpPr>
          <p:sp>
            <p:nvSpPr>
              <p:cNvPr id="143" name="Freeform 99"/>
              <p:cNvSpPr>
                <a:spLocks/>
              </p:cNvSpPr>
              <p:nvPr/>
            </p:nvSpPr>
            <p:spPr bwMode="auto">
              <a:xfrm>
                <a:off x="7723835" y="1770063"/>
                <a:ext cx="155575" cy="290512"/>
              </a:xfrm>
              <a:custGeom>
                <a:avLst/>
                <a:gdLst>
                  <a:gd name="T0" fmla="*/ 2147483647 w 98"/>
                  <a:gd name="T1" fmla="*/ 0 h 183"/>
                  <a:gd name="T2" fmla="*/ 2147483647 w 98"/>
                  <a:gd name="T3" fmla="*/ 2147483647 h 183"/>
                  <a:gd name="T4" fmla="*/ 0 w 98"/>
                  <a:gd name="T5" fmla="*/ 2147483647 h 183"/>
                  <a:gd name="T6" fmla="*/ 0 w 98"/>
                  <a:gd name="T7" fmla="*/ 2147483647 h 183"/>
                  <a:gd name="T8" fmla="*/ 2147483647 w 98"/>
                  <a:gd name="T9" fmla="*/ 2147483647 h 183"/>
                  <a:gd name="T10" fmla="*/ 2147483647 w 98"/>
                  <a:gd name="T11" fmla="*/ 2147483647 h 183"/>
                  <a:gd name="T12" fmla="*/ 2147483647 w 98"/>
                  <a:gd name="T13" fmla="*/ 2147483647 h 183"/>
                  <a:gd name="T14" fmla="*/ 2147483647 w 98"/>
                  <a:gd name="T15" fmla="*/ 2147483647 h 183"/>
                  <a:gd name="T16" fmla="*/ 2147483647 w 98"/>
                  <a:gd name="T17" fmla="*/ 2147483647 h 183"/>
                  <a:gd name="T18" fmla="*/ 2147483647 w 98"/>
                  <a:gd name="T19" fmla="*/ 2147483647 h 183"/>
                  <a:gd name="T20" fmla="*/ 2147483647 w 98"/>
                  <a:gd name="T21" fmla="*/ 2147483647 h 183"/>
                  <a:gd name="T22" fmla="*/ 2147483647 w 98"/>
                  <a:gd name="T23" fmla="*/ 2147483647 h 183"/>
                  <a:gd name="T24" fmla="*/ 2147483647 w 98"/>
                  <a:gd name="T25" fmla="*/ 2147483647 h 183"/>
                  <a:gd name="T26" fmla="*/ 2147483647 w 98"/>
                  <a:gd name="T27" fmla="*/ 2147483647 h 183"/>
                  <a:gd name="T28" fmla="*/ 2147483647 w 98"/>
                  <a:gd name="T29" fmla="*/ 2147483647 h 183"/>
                  <a:gd name="T30" fmla="*/ 2147483647 w 98"/>
                  <a:gd name="T31" fmla="*/ 2147483647 h 183"/>
                  <a:gd name="T32" fmla="*/ 2147483647 w 98"/>
                  <a:gd name="T33" fmla="*/ 2147483647 h 183"/>
                  <a:gd name="T34" fmla="*/ 2147483647 w 98"/>
                  <a:gd name="T35" fmla="*/ 0 h 183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98"/>
                  <a:gd name="T55" fmla="*/ 0 h 183"/>
                  <a:gd name="T56" fmla="*/ 98 w 98"/>
                  <a:gd name="T57" fmla="*/ 183 h 183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98" h="183">
                    <a:moveTo>
                      <a:pt x="98" y="0"/>
                    </a:moveTo>
                    <a:lnTo>
                      <a:pt x="14" y="42"/>
                    </a:lnTo>
                    <a:lnTo>
                      <a:pt x="0" y="56"/>
                    </a:lnTo>
                    <a:lnTo>
                      <a:pt x="42" y="70"/>
                    </a:lnTo>
                    <a:lnTo>
                      <a:pt x="84" y="84"/>
                    </a:lnTo>
                    <a:lnTo>
                      <a:pt x="84" y="99"/>
                    </a:lnTo>
                    <a:lnTo>
                      <a:pt x="42" y="113"/>
                    </a:lnTo>
                    <a:lnTo>
                      <a:pt x="14" y="127"/>
                    </a:lnTo>
                    <a:lnTo>
                      <a:pt x="14" y="141"/>
                    </a:lnTo>
                    <a:lnTo>
                      <a:pt x="42" y="155"/>
                    </a:lnTo>
                    <a:lnTo>
                      <a:pt x="70" y="155"/>
                    </a:lnTo>
                    <a:lnTo>
                      <a:pt x="70" y="169"/>
                    </a:lnTo>
                    <a:lnTo>
                      <a:pt x="28" y="183"/>
                    </a:lnTo>
                    <a:lnTo>
                      <a:pt x="98" y="0"/>
                    </a:lnTo>
                    <a:close/>
                  </a:path>
                </a:pathLst>
              </a:custGeom>
              <a:blipFill dpi="0" rotWithShape="0">
                <a:blip r:embed="rId3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4" name="Freeform 100"/>
              <p:cNvSpPr>
                <a:spLocks/>
              </p:cNvSpPr>
              <p:nvPr/>
            </p:nvSpPr>
            <p:spPr bwMode="auto">
              <a:xfrm>
                <a:off x="7723835" y="1770063"/>
                <a:ext cx="155575" cy="268287"/>
              </a:xfrm>
              <a:custGeom>
                <a:avLst/>
                <a:gdLst>
                  <a:gd name="T0" fmla="*/ 2147483647 w 98"/>
                  <a:gd name="T1" fmla="*/ 2147483647 h 169"/>
                  <a:gd name="T2" fmla="*/ 2147483647 w 98"/>
                  <a:gd name="T3" fmla="*/ 2147483647 h 169"/>
                  <a:gd name="T4" fmla="*/ 2147483647 w 98"/>
                  <a:gd name="T5" fmla="*/ 2147483647 h 169"/>
                  <a:gd name="T6" fmla="*/ 2147483647 w 98"/>
                  <a:gd name="T7" fmla="*/ 2147483647 h 169"/>
                  <a:gd name="T8" fmla="*/ 0 w 98"/>
                  <a:gd name="T9" fmla="*/ 2147483647 h 169"/>
                  <a:gd name="T10" fmla="*/ 2147483647 w 98"/>
                  <a:gd name="T11" fmla="*/ 2147483647 h 169"/>
                  <a:gd name="T12" fmla="*/ 2147483647 w 98"/>
                  <a:gd name="T13" fmla="*/ 2147483647 h 169"/>
                  <a:gd name="T14" fmla="*/ 2147483647 w 98"/>
                  <a:gd name="T15" fmla="*/ 2147483647 h 169"/>
                  <a:gd name="T16" fmla="*/ 2147483647 w 98"/>
                  <a:gd name="T17" fmla="*/ 2147483647 h 169"/>
                  <a:gd name="T18" fmla="*/ 2147483647 w 98"/>
                  <a:gd name="T19" fmla="*/ 2147483647 h 169"/>
                  <a:gd name="T20" fmla="*/ 2147483647 w 98"/>
                  <a:gd name="T21" fmla="*/ 2147483647 h 169"/>
                  <a:gd name="T22" fmla="*/ 2147483647 w 98"/>
                  <a:gd name="T23" fmla="*/ 2147483647 h 169"/>
                  <a:gd name="T24" fmla="*/ 2147483647 w 98"/>
                  <a:gd name="T25" fmla="*/ 2147483647 h 169"/>
                  <a:gd name="T26" fmla="*/ 2147483647 w 98"/>
                  <a:gd name="T27" fmla="*/ 2147483647 h 169"/>
                  <a:gd name="T28" fmla="*/ 2147483647 w 98"/>
                  <a:gd name="T29" fmla="*/ 2147483647 h 169"/>
                  <a:gd name="T30" fmla="*/ 2147483647 w 98"/>
                  <a:gd name="T31" fmla="*/ 2147483647 h 169"/>
                  <a:gd name="T32" fmla="*/ 2147483647 w 98"/>
                  <a:gd name="T33" fmla="*/ 2147483647 h 169"/>
                  <a:gd name="T34" fmla="*/ 2147483647 w 98"/>
                  <a:gd name="T35" fmla="*/ 2147483647 h 169"/>
                  <a:gd name="T36" fmla="*/ 2147483647 w 98"/>
                  <a:gd name="T37" fmla="*/ 2147483647 h 169"/>
                  <a:gd name="T38" fmla="*/ 2147483647 w 98"/>
                  <a:gd name="T39" fmla="*/ 2147483647 h 169"/>
                  <a:gd name="T40" fmla="*/ 2147483647 w 98"/>
                  <a:gd name="T41" fmla="*/ 2147483647 h 169"/>
                  <a:gd name="T42" fmla="*/ 2147483647 w 98"/>
                  <a:gd name="T43" fmla="*/ 2147483647 h 169"/>
                  <a:gd name="T44" fmla="*/ 2147483647 w 98"/>
                  <a:gd name="T45" fmla="*/ 2147483647 h 169"/>
                  <a:gd name="T46" fmla="*/ 2147483647 w 98"/>
                  <a:gd name="T47" fmla="*/ 2147483647 h 169"/>
                  <a:gd name="T48" fmla="*/ 2147483647 w 98"/>
                  <a:gd name="T49" fmla="*/ 2147483647 h 169"/>
                  <a:gd name="T50" fmla="*/ 2147483647 w 98"/>
                  <a:gd name="T51" fmla="*/ 2147483647 h 169"/>
                  <a:gd name="T52" fmla="*/ 2147483647 w 98"/>
                  <a:gd name="T53" fmla="*/ 2147483647 h 169"/>
                  <a:gd name="T54" fmla="*/ 2147483647 w 98"/>
                  <a:gd name="T55" fmla="*/ 2147483647 h 169"/>
                  <a:gd name="T56" fmla="*/ 2147483647 w 98"/>
                  <a:gd name="T57" fmla="*/ 2147483647 h 169"/>
                  <a:gd name="T58" fmla="*/ 2147483647 w 98"/>
                  <a:gd name="T59" fmla="*/ 2147483647 h 169"/>
                  <a:gd name="T60" fmla="*/ 2147483647 w 98"/>
                  <a:gd name="T61" fmla="*/ 2147483647 h 169"/>
                  <a:gd name="T62" fmla="*/ 2147483647 w 98"/>
                  <a:gd name="T63" fmla="*/ 2147483647 h 169"/>
                  <a:gd name="T64" fmla="*/ 2147483647 w 98"/>
                  <a:gd name="T65" fmla="*/ 2147483647 h 169"/>
                  <a:gd name="T66" fmla="*/ 2147483647 w 98"/>
                  <a:gd name="T67" fmla="*/ 2147483647 h 169"/>
                  <a:gd name="T68" fmla="*/ 2147483647 w 98"/>
                  <a:gd name="T69" fmla="*/ 2147483647 h 169"/>
                  <a:gd name="T70" fmla="*/ 2147483647 w 98"/>
                  <a:gd name="T71" fmla="*/ 2147483647 h 169"/>
                  <a:gd name="T72" fmla="*/ 2147483647 w 98"/>
                  <a:gd name="T73" fmla="*/ 2147483647 h 169"/>
                  <a:gd name="T74" fmla="*/ 0 w 98"/>
                  <a:gd name="T75" fmla="*/ 2147483647 h 169"/>
                  <a:gd name="T76" fmla="*/ 0 w 98"/>
                  <a:gd name="T77" fmla="*/ 2147483647 h 169"/>
                  <a:gd name="T78" fmla="*/ 0 w 98"/>
                  <a:gd name="T79" fmla="*/ 2147483647 h 169"/>
                  <a:gd name="T80" fmla="*/ 2147483647 w 98"/>
                  <a:gd name="T81" fmla="*/ 2147483647 h 169"/>
                  <a:gd name="T82" fmla="*/ 2147483647 w 98"/>
                  <a:gd name="T83" fmla="*/ 0 h 169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w 98"/>
                  <a:gd name="T127" fmla="*/ 0 h 169"/>
                  <a:gd name="T128" fmla="*/ 98 w 98"/>
                  <a:gd name="T129" fmla="*/ 169 h 169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T126" t="T127" r="T128" b="T129"/>
                <a:pathLst>
                  <a:path w="98" h="169">
                    <a:moveTo>
                      <a:pt x="98" y="14"/>
                    </a:moveTo>
                    <a:lnTo>
                      <a:pt x="14" y="56"/>
                    </a:lnTo>
                    <a:lnTo>
                      <a:pt x="28" y="56"/>
                    </a:lnTo>
                    <a:lnTo>
                      <a:pt x="14" y="70"/>
                    </a:lnTo>
                    <a:lnTo>
                      <a:pt x="0" y="56"/>
                    </a:lnTo>
                    <a:lnTo>
                      <a:pt x="42" y="70"/>
                    </a:lnTo>
                    <a:lnTo>
                      <a:pt x="84" y="84"/>
                    </a:lnTo>
                    <a:lnTo>
                      <a:pt x="98" y="84"/>
                    </a:lnTo>
                    <a:lnTo>
                      <a:pt x="98" y="99"/>
                    </a:lnTo>
                    <a:lnTo>
                      <a:pt x="84" y="113"/>
                    </a:lnTo>
                    <a:lnTo>
                      <a:pt x="42" y="127"/>
                    </a:lnTo>
                    <a:lnTo>
                      <a:pt x="14" y="141"/>
                    </a:lnTo>
                    <a:lnTo>
                      <a:pt x="28" y="127"/>
                    </a:lnTo>
                    <a:lnTo>
                      <a:pt x="28" y="141"/>
                    </a:lnTo>
                    <a:lnTo>
                      <a:pt x="14" y="141"/>
                    </a:lnTo>
                    <a:lnTo>
                      <a:pt x="42" y="155"/>
                    </a:lnTo>
                    <a:lnTo>
                      <a:pt x="70" y="155"/>
                    </a:lnTo>
                    <a:lnTo>
                      <a:pt x="84" y="155"/>
                    </a:lnTo>
                    <a:lnTo>
                      <a:pt x="84" y="169"/>
                    </a:lnTo>
                    <a:lnTo>
                      <a:pt x="70" y="169"/>
                    </a:lnTo>
                    <a:lnTo>
                      <a:pt x="70" y="155"/>
                    </a:lnTo>
                    <a:lnTo>
                      <a:pt x="70" y="169"/>
                    </a:lnTo>
                    <a:lnTo>
                      <a:pt x="42" y="169"/>
                    </a:lnTo>
                    <a:lnTo>
                      <a:pt x="14" y="155"/>
                    </a:lnTo>
                    <a:lnTo>
                      <a:pt x="14" y="141"/>
                    </a:lnTo>
                    <a:lnTo>
                      <a:pt x="14" y="127"/>
                    </a:lnTo>
                    <a:lnTo>
                      <a:pt x="42" y="113"/>
                    </a:lnTo>
                    <a:lnTo>
                      <a:pt x="84" y="99"/>
                    </a:lnTo>
                    <a:lnTo>
                      <a:pt x="84" y="84"/>
                    </a:lnTo>
                    <a:lnTo>
                      <a:pt x="84" y="99"/>
                    </a:lnTo>
                    <a:lnTo>
                      <a:pt x="42" y="84"/>
                    </a:lnTo>
                    <a:lnTo>
                      <a:pt x="0" y="70"/>
                    </a:lnTo>
                    <a:lnTo>
                      <a:pt x="0" y="56"/>
                    </a:lnTo>
                    <a:lnTo>
                      <a:pt x="14" y="42"/>
                    </a:lnTo>
                    <a:lnTo>
                      <a:pt x="98" y="0"/>
                    </a:lnTo>
                    <a:lnTo>
                      <a:pt x="98" y="14"/>
                    </a:lnTo>
                    <a:close/>
                  </a:path>
                </a:pathLst>
              </a:custGeom>
              <a:blipFill dpi="0" rotWithShape="0">
                <a:blip r:embed="rId4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5" name="Freeform 101"/>
              <p:cNvSpPr>
                <a:spLocks/>
              </p:cNvSpPr>
              <p:nvPr/>
            </p:nvSpPr>
            <p:spPr bwMode="auto">
              <a:xfrm>
                <a:off x="7834960" y="2038350"/>
                <a:ext cx="22225" cy="22225"/>
              </a:xfrm>
              <a:custGeom>
                <a:avLst/>
                <a:gdLst>
                  <a:gd name="T0" fmla="*/ 2147483647 w 14"/>
                  <a:gd name="T1" fmla="*/ 0 h 14"/>
                  <a:gd name="T2" fmla="*/ 2147483647 w 14"/>
                  <a:gd name="T3" fmla="*/ 0 h 14"/>
                  <a:gd name="T4" fmla="*/ 0 w 14"/>
                  <a:gd name="T5" fmla="*/ 2147483647 h 14"/>
                  <a:gd name="T6" fmla="*/ 0 w 14"/>
                  <a:gd name="T7" fmla="*/ 0 h 14"/>
                  <a:gd name="T8" fmla="*/ 0 w 14"/>
                  <a:gd name="T9" fmla="*/ 0 h 14"/>
                  <a:gd name="T10" fmla="*/ 0 w 14"/>
                  <a:gd name="T11" fmla="*/ 0 h 14"/>
                  <a:gd name="T12" fmla="*/ 2147483647 w 14"/>
                  <a:gd name="T13" fmla="*/ 0 h 1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4"/>
                  <a:gd name="T22" fmla="*/ 0 h 14"/>
                  <a:gd name="T23" fmla="*/ 14 w 14"/>
                  <a:gd name="T24" fmla="*/ 14 h 14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4" h="14">
                    <a:moveTo>
                      <a:pt x="14" y="0"/>
                    </a:moveTo>
                    <a:lnTo>
                      <a:pt x="14" y="0"/>
                    </a:lnTo>
                    <a:lnTo>
                      <a:pt x="0" y="14"/>
                    </a:lnTo>
                    <a:lnTo>
                      <a:pt x="0" y="0"/>
                    </a:lnTo>
                    <a:lnTo>
                      <a:pt x="14" y="0"/>
                    </a:lnTo>
                    <a:close/>
                  </a:path>
                </a:pathLst>
              </a:custGeom>
              <a:blipFill dpi="0" rotWithShape="0">
                <a:blip r:embed="rId4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6" name="Freeform 102"/>
              <p:cNvSpPr>
                <a:spLocks/>
              </p:cNvSpPr>
              <p:nvPr/>
            </p:nvSpPr>
            <p:spPr bwMode="auto">
              <a:xfrm>
                <a:off x="7768285" y="2038350"/>
                <a:ext cx="66675" cy="44450"/>
              </a:xfrm>
              <a:custGeom>
                <a:avLst/>
                <a:gdLst>
                  <a:gd name="T0" fmla="*/ 2147483647 w 42"/>
                  <a:gd name="T1" fmla="*/ 2147483647 h 28"/>
                  <a:gd name="T2" fmla="*/ 2147483647 w 42"/>
                  <a:gd name="T3" fmla="*/ 0 h 28"/>
                  <a:gd name="T4" fmla="*/ 0 w 42"/>
                  <a:gd name="T5" fmla="*/ 2147483647 h 28"/>
                  <a:gd name="T6" fmla="*/ 0 w 42"/>
                  <a:gd name="T7" fmla="*/ 2147483647 h 28"/>
                  <a:gd name="T8" fmla="*/ 2147483647 w 42"/>
                  <a:gd name="T9" fmla="*/ 2147483647 h 2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2"/>
                  <a:gd name="T16" fmla="*/ 0 h 28"/>
                  <a:gd name="T17" fmla="*/ 42 w 42"/>
                  <a:gd name="T18" fmla="*/ 28 h 2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2" h="28">
                    <a:moveTo>
                      <a:pt x="42" y="14"/>
                    </a:moveTo>
                    <a:lnTo>
                      <a:pt x="42" y="0"/>
                    </a:lnTo>
                    <a:lnTo>
                      <a:pt x="0" y="14"/>
                    </a:lnTo>
                    <a:lnTo>
                      <a:pt x="0" y="28"/>
                    </a:lnTo>
                    <a:lnTo>
                      <a:pt x="42" y="14"/>
                    </a:lnTo>
                    <a:close/>
                  </a:path>
                </a:pathLst>
              </a:custGeom>
              <a:blipFill dpi="0" rotWithShape="0">
                <a:blip r:embed="rId4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42" name="Straight Arrow Connector 141"/>
            <p:cNvCxnSpPr/>
            <p:nvPr/>
          </p:nvCxnSpPr>
          <p:spPr bwMode="auto">
            <a:xfrm>
              <a:off x="8327572" y="4484348"/>
              <a:ext cx="167346" cy="0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sp>
        <p:nvSpPr>
          <p:cNvPr id="147" name="TextBox 146"/>
          <p:cNvSpPr txBox="1"/>
          <p:nvPr/>
        </p:nvSpPr>
        <p:spPr>
          <a:xfrm>
            <a:off x="3429057" y="5232299"/>
            <a:ext cx="28552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5425" indent="-225425">
              <a:lnSpc>
                <a:spcPct val="100000"/>
              </a:lnSpc>
              <a:spcBef>
                <a:spcPts val="0"/>
              </a:spcBef>
            </a:pPr>
            <a:r>
              <a:rPr lang="en-US" sz="1400" dirty="0"/>
              <a:t>1</a:t>
            </a:r>
            <a:r>
              <a:rPr lang="en-US" sz="1400" dirty="0" smtClean="0"/>
              <a:t>: Call method </a:t>
            </a:r>
            <a:r>
              <a:rPr lang="en-US" sz="1400" dirty="0" err="1" smtClean="0"/>
              <a:t>downloadImage</a:t>
            </a:r>
            <a:r>
              <a:rPr lang="en-US" sz="1400" dirty="0" smtClean="0"/>
              <a:t>()</a:t>
            </a:r>
            <a:endParaRPr lang="en-US" sz="1400" dirty="0"/>
          </a:p>
        </p:txBody>
      </p:sp>
      <p:grpSp>
        <p:nvGrpSpPr>
          <p:cNvPr id="148" name="Group 147"/>
          <p:cNvGrpSpPr/>
          <p:nvPr/>
        </p:nvGrpSpPr>
        <p:grpSpPr>
          <a:xfrm>
            <a:off x="6881942" y="5904223"/>
            <a:ext cx="300243" cy="312737"/>
            <a:chOff x="8327572" y="4328206"/>
            <a:chExt cx="300243" cy="312737"/>
          </a:xfrm>
        </p:grpSpPr>
        <p:grpSp>
          <p:nvGrpSpPr>
            <p:cNvPr id="149" name="Group 148"/>
            <p:cNvGrpSpPr/>
            <p:nvPr/>
          </p:nvGrpSpPr>
          <p:grpSpPr>
            <a:xfrm>
              <a:off x="8472240" y="4328206"/>
              <a:ext cx="155575" cy="312737"/>
              <a:chOff x="7723835" y="1770063"/>
              <a:chExt cx="155575" cy="312737"/>
            </a:xfrm>
          </p:grpSpPr>
          <p:sp>
            <p:nvSpPr>
              <p:cNvPr id="151" name="Freeform 99"/>
              <p:cNvSpPr>
                <a:spLocks/>
              </p:cNvSpPr>
              <p:nvPr/>
            </p:nvSpPr>
            <p:spPr bwMode="auto">
              <a:xfrm>
                <a:off x="7723835" y="1770063"/>
                <a:ext cx="155575" cy="290512"/>
              </a:xfrm>
              <a:custGeom>
                <a:avLst/>
                <a:gdLst>
                  <a:gd name="T0" fmla="*/ 2147483647 w 98"/>
                  <a:gd name="T1" fmla="*/ 0 h 183"/>
                  <a:gd name="T2" fmla="*/ 2147483647 w 98"/>
                  <a:gd name="T3" fmla="*/ 2147483647 h 183"/>
                  <a:gd name="T4" fmla="*/ 0 w 98"/>
                  <a:gd name="T5" fmla="*/ 2147483647 h 183"/>
                  <a:gd name="T6" fmla="*/ 0 w 98"/>
                  <a:gd name="T7" fmla="*/ 2147483647 h 183"/>
                  <a:gd name="T8" fmla="*/ 2147483647 w 98"/>
                  <a:gd name="T9" fmla="*/ 2147483647 h 183"/>
                  <a:gd name="T10" fmla="*/ 2147483647 w 98"/>
                  <a:gd name="T11" fmla="*/ 2147483647 h 183"/>
                  <a:gd name="T12" fmla="*/ 2147483647 w 98"/>
                  <a:gd name="T13" fmla="*/ 2147483647 h 183"/>
                  <a:gd name="T14" fmla="*/ 2147483647 w 98"/>
                  <a:gd name="T15" fmla="*/ 2147483647 h 183"/>
                  <a:gd name="T16" fmla="*/ 2147483647 w 98"/>
                  <a:gd name="T17" fmla="*/ 2147483647 h 183"/>
                  <a:gd name="T18" fmla="*/ 2147483647 w 98"/>
                  <a:gd name="T19" fmla="*/ 2147483647 h 183"/>
                  <a:gd name="T20" fmla="*/ 2147483647 w 98"/>
                  <a:gd name="T21" fmla="*/ 2147483647 h 183"/>
                  <a:gd name="T22" fmla="*/ 2147483647 w 98"/>
                  <a:gd name="T23" fmla="*/ 2147483647 h 183"/>
                  <a:gd name="T24" fmla="*/ 2147483647 w 98"/>
                  <a:gd name="T25" fmla="*/ 2147483647 h 183"/>
                  <a:gd name="T26" fmla="*/ 2147483647 w 98"/>
                  <a:gd name="T27" fmla="*/ 2147483647 h 183"/>
                  <a:gd name="T28" fmla="*/ 2147483647 w 98"/>
                  <a:gd name="T29" fmla="*/ 2147483647 h 183"/>
                  <a:gd name="T30" fmla="*/ 2147483647 w 98"/>
                  <a:gd name="T31" fmla="*/ 2147483647 h 183"/>
                  <a:gd name="T32" fmla="*/ 2147483647 w 98"/>
                  <a:gd name="T33" fmla="*/ 2147483647 h 183"/>
                  <a:gd name="T34" fmla="*/ 2147483647 w 98"/>
                  <a:gd name="T35" fmla="*/ 0 h 183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98"/>
                  <a:gd name="T55" fmla="*/ 0 h 183"/>
                  <a:gd name="T56" fmla="*/ 98 w 98"/>
                  <a:gd name="T57" fmla="*/ 183 h 183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98" h="183">
                    <a:moveTo>
                      <a:pt x="98" y="0"/>
                    </a:moveTo>
                    <a:lnTo>
                      <a:pt x="14" y="42"/>
                    </a:lnTo>
                    <a:lnTo>
                      <a:pt x="0" y="56"/>
                    </a:lnTo>
                    <a:lnTo>
                      <a:pt x="42" y="70"/>
                    </a:lnTo>
                    <a:lnTo>
                      <a:pt x="84" y="84"/>
                    </a:lnTo>
                    <a:lnTo>
                      <a:pt x="84" y="99"/>
                    </a:lnTo>
                    <a:lnTo>
                      <a:pt x="42" y="113"/>
                    </a:lnTo>
                    <a:lnTo>
                      <a:pt x="14" y="127"/>
                    </a:lnTo>
                    <a:lnTo>
                      <a:pt x="14" y="141"/>
                    </a:lnTo>
                    <a:lnTo>
                      <a:pt x="42" y="155"/>
                    </a:lnTo>
                    <a:lnTo>
                      <a:pt x="70" y="155"/>
                    </a:lnTo>
                    <a:lnTo>
                      <a:pt x="70" y="169"/>
                    </a:lnTo>
                    <a:lnTo>
                      <a:pt x="28" y="183"/>
                    </a:lnTo>
                    <a:lnTo>
                      <a:pt x="98" y="0"/>
                    </a:lnTo>
                    <a:close/>
                  </a:path>
                </a:pathLst>
              </a:custGeom>
              <a:blipFill dpi="0" rotWithShape="0">
                <a:blip r:embed="rId3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2" name="Freeform 100"/>
              <p:cNvSpPr>
                <a:spLocks/>
              </p:cNvSpPr>
              <p:nvPr/>
            </p:nvSpPr>
            <p:spPr bwMode="auto">
              <a:xfrm>
                <a:off x="7723835" y="1770063"/>
                <a:ext cx="155575" cy="268287"/>
              </a:xfrm>
              <a:custGeom>
                <a:avLst/>
                <a:gdLst>
                  <a:gd name="T0" fmla="*/ 2147483647 w 98"/>
                  <a:gd name="T1" fmla="*/ 2147483647 h 169"/>
                  <a:gd name="T2" fmla="*/ 2147483647 w 98"/>
                  <a:gd name="T3" fmla="*/ 2147483647 h 169"/>
                  <a:gd name="T4" fmla="*/ 2147483647 w 98"/>
                  <a:gd name="T5" fmla="*/ 2147483647 h 169"/>
                  <a:gd name="T6" fmla="*/ 2147483647 w 98"/>
                  <a:gd name="T7" fmla="*/ 2147483647 h 169"/>
                  <a:gd name="T8" fmla="*/ 0 w 98"/>
                  <a:gd name="T9" fmla="*/ 2147483647 h 169"/>
                  <a:gd name="T10" fmla="*/ 2147483647 w 98"/>
                  <a:gd name="T11" fmla="*/ 2147483647 h 169"/>
                  <a:gd name="T12" fmla="*/ 2147483647 w 98"/>
                  <a:gd name="T13" fmla="*/ 2147483647 h 169"/>
                  <a:gd name="T14" fmla="*/ 2147483647 w 98"/>
                  <a:gd name="T15" fmla="*/ 2147483647 h 169"/>
                  <a:gd name="T16" fmla="*/ 2147483647 w 98"/>
                  <a:gd name="T17" fmla="*/ 2147483647 h 169"/>
                  <a:gd name="T18" fmla="*/ 2147483647 w 98"/>
                  <a:gd name="T19" fmla="*/ 2147483647 h 169"/>
                  <a:gd name="T20" fmla="*/ 2147483647 w 98"/>
                  <a:gd name="T21" fmla="*/ 2147483647 h 169"/>
                  <a:gd name="T22" fmla="*/ 2147483647 w 98"/>
                  <a:gd name="T23" fmla="*/ 2147483647 h 169"/>
                  <a:gd name="T24" fmla="*/ 2147483647 w 98"/>
                  <a:gd name="T25" fmla="*/ 2147483647 h 169"/>
                  <a:gd name="T26" fmla="*/ 2147483647 w 98"/>
                  <a:gd name="T27" fmla="*/ 2147483647 h 169"/>
                  <a:gd name="T28" fmla="*/ 2147483647 w 98"/>
                  <a:gd name="T29" fmla="*/ 2147483647 h 169"/>
                  <a:gd name="T30" fmla="*/ 2147483647 w 98"/>
                  <a:gd name="T31" fmla="*/ 2147483647 h 169"/>
                  <a:gd name="T32" fmla="*/ 2147483647 w 98"/>
                  <a:gd name="T33" fmla="*/ 2147483647 h 169"/>
                  <a:gd name="T34" fmla="*/ 2147483647 w 98"/>
                  <a:gd name="T35" fmla="*/ 2147483647 h 169"/>
                  <a:gd name="T36" fmla="*/ 2147483647 w 98"/>
                  <a:gd name="T37" fmla="*/ 2147483647 h 169"/>
                  <a:gd name="T38" fmla="*/ 2147483647 w 98"/>
                  <a:gd name="T39" fmla="*/ 2147483647 h 169"/>
                  <a:gd name="T40" fmla="*/ 2147483647 w 98"/>
                  <a:gd name="T41" fmla="*/ 2147483647 h 169"/>
                  <a:gd name="T42" fmla="*/ 2147483647 w 98"/>
                  <a:gd name="T43" fmla="*/ 2147483647 h 169"/>
                  <a:gd name="T44" fmla="*/ 2147483647 w 98"/>
                  <a:gd name="T45" fmla="*/ 2147483647 h 169"/>
                  <a:gd name="T46" fmla="*/ 2147483647 w 98"/>
                  <a:gd name="T47" fmla="*/ 2147483647 h 169"/>
                  <a:gd name="T48" fmla="*/ 2147483647 w 98"/>
                  <a:gd name="T49" fmla="*/ 2147483647 h 169"/>
                  <a:gd name="T50" fmla="*/ 2147483647 w 98"/>
                  <a:gd name="T51" fmla="*/ 2147483647 h 169"/>
                  <a:gd name="T52" fmla="*/ 2147483647 w 98"/>
                  <a:gd name="T53" fmla="*/ 2147483647 h 169"/>
                  <a:gd name="T54" fmla="*/ 2147483647 w 98"/>
                  <a:gd name="T55" fmla="*/ 2147483647 h 169"/>
                  <a:gd name="T56" fmla="*/ 2147483647 w 98"/>
                  <a:gd name="T57" fmla="*/ 2147483647 h 169"/>
                  <a:gd name="T58" fmla="*/ 2147483647 w 98"/>
                  <a:gd name="T59" fmla="*/ 2147483647 h 169"/>
                  <a:gd name="T60" fmla="*/ 2147483647 w 98"/>
                  <a:gd name="T61" fmla="*/ 2147483647 h 169"/>
                  <a:gd name="T62" fmla="*/ 2147483647 w 98"/>
                  <a:gd name="T63" fmla="*/ 2147483647 h 169"/>
                  <a:gd name="T64" fmla="*/ 2147483647 w 98"/>
                  <a:gd name="T65" fmla="*/ 2147483647 h 169"/>
                  <a:gd name="T66" fmla="*/ 2147483647 w 98"/>
                  <a:gd name="T67" fmla="*/ 2147483647 h 169"/>
                  <a:gd name="T68" fmla="*/ 2147483647 w 98"/>
                  <a:gd name="T69" fmla="*/ 2147483647 h 169"/>
                  <a:gd name="T70" fmla="*/ 2147483647 w 98"/>
                  <a:gd name="T71" fmla="*/ 2147483647 h 169"/>
                  <a:gd name="T72" fmla="*/ 2147483647 w 98"/>
                  <a:gd name="T73" fmla="*/ 2147483647 h 169"/>
                  <a:gd name="T74" fmla="*/ 0 w 98"/>
                  <a:gd name="T75" fmla="*/ 2147483647 h 169"/>
                  <a:gd name="T76" fmla="*/ 0 w 98"/>
                  <a:gd name="T77" fmla="*/ 2147483647 h 169"/>
                  <a:gd name="T78" fmla="*/ 0 w 98"/>
                  <a:gd name="T79" fmla="*/ 2147483647 h 169"/>
                  <a:gd name="T80" fmla="*/ 2147483647 w 98"/>
                  <a:gd name="T81" fmla="*/ 2147483647 h 169"/>
                  <a:gd name="T82" fmla="*/ 2147483647 w 98"/>
                  <a:gd name="T83" fmla="*/ 0 h 169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w 98"/>
                  <a:gd name="T127" fmla="*/ 0 h 169"/>
                  <a:gd name="T128" fmla="*/ 98 w 98"/>
                  <a:gd name="T129" fmla="*/ 169 h 169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T126" t="T127" r="T128" b="T129"/>
                <a:pathLst>
                  <a:path w="98" h="169">
                    <a:moveTo>
                      <a:pt x="98" y="14"/>
                    </a:moveTo>
                    <a:lnTo>
                      <a:pt x="14" y="56"/>
                    </a:lnTo>
                    <a:lnTo>
                      <a:pt x="28" y="56"/>
                    </a:lnTo>
                    <a:lnTo>
                      <a:pt x="14" y="70"/>
                    </a:lnTo>
                    <a:lnTo>
                      <a:pt x="0" y="56"/>
                    </a:lnTo>
                    <a:lnTo>
                      <a:pt x="42" y="70"/>
                    </a:lnTo>
                    <a:lnTo>
                      <a:pt x="84" y="84"/>
                    </a:lnTo>
                    <a:lnTo>
                      <a:pt x="98" y="84"/>
                    </a:lnTo>
                    <a:lnTo>
                      <a:pt x="98" y="99"/>
                    </a:lnTo>
                    <a:lnTo>
                      <a:pt x="84" y="113"/>
                    </a:lnTo>
                    <a:lnTo>
                      <a:pt x="42" y="127"/>
                    </a:lnTo>
                    <a:lnTo>
                      <a:pt x="14" y="141"/>
                    </a:lnTo>
                    <a:lnTo>
                      <a:pt x="28" y="127"/>
                    </a:lnTo>
                    <a:lnTo>
                      <a:pt x="28" y="141"/>
                    </a:lnTo>
                    <a:lnTo>
                      <a:pt x="14" y="141"/>
                    </a:lnTo>
                    <a:lnTo>
                      <a:pt x="42" y="155"/>
                    </a:lnTo>
                    <a:lnTo>
                      <a:pt x="70" y="155"/>
                    </a:lnTo>
                    <a:lnTo>
                      <a:pt x="84" y="155"/>
                    </a:lnTo>
                    <a:lnTo>
                      <a:pt x="84" y="169"/>
                    </a:lnTo>
                    <a:lnTo>
                      <a:pt x="70" y="169"/>
                    </a:lnTo>
                    <a:lnTo>
                      <a:pt x="70" y="155"/>
                    </a:lnTo>
                    <a:lnTo>
                      <a:pt x="70" y="169"/>
                    </a:lnTo>
                    <a:lnTo>
                      <a:pt x="42" y="169"/>
                    </a:lnTo>
                    <a:lnTo>
                      <a:pt x="14" y="155"/>
                    </a:lnTo>
                    <a:lnTo>
                      <a:pt x="14" y="141"/>
                    </a:lnTo>
                    <a:lnTo>
                      <a:pt x="14" y="127"/>
                    </a:lnTo>
                    <a:lnTo>
                      <a:pt x="42" y="113"/>
                    </a:lnTo>
                    <a:lnTo>
                      <a:pt x="84" y="99"/>
                    </a:lnTo>
                    <a:lnTo>
                      <a:pt x="84" y="84"/>
                    </a:lnTo>
                    <a:lnTo>
                      <a:pt x="84" y="99"/>
                    </a:lnTo>
                    <a:lnTo>
                      <a:pt x="42" y="84"/>
                    </a:lnTo>
                    <a:lnTo>
                      <a:pt x="0" y="70"/>
                    </a:lnTo>
                    <a:lnTo>
                      <a:pt x="0" y="56"/>
                    </a:lnTo>
                    <a:lnTo>
                      <a:pt x="14" y="42"/>
                    </a:lnTo>
                    <a:lnTo>
                      <a:pt x="98" y="0"/>
                    </a:lnTo>
                    <a:lnTo>
                      <a:pt x="98" y="14"/>
                    </a:lnTo>
                    <a:close/>
                  </a:path>
                </a:pathLst>
              </a:custGeom>
              <a:blipFill dpi="0" rotWithShape="0">
                <a:blip r:embed="rId4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" name="Freeform 101"/>
              <p:cNvSpPr>
                <a:spLocks/>
              </p:cNvSpPr>
              <p:nvPr/>
            </p:nvSpPr>
            <p:spPr bwMode="auto">
              <a:xfrm>
                <a:off x="7834960" y="2038350"/>
                <a:ext cx="22225" cy="22225"/>
              </a:xfrm>
              <a:custGeom>
                <a:avLst/>
                <a:gdLst>
                  <a:gd name="T0" fmla="*/ 2147483647 w 14"/>
                  <a:gd name="T1" fmla="*/ 0 h 14"/>
                  <a:gd name="T2" fmla="*/ 2147483647 w 14"/>
                  <a:gd name="T3" fmla="*/ 0 h 14"/>
                  <a:gd name="T4" fmla="*/ 0 w 14"/>
                  <a:gd name="T5" fmla="*/ 2147483647 h 14"/>
                  <a:gd name="T6" fmla="*/ 0 w 14"/>
                  <a:gd name="T7" fmla="*/ 0 h 14"/>
                  <a:gd name="T8" fmla="*/ 0 w 14"/>
                  <a:gd name="T9" fmla="*/ 0 h 14"/>
                  <a:gd name="T10" fmla="*/ 0 w 14"/>
                  <a:gd name="T11" fmla="*/ 0 h 14"/>
                  <a:gd name="T12" fmla="*/ 2147483647 w 14"/>
                  <a:gd name="T13" fmla="*/ 0 h 1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4"/>
                  <a:gd name="T22" fmla="*/ 0 h 14"/>
                  <a:gd name="T23" fmla="*/ 14 w 14"/>
                  <a:gd name="T24" fmla="*/ 14 h 14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4" h="14">
                    <a:moveTo>
                      <a:pt x="14" y="0"/>
                    </a:moveTo>
                    <a:lnTo>
                      <a:pt x="14" y="0"/>
                    </a:lnTo>
                    <a:lnTo>
                      <a:pt x="0" y="14"/>
                    </a:lnTo>
                    <a:lnTo>
                      <a:pt x="0" y="0"/>
                    </a:lnTo>
                    <a:lnTo>
                      <a:pt x="14" y="0"/>
                    </a:lnTo>
                    <a:close/>
                  </a:path>
                </a:pathLst>
              </a:custGeom>
              <a:blipFill dpi="0" rotWithShape="0">
                <a:blip r:embed="rId4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4" name="Freeform 102"/>
              <p:cNvSpPr>
                <a:spLocks/>
              </p:cNvSpPr>
              <p:nvPr/>
            </p:nvSpPr>
            <p:spPr bwMode="auto">
              <a:xfrm>
                <a:off x="7768285" y="2038350"/>
                <a:ext cx="66675" cy="44450"/>
              </a:xfrm>
              <a:custGeom>
                <a:avLst/>
                <a:gdLst>
                  <a:gd name="T0" fmla="*/ 2147483647 w 42"/>
                  <a:gd name="T1" fmla="*/ 2147483647 h 28"/>
                  <a:gd name="T2" fmla="*/ 2147483647 w 42"/>
                  <a:gd name="T3" fmla="*/ 0 h 28"/>
                  <a:gd name="T4" fmla="*/ 0 w 42"/>
                  <a:gd name="T5" fmla="*/ 2147483647 h 28"/>
                  <a:gd name="T6" fmla="*/ 0 w 42"/>
                  <a:gd name="T7" fmla="*/ 2147483647 h 28"/>
                  <a:gd name="T8" fmla="*/ 2147483647 w 42"/>
                  <a:gd name="T9" fmla="*/ 2147483647 h 2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2"/>
                  <a:gd name="T16" fmla="*/ 0 h 28"/>
                  <a:gd name="T17" fmla="*/ 42 w 42"/>
                  <a:gd name="T18" fmla="*/ 28 h 2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2" h="28">
                    <a:moveTo>
                      <a:pt x="42" y="14"/>
                    </a:moveTo>
                    <a:lnTo>
                      <a:pt x="42" y="0"/>
                    </a:lnTo>
                    <a:lnTo>
                      <a:pt x="0" y="14"/>
                    </a:lnTo>
                    <a:lnTo>
                      <a:pt x="0" y="28"/>
                    </a:lnTo>
                    <a:lnTo>
                      <a:pt x="42" y="14"/>
                    </a:lnTo>
                    <a:close/>
                  </a:path>
                </a:pathLst>
              </a:custGeom>
              <a:blipFill dpi="0" rotWithShape="0">
                <a:blip r:embed="rId4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50" name="Straight Arrow Connector 149"/>
            <p:cNvCxnSpPr/>
            <p:nvPr/>
          </p:nvCxnSpPr>
          <p:spPr bwMode="auto">
            <a:xfrm>
              <a:off x="8327572" y="4484348"/>
              <a:ext cx="167346" cy="0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grpSp>
        <p:nvGrpSpPr>
          <p:cNvPr id="155" name="Group 154"/>
          <p:cNvGrpSpPr/>
          <p:nvPr/>
        </p:nvGrpSpPr>
        <p:grpSpPr>
          <a:xfrm>
            <a:off x="7306496" y="5904223"/>
            <a:ext cx="300243" cy="312737"/>
            <a:chOff x="8327572" y="4328206"/>
            <a:chExt cx="300243" cy="312737"/>
          </a:xfrm>
        </p:grpSpPr>
        <p:grpSp>
          <p:nvGrpSpPr>
            <p:cNvPr id="156" name="Group 155"/>
            <p:cNvGrpSpPr/>
            <p:nvPr/>
          </p:nvGrpSpPr>
          <p:grpSpPr>
            <a:xfrm>
              <a:off x="8472240" y="4328206"/>
              <a:ext cx="155575" cy="312737"/>
              <a:chOff x="7723835" y="1770063"/>
              <a:chExt cx="155575" cy="312737"/>
            </a:xfrm>
          </p:grpSpPr>
          <p:sp>
            <p:nvSpPr>
              <p:cNvPr id="158" name="Freeform 99"/>
              <p:cNvSpPr>
                <a:spLocks/>
              </p:cNvSpPr>
              <p:nvPr/>
            </p:nvSpPr>
            <p:spPr bwMode="auto">
              <a:xfrm>
                <a:off x="7723835" y="1770063"/>
                <a:ext cx="155575" cy="290512"/>
              </a:xfrm>
              <a:custGeom>
                <a:avLst/>
                <a:gdLst>
                  <a:gd name="T0" fmla="*/ 2147483647 w 98"/>
                  <a:gd name="T1" fmla="*/ 0 h 183"/>
                  <a:gd name="T2" fmla="*/ 2147483647 w 98"/>
                  <a:gd name="T3" fmla="*/ 2147483647 h 183"/>
                  <a:gd name="T4" fmla="*/ 0 w 98"/>
                  <a:gd name="T5" fmla="*/ 2147483647 h 183"/>
                  <a:gd name="T6" fmla="*/ 0 w 98"/>
                  <a:gd name="T7" fmla="*/ 2147483647 h 183"/>
                  <a:gd name="T8" fmla="*/ 2147483647 w 98"/>
                  <a:gd name="T9" fmla="*/ 2147483647 h 183"/>
                  <a:gd name="T10" fmla="*/ 2147483647 w 98"/>
                  <a:gd name="T11" fmla="*/ 2147483647 h 183"/>
                  <a:gd name="T12" fmla="*/ 2147483647 w 98"/>
                  <a:gd name="T13" fmla="*/ 2147483647 h 183"/>
                  <a:gd name="T14" fmla="*/ 2147483647 w 98"/>
                  <a:gd name="T15" fmla="*/ 2147483647 h 183"/>
                  <a:gd name="T16" fmla="*/ 2147483647 w 98"/>
                  <a:gd name="T17" fmla="*/ 2147483647 h 183"/>
                  <a:gd name="T18" fmla="*/ 2147483647 w 98"/>
                  <a:gd name="T19" fmla="*/ 2147483647 h 183"/>
                  <a:gd name="T20" fmla="*/ 2147483647 w 98"/>
                  <a:gd name="T21" fmla="*/ 2147483647 h 183"/>
                  <a:gd name="T22" fmla="*/ 2147483647 w 98"/>
                  <a:gd name="T23" fmla="*/ 2147483647 h 183"/>
                  <a:gd name="T24" fmla="*/ 2147483647 w 98"/>
                  <a:gd name="T25" fmla="*/ 2147483647 h 183"/>
                  <a:gd name="T26" fmla="*/ 2147483647 w 98"/>
                  <a:gd name="T27" fmla="*/ 2147483647 h 183"/>
                  <a:gd name="T28" fmla="*/ 2147483647 w 98"/>
                  <a:gd name="T29" fmla="*/ 2147483647 h 183"/>
                  <a:gd name="T30" fmla="*/ 2147483647 w 98"/>
                  <a:gd name="T31" fmla="*/ 2147483647 h 183"/>
                  <a:gd name="T32" fmla="*/ 2147483647 w 98"/>
                  <a:gd name="T33" fmla="*/ 2147483647 h 183"/>
                  <a:gd name="T34" fmla="*/ 2147483647 w 98"/>
                  <a:gd name="T35" fmla="*/ 0 h 183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98"/>
                  <a:gd name="T55" fmla="*/ 0 h 183"/>
                  <a:gd name="T56" fmla="*/ 98 w 98"/>
                  <a:gd name="T57" fmla="*/ 183 h 183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98" h="183">
                    <a:moveTo>
                      <a:pt x="98" y="0"/>
                    </a:moveTo>
                    <a:lnTo>
                      <a:pt x="14" y="42"/>
                    </a:lnTo>
                    <a:lnTo>
                      <a:pt x="0" y="56"/>
                    </a:lnTo>
                    <a:lnTo>
                      <a:pt x="42" y="70"/>
                    </a:lnTo>
                    <a:lnTo>
                      <a:pt x="84" y="84"/>
                    </a:lnTo>
                    <a:lnTo>
                      <a:pt x="84" y="99"/>
                    </a:lnTo>
                    <a:lnTo>
                      <a:pt x="42" y="113"/>
                    </a:lnTo>
                    <a:lnTo>
                      <a:pt x="14" y="127"/>
                    </a:lnTo>
                    <a:lnTo>
                      <a:pt x="14" y="141"/>
                    </a:lnTo>
                    <a:lnTo>
                      <a:pt x="42" y="155"/>
                    </a:lnTo>
                    <a:lnTo>
                      <a:pt x="70" y="155"/>
                    </a:lnTo>
                    <a:lnTo>
                      <a:pt x="70" y="169"/>
                    </a:lnTo>
                    <a:lnTo>
                      <a:pt x="28" y="183"/>
                    </a:lnTo>
                    <a:lnTo>
                      <a:pt x="98" y="0"/>
                    </a:lnTo>
                    <a:close/>
                  </a:path>
                </a:pathLst>
              </a:custGeom>
              <a:blipFill dpi="0" rotWithShape="0">
                <a:blip r:embed="rId3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9" name="Freeform 100"/>
              <p:cNvSpPr>
                <a:spLocks/>
              </p:cNvSpPr>
              <p:nvPr/>
            </p:nvSpPr>
            <p:spPr bwMode="auto">
              <a:xfrm>
                <a:off x="7723835" y="1770063"/>
                <a:ext cx="155575" cy="268287"/>
              </a:xfrm>
              <a:custGeom>
                <a:avLst/>
                <a:gdLst>
                  <a:gd name="T0" fmla="*/ 2147483647 w 98"/>
                  <a:gd name="T1" fmla="*/ 2147483647 h 169"/>
                  <a:gd name="T2" fmla="*/ 2147483647 w 98"/>
                  <a:gd name="T3" fmla="*/ 2147483647 h 169"/>
                  <a:gd name="T4" fmla="*/ 2147483647 w 98"/>
                  <a:gd name="T5" fmla="*/ 2147483647 h 169"/>
                  <a:gd name="T6" fmla="*/ 2147483647 w 98"/>
                  <a:gd name="T7" fmla="*/ 2147483647 h 169"/>
                  <a:gd name="T8" fmla="*/ 0 w 98"/>
                  <a:gd name="T9" fmla="*/ 2147483647 h 169"/>
                  <a:gd name="T10" fmla="*/ 2147483647 w 98"/>
                  <a:gd name="T11" fmla="*/ 2147483647 h 169"/>
                  <a:gd name="T12" fmla="*/ 2147483647 w 98"/>
                  <a:gd name="T13" fmla="*/ 2147483647 h 169"/>
                  <a:gd name="T14" fmla="*/ 2147483647 w 98"/>
                  <a:gd name="T15" fmla="*/ 2147483647 h 169"/>
                  <a:gd name="T16" fmla="*/ 2147483647 w 98"/>
                  <a:gd name="T17" fmla="*/ 2147483647 h 169"/>
                  <a:gd name="T18" fmla="*/ 2147483647 w 98"/>
                  <a:gd name="T19" fmla="*/ 2147483647 h 169"/>
                  <a:gd name="T20" fmla="*/ 2147483647 w 98"/>
                  <a:gd name="T21" fmla="*/ 2147483647 h 169"/>
                  <a:gd name="T22" fmla="*/ 2147483647 w 98"/>
                  <a:gd name="T23" fmla="*/ 2147483647 h 169"/>
                  <a:gd name="T24" fmla="*/ 2147483647 w 98"/>
                  <a:gd name="T25" fmla="*/ 2147483647 h 169"/>
                  <a:gd name="T26" fmla="*/ 2147483647 w 98"/>
                  <a:gd name="T27" fmla="*/ 2147483647 h 169"/>
                  <a:gd name="T28" fmla="*/ 2147483647 w 98"/>
                  <a:gd name="T29" fmla="*/ 2147483647 h 169"/>
                  <a:gd name="T30" fmla="*/ 2147483647 w 98"/>
                  <a:gd name="T31" fmla="*/ 2147483647 h 169"/>
                  <a:gd name="T32" fmla="*/ 2147483647 w 98"/>
                  <a:gd name="T33" fmla="*/ 2147483647 h 169"/>
                  <a:gd name="T34" fmla="*/ 2147483647 w 98"/>
                  <a:gd name="T35" fmla="*/ 2147483647 h 169"/>
                  <a:gd name="T36" fmla="*/ 2147483647 w 98"/>
                  <a:gd name="T37" fmla="*/ 2147483647 h 169"/>
                  <a:gd name="T38" fmla="*/ 2147483647 w 98"/>
                  <a:gd name="T39" fmla="*/ 2147483647 h 169"/>
                  <a:gd name="T40" fmla="*/ 2147483647 w 98"/>
                  <a:gd name="T41" fmla="*/ 2147483647 h 169"/>
                  <a:gd name="T42" fmla="*/ 2147483647 w 98"/>
                  <a:gd name="T43" fmla="*/ 2147483647 h 169"/>
                  <a:gd name="T44" fmla="*/ 2147483647 w 98"/>
                  <a:gd name="T45" fmla="*/ 2147483647 h 169"/>
                  <a:gd name="T46" fmla="*/ 2147483647 w 98"/>
                  <a:gd name="T47" fmla="*/ 2147483647 h 169"/>
                  <a:gd name="T48" fmla="*/ 2147483647 w 98"/>
                  <a:gd name="T49" fmla="*/ 2147483647 h 169"/>
                  <a:gd name="T50" fmla="*/ 2147483647 w 98"/>
                  <a:gd name="T51" fmla="*/ 2147483647 h 169"/>
                  <a:gd name="T52" fmla="*/ 2147483647 w 98"/>
                  <a:gd name="T53" fmla="*/ 2147483647 h 169"/>
                  <a:gd name="T54" fmla="*/ 2147483647 w 98"/>
                  <a:gd name="T55" fmla="*/ 2147483647 h 169"/>
                  <a:gd name="T56" fmla="*/ 2147483647 w 98"/>
                  <a:gd name="T57" fmla="*/ 2147483647 h 169"/>
                  <a:gd name="T58" fmla="*/ 2147483647 w 98"/>
                  <a:gd name="T59" fmla="*/ 2147483647 h 169"/>
                  <a:gd name="T60" fmla="*/ 2147483647 w 98"/>
                  <a:gd name="T61" fmla="*/ 2147483647 h 169"/>
                  <a:gd name="T62" fmla="*/ 2147483647 w 98"/>
                  <a:gd name="T63" fmla="*/ 2147483647 h 169"/>
                  <a:gd name="T64" fmla="*/ 2147483647 w 98"/>
                  <a:gd name="T65" fmla="*/ 2147483647 h 169"/>
                  <a:gd name="T66" fmla="*/ 2147483647 w 98"/>
                  <a:gd name="T67" fmla="*/ 2147483647 h 169"/>
                  <a:gd name="T68" fmla="*/ 2147483647 w 98"/>
                  <a:gd name="T69" fmla="*/ 2147483647 h 169"/>
                  <a:gd name="T70" fmla="*/ 2147483647 w 98"/>
                  <a:gd name="T71" fmla="*/ 2147483647 h 169"/>
                  <a:gd name="T72" fmla="*/ 2147483647 w 98"/>
                  <a:gd name="T73" fmla="*/ 2147483647 h 169"/>
                  <a:gd name="T74" fmla="*/ 0 w 98"/>
                  <a:gd name="T75" fmla="*/ 2147483647 h 169"/>
                  <a:gd name="T76" fmla="*/ 0 w 98"/>
                  <a:gd name="T77" fmla="*/ 2147483647 h 169"/>
                  <a:gd name="T78" fmla="*/ 0 w 98"/>
                  <a:gd name="T79" fmla="*/ 2147483647 h 169"/>
                  <a:gd name="T80" fmla="*/ 2147483647 w 98"/>
                  <a:gd name="T81" fmla="*/ 2147483647 h 169"/>
                  <a:gd name="T82" fmla="*/ 2147483647 w 98"/>
                  <a:gd name="T83" fmla="*/ 0 h 169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w 98"/>
                  <a:gd name="T127" fmla="*/ 0 h 169"/>
                  <a:gd name="T128" fmla="*/ 98 w 98"/>
                  <a:gd name="T129" fmla="*/ 169 h 169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T126" t="T127" r="T128" b="T129"/>
                <a:pathLst>
                  <a:path w="98" h="169">
                    <a:moveTo>
                      <a:pt x="98" y="14"/>
                    </a:moveTo>
                    <a:lnTo>
                      <a:pt x="14" y="56"/>
                    </a:lnTo>
                    <a:lnTo>
                      <a:pt x="28" y="56"/>
                    </a:lnTo>
                    <a:lnTo>
                      <a:pt x="14" y="70"/>
                    </a:lnTo>
                    <a:lnTo>
                      <a:pt x="0" y="56"/>
                    </a:lnTo>
                    <a:lnTo>
                      <a:pt x="42" y="70"/>
                    </a:lnTo>
                    <a:lnTo>
                      <a:pt x="84" y="84"/>
                    </a:lnTo>
                    <a:lnTo>
                      <a:pt x="98" y="84"/>
                    </a:lnTo>
                    <a:lnTo>
                      <a:pt x="98" y="99"/>
                    </a:lnTo>
                    <a:lnTo>
                      <a:pt x="84" y="113"/>
                    </a:lnTo>
                    <a:lnTo>
                      <a:pt x="42" y="127"/>
                    </a:lnTo>
                    <a:lnTo>
                      <a:pt x="14" y="141"/>
                    </a:lnTo>
                    <a:lnTo>
                      <a:pt x="28" y="127"/>
                    </a:lnTo>
                    <a:lnTo>
                      <a:pt x="28" y="141"/>
                    </a:lnTo>
                    <a:lnTo>
                      <a:pt x="14" y="141"/>
                    </a:lnTo>
                    <a:lnTo>
                      <a:pt x="42" y="155"/>
                    </a:lnTo>
                    <a:lnTo>
                      <a:pt x="70" y="155"/>
                    </a:lnTo>
                    <a:lnTo>
                      <a:pt x="84" y="155"/>
                    </a:lnTo>
                    <a:lnTo>
                      <a:pt x="84" y="169"/>
                    </a:lnTo>
                    <a:lnTo>
                      <a:pt x="70" y="169"/>
                    </a:lnTo>
                    <a:lnTo>
                      <a:pt x="70" y="155"/>
                    </a:lnTo>
                    <a:lnTo>
                      <a:pt x="70" y="169"/>
                    </a:lnTo>
                    <a:lnTo>
                      <a:pt x="42" y="169"/>
                    </a:lnTo>
                    <a:lnTo>
                      <a:pt x="14" y="155"/>
                    </a:lnTo>
                    <a:lnTo>
                      <a:pt x="14" y="141"/>
                    </a:lnTo>
                    <a:lnTo>
                      <a:pt x="14" y="127"/>
                    </a:lnTo>
                    <a:lnTo>
                      <a:pt x="42" y="113"/>
                    </a:lnTo>
                    <a:lnTo>
                      <a:pt x="84" y="99"/>
                    </a:lnTo>
                    <a:lnTo>
                      <a:pt x="84" y="84"/>
                    </a:lnTo>
                    <a:lnTo>
                      <a:pt x="84" y="99"/>
                    </a:lnTo>
                    <a:lnTo>
                      <a:pt x="42" y="84"/>
                    </a:lnTo>
                    <a:lnTo>
                      <a:pt x="0" y="70"/>
                    </a:lnTo>
                    <a:lnTo>
                      <a:pt x="0" y="56"/>
                    </a:lnTo>
                    <a:lnTo>
                      <a:pt x="14" y="42"/>
                    </a:lnTo>
                    <a:lnTo>
                      <a:pt x="98" y="0"/>
                    </a:lnTo>
                    <a:lnTo>
                      <a:pt x="98" y="14"/>
                    </a:lnTo>
                    <a:close/>
                  </a:path>
                </a:pathLst>
              </a:custGeom>
              <a:blipFill dpi="0" rotWithShape="0">
                <a:blip r:embed="rId4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0" name="Freeform 101"/>
              <p:cNvSpPr>
                <a:spLocks/>
              </p:cNvSpPr>
              <p:nvPr/>
            </p:nvSpPr>
            <p:spPr bwMode="auto">
              <a:xfrm>
                <a:off x="7834960" y="2038350"/>
                <a:ext cx="22225" cy="22225"/>
              </a:xfrm>
              <a:custGeom>
                <a:avLst/>
                <a:gdLst>
                  <a:gd name="T0" fmla="*/ 2147483647 w 14"/>
                  <a:gd name="T1" fmla="*/ 0 h 14"/>
                  <a:gd name="T2" fmla="*/ 2147483647 w 14"/>
                  <a:gd name="T3" fmla="*/ 0 h 14"/>
                  <a:gd name="T4" fmla="*/ 0 w 14"/>
                  <a:gd name="T5" fmla="*/ 2147483647 h 14"/>
                  <a:gd name="T6" fmla="*/ 0 w 14"/>
                  <a:gd name="T7" fmla="*/ 0 h 14"/>
                  <a:gd name="T8" fmla="*/ 0 w 14"/>
                  <a:gd name="T9" fmla="*/ 0 h 14"/>
                  <a:gd name="T10" fmla="*/ 0 w 14"/>
                  <a:gd name="T11" fmla="*/ 0 h 14"/>
                  <a:gd name="T12" fmla="*/ 2147483647 w 14"/>
                  <a:gd name="T13" fmla="*/ 0 h 1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4"/>
                  <a:gd name="T22" fmla="*/ 0 h 14"/>
                  <a:gd name="T23" fmla="*/ 14 w 14"/>
                  <a:gd name="T24" fmla="*/ 14 h 14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4" h="14">
                    <a:moveTo>
                      <a:pt x="14" y="0"/>
                    </a:moveTo>
                    <a:lnTo>
                      <a:pt x="14" y="0"/>
                    </a:lnTo>
                    <a:lnTo>
                      <a:pt x="0" y="14"/>
                    </a:lnTo>
                    <a:lnTo>
                      <a:pt x="0" y="0"/>
                    </a:lnTo>
                    <a:lnTo>
                      <a:pt x="14" y="0"/>
                    </a:lnTo>
                    <a:close/>
                  </a:path>
                </a:pathLst>
              </a:custGeom>
              <a:blipFill dpi="0" rotWithShape="0">
                <a:blip r:embed="rId4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1" name="Freeform 102"/>
              <p:cNvSpPr>
                <a:spLocks/>
              </p:cNvSpPr>
              <p:nvPr/>
            </p:nvSpPr>
            <p:spPr bwMode="auto">
              <a:xfrm>
                <a:off x="7768285" y="2038350"/>
                <a:ext cx="66675" cy="44450"/>
              </a:xfrm>
              <a:custGeom>
                <a:avLst/>
                <a:gdLst>
                  <a:gd name="T0" fmla="*/ 2147483647 w 42"/>
                  <a:gd name="T1" fmla="*/ 2147483647 h 28"/>
                  <a:gd name="T2" fmla="*/ 2147483647 w 42"/>
                  <a:gd name="T3" fmla="*/ 0 h 28"/>
                  <a:gd name="T4" fmla="*/ 0 w 42"/>
                  <a:gd name="T5" fmla="*/ 2147483647 h 28"/>
                  <a:gd name="T6" fmla="*/ 0 w 42"/>
                  <a:gd name="T7" fmla="*/ 2147483647 h 28"/>
                  <a:gd name="T8" fmla="*/ 2147483647 w 42"/>
                  <a:gd name="T9" fmla="*/ 2147483647 h 2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2"/>
                  <a:gd name="T16" fmla="*/ 0 h 28"/>
                  <a:gd name="T17" fmla="*/ 42 w 42"/>
                  <a:gd name="T18" fmla="*/ 28 h 2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2" h="28">
                    <a:moveTo>
                      <a:pt x="42" y="14"/>
                    </a:moveTo>
                    <a:lnTo>
                      <a:pt x="42" y="0"/>
                    </a:lnTo>
                    <a:lnTo>
                      <a:pt x="0" y="14"/>
                    </a:lnTo>
                    <a:lnTo>
                      <a:pt x="0" y="28"/>
                    </a:lnTo>
                    <a:lnTo>
                      <a:pt x="42" y="14"/>
                    </a:lnTo>
                    <a:close/>
                  </a:path>
                </a:pathLst>
              </a:custGeom>
              <a:blipFill dpi="0" rotWithShape="0">
                <a:blip r:embed="rId4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57" name="Straight Arrow Connector 156"/>
            <p:cNvCxnSpPr/>
            <p:nvPr/>
          </p:nvCxnSpPr>
          <p:spPr bwMode="auto">
            <a:xfrm>
              <a:off x="8327572" y="4484348"/>
              <a:ext cx="167346" cy="0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grpSp>
        <p:nvGrpSpPr>
          <p:cNvPr id="162" name="Group 161"/>
          <p:cNvGrpSpPr/>
          <p:nvPr/>
        </p:nvGrpSpPr>
        <p:grpSpPr>
          <a:xfrm>
            <a:off x="7731050" y="5904223"/>
            <a:ext cx="300243" cy="312737"/>
            <a:chOff x="8327572" y="4328206"/>
            <a:chExt cx="300243" cy="312737"/>
          </a:xfrm>
        </p:grpSpPr>
        <p:grpSp>
          <p:nvGrpSpPr>
            <p:cNvPr id="163" name="Group 162"/>
            <p:cNvGrpSpPr/>
            <p:nvPr/>
          </p:nvGrpSpPr>
          <p:grpSpPr>
            <a:xfrm>
              <a:off x="8472240" y="4328206"/>
              <a:ext cx="155575" cy="312737"/>
              <a:chOff x="7723835" y="1770063"/>
              <a:chExt cx="155575" cy="312737"/>
            </a:xfrm>
          </p:grpSpPr>
          <p:sp>
            <p:nvSpPr>
              <p:cNvPr id="165" name="Freeform 99"/>
              <p:cNvSpPr>
                <a:spLocks/>
              </p:cNvSpPr>
              <p:nvPr/>
            </p:nvSpPr>
            <p:spPr bwMode="auto">
              <a:xfrm>
                <a:off x="7723835" y="1770063"/>
                <a:ext cx="155575" cy="290512"/>
              </a:xfrm>
              <a:custGeom>
                <a:avLst/>
                <a:gdLst>
                  <a:gd name="T0" fmla="*/ 2147483647 w 98"/>
                  <a:gd name="T1" fmla="*/ 0 h 183"/>
                  <a:gd name="T2" fmla="*/ 2147483647 w 98"/>
                  <a:gd name="T3" fmla="*/ 2147483647 h 183"/>
                  <a:gd name="T4" fmla="*/ 0 w 98"/>
                  <a:gd name="T5" fmla="*/ 2147483647 h 183"/>
                  <a:gd name="T6" fmla="*/ 0 w 98"/>
                  <a:gd name="T7" fmla="*/ 2147483647 h 183"/>
                  <a:gd name="T8" fmla="*/ 2147483647 w 98"/>
                  <a:gd name="T9" fmla="*/ 2147483647 h 183"/>
                  <a:gd name="T10" fmla="*/ 2147483647 w 98"/>
                  <a:gd name="T11" fmla="*/ 2147483647 h 183"/>
                  <a:gd name="T12" fmla="*/ 2147483647 w 98"/>
                  <a:gd name="T13" fmla="*/ 2147483647 h 183"/>
                  <a:gd name="T14" fmla="*/ 2147483647 w 98"/>
                  <a:gd name="T15" fmla="*/ 2147483647 h 183"/>
                  <a:gd name="T16" fmla="*/ 2147483647 w 98"/>
                  <a:gd name="T17" fmla="*/ 2147483647 h 183"/>
                  <a:gd name="T18" fmla="*/ 2147483647 w 98"/>
                  <a:gd name="T19" fmla="*/ 2147483647 h 183"/>
                  <a:gd name="T20" fmla="*/ 2147483647 w 98"/>
                  <a:gd name="T21" fmla="*/ 2147483647 h 183"/>
                  <a:gd name="T22" fmla="*/ 2147483647 w 98"/>
                  <a:gd name="T23" fmla="*/ 2147483647 h 183"/>
                  <a:gd name="T24" fmla="*/ 2147483647 w 98"/>
                  <a:gd name="T25" fmla="*/ 2147483647 h 183"/>
                  <a:gd name="T26" fmla="*/ 2147483647 w 98"/>
                  <a:gd name="T27" fmla="*/ 2147483647 h 183"/>
                  <a:gd name="T28" fmla="*/ 2147483647 w 98"/>
                  <a:gd name="T29" fmla="*/ 2147483647 h 183"/>
                  <a:gd name="T30" fmla="*/ 2147483647 w 98"/>
                  <a:gd name="T31" fmla="*/ 2147483647 h 183"/>
                  <a:gd name="T32" fmla="*/ 2147483647 w 98"/>
                  <a:gd name="T33" fmla="*/ 2147483647 h 183"/>
                  <a:gd name="T34" fmla="*/ 2147483647 w 98"/>
                  <a:gd name="T35" fmla="*/ 0 h 183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98"/>
                  <a:gd name="T55" fmla="*/ 0 h 183"/>
                  <a:gd name="T56" fmla="*/ 98 w 98"/>
                  <a:gd name="T57" fmla="*/ 183 h 183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98" h="183">
                    <a:moveTo>
                      <a:pt x="98" y="0"/>
                    </a:moveTo>
                    <a:lnTo>
                      <a:pt x="14" y="42"/>
                    </a:lnTo>
                    <a:lnTo>
                      <a:pt x="0" y="56"/>
                    </a:lnTo>
                    <a:lnTo>
                      <a:pt x="42" y="70"/>
                    </a:lnTo>
                    <a:lnTo>
                      <a:pt x="84" y="84"/>
                    </a:lnTo>
                    <a:lnTo>
                      <a:pt x="84" y="99"/>
                    </a:lnTo>
                    <a:lnTo>
                      <a:pt x="42" y="113"/>
                    </a:lnTo>
                    <a:lnTo>
                      <a:pt x="14" y="127"/>
                    </a:lnTo>
                    <a:lnTo>
                      <a:pt x="14" y="141"/>
                    </a:lnTo>
                    <a:lnTo>
                      <a:pt x="42" y="155"/>
                    </a:lnTo>
                    <a:lnTo>
                      <a:pt x="70" y="155"/>
                    </a:lnTo>
                    <a:lnTo>
                      <a:pt x="70" y="169"/>
                    </a:lnTo>
                    <a:lnTo>
                      <a:pt x="28" y="183"/>
                    </a:lnTo>
                    <a:lnTo>
                      <a:pt x="98" y="0"/>
                    </a:lnTo>
                    <a:close/>
                  </a:path>
                </a:pathLst>
              </a:custGeom>
              <a:blipFill dpi="0" rotWithShape="0">
                <a:blip r:embed="rId3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6" name="Freeform 100"/>
              <p:cNvSpPr>
                <a:spLocks/>
              </p:cNvSpPr>
              <p:nvPr/>
            </p:nvSpPr>
            <p:spPr bwMode="auto">
              <a:xfrm>
                <a:off x="7723835" y="1770063"/>
                <a:ext cx="155575" cy="268287"/>
              </a:xfrm>
              <a:custGeom>
                <a:avLst/>
                <a:gdLst>
                  <a:gd name="T0" fmla="*/ 2147483647 w 98"/>
                  <a:gd name="T1" fmla="*/ 2147483647 h 169"/>
                  <a:gd name="T2" fmla="*/ 2147483647 w 98"/>
                  <a:gd name="T3" fmla="*/ 2147483647 h 169"/>
                  <a:gd name="T4" fmla="*/ 2147483647 w 98"/>
                  <a:gd name="T5" fmla="*/ 2147483647 h 169"/>
                  <a:gd name="T6" fmla="*/ 2147483647 w 98"/>
                  <a:gd name="T7" fmla="*/ 2147483647 h 169"/>
                  <a:gd name="T8" fmla="*/ 0 w 98"/>
                  <a:gd name="T9" fmla="*/ 2147483647 h 169"/>
                  <a:gd name="T10" fmla="*/ 2147483647 w 98"/>
                  <a:gd name="T11" fmla="*/ 2147483647 h 169"/>
                  <a:gd name="T12" fmla="*/ 2147483647 w 98"/>
                  <a:gd name="T13" fmla="*/ 2147483647 h 169"/>
                  <a:gd name="T14" fmla="*/ 2147483647 w 98"/>
                  <a:gd name="T15" fmla="*/ 2147483647 h 169"/>
                  <a:gd name="T16" fmla="*/ 2147483647 w 98"/>
                  <a:gd name="T17" fmla="*/ 2147483647 h 169"/>
                  <a:gd name="T18" fmla="*/ 2147483647 w 98"/>
                  <a:gd name="T19" fmla="*/ 2147483647 h 169"/>
                  <a:gd name="T20" fmla="*/ 2147483647 w 98"/>
                  <a:gd name="T21" fmla="*/ 2147483647 h 169"/>
                  <a:gd name="T22" fmla="*/ 2147483647 w 98"/>
                  <a:gd name="T23" fmla="*/ 2147483647 h 169"/>
                  <a:gd name="T24" fmla="*/ 2147483647 w 98"/>
                  <a:gd name="T25" fmla="*/ 2147483647 h 169"/>
                  <a:gd name="T26" fmla="*/ 2147483647 w 98"/>
                  <a:gd name="T27" fmla="*/ 2147483647 h 169"/>
                  <a:gd name="T28" fmla="*/ 2147483647 w 98"/>
                  <a:gd name="T29" fmla="*/ 2147483647 h 169"/>
                  <a:gd name="T30" fmla="*/ 2147483647 w 98"/>
                  <a:gd name="T31" fmla="*/ 2147483647 h 169"/>
                  <a:gd name="T32" fmla="*/ 2147483647 w 98"/>
                  <a:gd name="T33" fmla="*/ 2147483647 h 169"/>
                  <a:gd name="T34" fmla="*/ 2147483647 w 98"/>
                  <a:gd name="T35" fmla="*/ 2147483647 h 169"/>
                  <a:gd name="T36" fmla="*/ 2147483647 w 98"/>
                  <a:gd name="T37" fmla="*/ 2147483647 h 169"/>
                  <a:gd name="T38" fmla="*/ 2147483647 w 98"/>
                  <a:gd name="T39" fmla="*/ 2147483647 h 169"/>
                  <a:gd name="T40" fmla="*/ 2147483647 w 98"/>
                  <a:gd name="T41" fmla="*/ 2147483647 h 169"/>
                  <a:gd name="T42" fmla="*/ 2147483647 w 98"/>
                  <a:gd name="T43" fmla="*/ 2147483647 h 169"/>
                  <a:gd name="T44" fmla="*/ 2147483647 w 98"/>
                  <a:gd name="T45" fmla="*/ 2147483647 h 169"/>
                  <a:gd name="T46" fmla="*/ 2147483647 w 98"/>
                  <a:gd name="T47" fmla="*/ 2147483647 h 169"/>
                  <a:gd name="T48" fmla="*/ 2147483647 w 98"/>
                  <a:gd name="T49" fmla="*/ 2147483647 h 169"/>
                  <a:gd name="T50" fmla="*/ 2147483647 w 98"/>
                  <a:gd name="T51" fmla="*/ 2147483647 h 169"/>
                  <a:gd name="T52" fmla="*/ 2147483647 w 98"/>
                  <a:gd name="T53" fmla="*/ 2147483647 h 169"/>
                  <a:gd name="T54" fmla="*/ 2147483647 w 98"/>
                  <a:gd name="T55" fmla="*/ 2147483647 h 169"/>
                  <a:gd name="T56" fmla="*/ 2147483647 w 98"/>
                  <a:gd name="T57" fmla="*/ 2147483647 h 169"/>
                  <a:gd name="T58" fmla="*/ 2147483647 w 98"/>
                  <a:gd name="T59" fmla="*/ 2147483647 h 169"/>
                  <a:gd name="T60" fmla="*/ 2147483647 w 98"/>
                  <a:gd name="T61" fmla="*/ 2147483647 h 169"/>
                  <a:gd name="T62" fmla="*/ 2147483647 w 98"/>
                  <a:gd name="T63" fmla="*/ 2147483647 h 169"/>
                  <a:gd name="T64" fmla="*/ 2147483647 w 98"/>
                  <a:gd name="T65" fmla="*/ 2147483647 h 169"/>
                  <a:gd name="T66" fmla="*/ 2147483647 w 98"/>
                  <a:gd name="T67" fmla="*/ 2147483647 h 169"/>
                  <a:gd name="T68" fmla="*/ 2147483647 w 98"/>
                  <a:gd name="T69" fmla="*/ 2147483647 h 169"/>
                  <a:gd name="T70" fmla="*/ 2147483647 w 98"/>
                  <a:gd name="T71" fmla="*/ 2147483647 h 169"/>
                  <a:gd name="T72" fmla="*/ 2147483647 w 98"/>
                  <a:gd name="T73" fmla="*/ 2147483647 h 169"/>
                  <a:gd name="T74" fmla="*/ 0 w 98"/>
                  <a:gd name="T75" fmla="*/ 2147483647 h 169"/>
                  <a:gd name="T76" fmla="*/ 0 w 98"/>
                  <a:gd name="T77" fmla="*/ 2147483647 h 169"/>
                  <a:gd name="T78" fmla="*/ 0 w 98"/>
                  <a:gd name="T79" fmla="*/ 2147483647 h 169"/>
                  <a:gd name="T80" fmla="*/ 2147483647 w 98"/>
                  <a:gd name="T81" fmla="*/ 2147483647 h 169"/>
                  <a:gd name="T82" fmla="*/ 2147483647 w 98"/>
                  <a:gd name="T83" fmla="*/ 0 h 169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w 98"/>
                  <a:gd name="T127" fmla="*/ 0 h 169"/>
                  <a:gd name="T128" fmla="*/ 98 w 98"/>
                  <a:gd name="T129" fmla="*/ 169 h 169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T126" t="T127" r="T128" b="T129"/>
                <a:pathLst>
                  <a:path w="98" h="169">
                    <a:moveTo>
                      <a:pt x="98" y="14"/>
                    </a:moveTo>
                    <a:lnTo>
                      <a:pt x="14" y="56"/>
                    </a:lnTo>
                    <a:lnTo>
                      <a:pt x="28" y="56"/>
                    </a:lnTo>
                    <a:lnTo>
                      <a:pt x="14" y="70"/>
                    </a:lnTo>
                    <a:lnTo>
                      <a:pt x="0" y="56"/>
                    </a:lnTo>
                    <a:lnTo>
                      <a:pt x="42" y="70"/>
                    </a:lnTo>
                    <a:lnTo>
                      <a:pt x="84" y="84"/>
                    </a:lnTo>
                    <a:lnTo>
                      <a:pt x="98" y="84"/>
                    </a:lnTo>
                    <a:lnTo>
                      <a:pt x="98" y="99"/>
                    </a:lnTo>
                    <a:lnTo>
                      <a:pt x="84" y="113"/>
                    </a:lnTo>
                    <a:lnTo>
                      <a:pt x="42" y="127"/>
                    </a:lnTo>
                    <a:lnTo>
                      <a:pt x="14" y="141"/>
                    </a:lnTo>
                    <a:lnTo>
                      <a:pt x="28" y="127"/>
                    </a:lnTo>
                    <a:lnTo>
                      <a:pt x="28" y="141"/>
                    </a:lnTo>
                    <a:lnTo>
                      <a:pt x="14" y="141"/>
                    </a:lnTo>
                    <a:lnTo>
                      <a:pt x="42" y="155"/>
                    </a:lnTo>
                    <a:lnTo>
                      <a:pt x="70" y="155"/>
                    </a:lnTo>
                    <a:lnTo>
                      <a:pt x="84" y="155"/>
                    </a:lnTo>
                    <a:lnTo>
                      <a:pt x="84" y="169"/>
                    </a:lnTo>
                    <a:lnTo>
                      <a:pt x="70" y="169"/>
                    </a:lnTo>
                    <a:lnTo>
                      <a:pt x="70" y="155"/>
                    </a:lnTo>
                    <a:lnTo>
                      <a:pt x="70" y="169"/>
                    </a:lnTo>
                    <a:lnTo>
                      <a:pt x="42" y="169"/>
                    </a:lnTo>
                    <a:lnTo>
                      <a:pt x="14" y="155"/>
                    </a:lnTo>
                    <a:lnTo>
                      <a:pt x="14" y="141"/>
                    </a:lnTo>
                    <a:lnTo>
                      <a:pt x="14" y="127"/>
                    </a:lnTo>
                    <a:lnTo>
                      <a:pt x="42" y="113"/>
                    </a:lnTo>
                    <a:lnTo>
                      <a:pt x="84" y="99"/>
                    </a:lnTo>
                    <a:lnTo>
                      <a:pt x="84" y="84"/>
                    </a:lnTo>
                    <a:lnTo>
                      <a:pt x="84" y="99"/>
                    </a:lnTo>
                    <a:lnTo>
                      <a:pt x="42" y="84"/>
                    </a:lnTo>
                    <a:lnTo>
                      <a:pt x="0" y="70"/>
                    </a:lnTo>
                    <a:lnTo>
                      <a:pt x="0" y="56"/>
                    </a:lnTo>
                    <a:lnTo>
                      <a:pt x="14" y="42"/>
                    </a:lnTo>
                    <a:lnTo>
                      <a:pt x="98" y="0"/>
                    </a:lnTo>
                    <a:lnTo>
                      <a:pt x="98" y="14"/>
                    </a:lnTo>
                    <a:close/>
                  </a:path>
                </a:pathLst>
              </a:custGeom>
              <a:blipFill dpi="0" rotWithShape="0">
                <a:blip r:embed="rId4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7" name="Freeform 101"/>
              <p:cNvSpPr>
                <a:spLocks/>
              </p:cNvSpPr>
              <p:nvPr/>
            </p:nvSpPr>
            <p:spPr bwMode="auto">
              <a:xfrm>
                <a:off x="7834960" y="2038350"/>
                <a:ext cx="22225" cy="22225"/>
              </a:xfrm>
              <a:custGeom>
                <a:avLst/>
                <a:gdLst>
                  <a:gd name="T0" fmla="*/ 2147483647 w 14"/>
                  <a:gd name="T1" fmla="*/ 0 h 14"/>
                  <a:gd name="T2" fmla="*/ 2147483647 w 14"/>
                  <a:gd name="T3" fmla="*/ 0 h 14"/>
                  <a:gd name="T4" fmla="*/ 0 w 14"/>
                  <a:gd name="T5" fmla="*/ 2147483647 h 14"/>
                  <a:gd name="T6" fmla="*/ 0 w 14"/>
                  <a:gd name="T7" fmla="*/ 0 h 14"/>
                  <a:gd name="T8" fmla="*/ 0 w 14"/>
                  <a:gd name="T9" fmla="*/ 0 h 14"/>
                  <a:gd name="T10" fmla="*/ 0 w 14"/>
                  <a:gd name="T11" fmla="*/ 0 h 14"/>
                  <a:gd name="T12" fmla="*/ 2147483647 w 14"/>
                  <a:gd name="T13" fmla="*/ 0 h 1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4"/>
                  <a:gd name="T22" fmla="*/ 0 h 14"/>
                  <a:gd name="T23" fmla="*/ 14 w 14"/>
                  <a:gd name="T24" fmla="*/ 14 h 14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4" h="14">
                    <a:moveTo>
                      <a:pt x="14" y="0"/>
                    </a:moveTo>
                    <a:lnTo>
                      <a:pt x="14" y="0"/>
                    </a:lnTo>
                    <a:lnTo>
                      <a:pt x="0" y="14"/>
                    </a:lnTo>
                    <a:lnTo>
                      <a:pt x="0" y="0"/>
                    </a:lnTo>
                    <a:lnTo>
                      <a:pt x="14" y="0"/>
                    </a:lnTo>
                    <a:close/>
                  </a:path>
                </a:pathLst>
              </a:custGeom>
              <a:blipFill dpi="0" rotWithShape="0">
                <a:blip r:embed="rId4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8" name="Freeform 102"/>
              <p:cNvSpPr>
                <a:spLocks/>
              </p:cNvSpPr>
              <p:nvPr/>
            </p:nvSpPr>
            <p:spPr bwMode="auto">
              <a:xfrm>
                <a:off x="7768285" y="2038350"/>
                <a:ext cx="66675" cy="44450"/>
              </a:xfrm>
              <a:custGeom>
                <a:avLst/>
                <a:gdLst>
                  <a:gd name="T0" fmla="*/ 2147483647 w 42"/>
                  <a:gd name="T1" fmla="*/ 2147483647 h 28"/>
                  <a:gd name="T2" fmla="*/ 2147483647 w 42"/>
                  <a:gd name="T3" fmla="*/ 0 h 28"/>
                  <a:gd name="T4" fmla="*/ 0 w 42"/>
                  <a:gd name="T5" fmla="*/ 2147483647 h 28"/>
                  <a:gd name="T6" fmla="*/ 0 w 42"/>
                  <a:gd name="T7" fmla="*/ 2147483647 h 28"/>
                  <a:gd name="T8" fmla="*/ 2147483647 w 42"/>
                  <a:gd name="T9" fmla="*/ 2147483647 h 2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2"/>
                  <a:gd name="T16" fmla="*/ 0 h 28"/>
                  <a:gd name="T17" fmla="*/ 42 w 42"/>
                  <a:gd name="T18" fmla="*/ 28 h 2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2" h="28">
                    <a:moveTo>
                      <a:pt x="42" y="14"/>
                    </a:moveTo>
                    <a:lnTo>
                      <a:pt x="42" y="0"/>
                    </a:lnTo>
                    <a:lnTo>
                      <a:pt x="0" y="14"/>
                    </a:lnTo>
                    <a:lnTo>
                      <a:pt x="0" y="28"/>
                    </a:lnTo>
                    <a:lnTo>
                      <a:pt x="42" y="14"/>
                    </a:lnTo>
                    <a:close/>
                  </a:path>
                </a:pathLst>
              </a:custGeom>
              <a:blipFill dpi="0" rotWithShape="0">
                <a:blip r:embed="rId4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64" name="Straight Arrow Connector 163"/>
            <p:cNvCxnSpPr/>
            <p:nvPr/>
          </p:nvCxnSpPr>
          <p:spPr bwMode="auto">
            <a:xfrm>
              <a:off x="8327572" y="4484348"/>
              <a:ext cx="167346" cy="0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sp>
        <p:nvSpPr>
          <p:cNvPr id="169" name="TextBox 168"/>
          <p:cNvSpPr txBox="1"/>
          <p:nvPr/>
        </p:nvSpPr>
        <p:spPr>
          <a:xfrm>
            <a:off x="3527413" y="5726377"/>
            <a:ext cx="25838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5425" indent="-225425">
              <a:lnSpc>
                <a:spcPct val="100000"/>
              </a:lnSpc>
              <a:spcBef>
                <a:spcPts val="0"/>
              </a:spcBef>
            </a:pPr>
            <a:r>
              <a:rPr lang="en-US" sz="1400" dirty="0"/>
              <a:t>2</a:t>
            </a:r>
            <a:r>
              <a:rPr lang="en-US" sz="1400" dirty="0" smtClean="0"/>
              <a:t>: Return results to caller</a:t>
            </a:r>
            <a:endParaRPr lang="en-US" sz="1400" dirty="0"/>
          </a:p>
        </p:txBody>
      </p:sp>
      <p:grpSp>
        <p:nvGrpSpPr>
          <p:cNvPr id="170" name="Group 169"/>
          <p:cNvGrpSpPr/>
          <p:nvPr/>
        </p:nvGrpSpPr>
        <p:grpSpPr>
          <a:xfrm>
            <a:off x="2277702" y="5600804"/>
            <a:ext cx="4460972" cy="125573"/>
            <a:chOff x="2815602" y="5591384"/>
            <a:chExt cx="3564455" cy="134993"/>
          </a:xfrm>
        </p:grpSpPr>
        <p:cxnSp>
          <p:nvCxnSpPr>
            <p:cNvPr id="171" name="Straight Arrow Connector 170"/>
            <p:cNvCxnSpPr/>
            <p:nvPr/>
          </p:nvCxnSpPr>
          <p:spPr bwMode="auto">
            <a:xfrm>
              <a:off x="2815602" y="5591384"/>
              <a:ext cx="3560278" cy="0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172" name="Straight Arrow Connector 171"/>
            <p:cNvCxnSpPr/>
            <p:nvPr/>
          </p:nvCxnSpPr>
          <p:spPr bwMode="auto">
            <a:xfrm>
              <a:off x="2819779" y="5726377"/>
              <a:ext cx="3560278" cy="0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arrow" w="med" len="med"/>
              <a:tailEnd type="none" w="med" len="med"/>
            </a:ln>
            <a:effectLst/>
          </p:spPr>
        </p:cxnSp>
      </p:grpSp>
      <p:sp>
        <p:nvSpPr>
          <p:cNvPr id="173" name="Line Callout 1 172"/>
          <p:cNvSpPr/>
          <p:nvPr/>
        </p:nvSpPr>
        <p:spPr bwMode="auto">
          <a:xfrm>
            <a:off x="2282931" y="6420012"/>
            <a:ext cx="4821466" cy="369332"/>
          </a:xfrm>
          <a:prstGeom prst="borderCallout1">
            <a:avLst>
              <a:gd name="adj1" fmla="val -1272"/>
              <a:gd name="adj2" fmla="val 17903"/>
              <a:gd name="adj3" fmla="val -133818"/>
              <a:gd name="adj4" fmla="val 4171"/>
            </a:avLst>
          </a:prstGeom>
          <a:solidFill>
            <a:srgbClr val="EFFDFF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Caller thread blocks until results</a:t>
            </a:r>
            <a:r>
              <a:rPr kumimoji="0" lang="en-US" sz="1800" b="0" i="1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 are returned</a:t>
            </a:r>
            <a:endParaRPr kumimoji="0" lang="en-US" sz="1800" b="0" i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174" name="Group 173"/>
          <p:cNvGrpSpPr/>
          <p:nvPr/>
        </p:nvGrpSpPr>
        <p:grpSpPr>
          <a:xfrm>
            <a:off x="2153138" y="5796516"/>
            <a:ext cx="300243" cy="312737"/>
            <a:chOff x="8327572" y="4328206"/>
            <a:chExt cx="300243" cy="312737"/>
          </a:xfrm>
        </p:grpSpPr>
        <p:grpSp>
          <p:nvGrpSpPr>
            <p:cNvPr id="175" name="Group 174"/>
            <p:cNvGrpSpPr/>
            <p:nvPr/>
          </p:nvGrpSpPr>
          <p:grpSpPr>
            <a:xfrm>
              <a:off x="8472240" y="4328206"/>
              <a:ext cx="155575" cy="312737"/>
              <a:chOff x="7723835" y="1770063"/>
              <a:chExt cx="155575" cy="312737"/>
            </a:xfrm>
          </p:grpSpPr>
          <p:sp>
            <p:nvSpPr>
              <p:cNvPr id="177" name="Freeform 99"/>
              <p:cNvSpPr>
                <a:spLocks/>
              </p:cNvSpPr>
              <p:nvPr/>
            </p:nvSpPr>
            <p:spPr bwMode="auto">
              <a:xfrm>
                <a:off x="7723835" y="1770063"/>
                <a:ext cx="155575" cy="290512"/>
              </a:xfrm>
              <a:custGeom>
                <a:avLst/>
                <a:gdLst>
                  <a:gd name="T0" fmla="*/ 2147483647 w 98"/>
                  <a:gd name="T1" fmla="*/ 0 h 183"/>
                  <a:gd name="T2" fmla="*/ 2147483647 w 98"/>
                  <a:gd name="T3" fmla="*/ 2147483647 h 183"/>
                  <a:gd name="T4" fmla="*/ 0 w 98"/>
                  <a:gd name="T5" fmla="*/ 2147483647 h 183"/>
                  <a:gd name="T6" fmla="*/ 0 w 98"/>
                  <a:gd name="T7" fmla="*/ 2147483647 h 183"/>
                  <a:gd name="T8" fmla="*/ 2147483647 w 98"/>
                  <a:gd name="T9" fmla="*/ 2147483647 h 183"/>
                  <a:gd name="T10" fmla="*/ 2147483647 w 98"/>
                  <a:gd name="T11" fmla="*/ 2147483647 h 183"/>
                  <a:gd name="T12" fmla="*/ 2147483647 w 98"/>
                  <a:gd name="T13" fmla="*/ 2147483647 h 183"/>
                  <a:gd name="T14" fmla="*/ 2147483647 w 98"/>
                  <a:gd name="T15" fmla="*/ 2147483647 h 183"/>
                  <a:gd name="T16" fmla="*/ 2147483647 w 98"/>
                  <a:gd name="T17" fmla="*/ 2147483647 h 183"/>
                  <a:gd name="T18" fmla="*/ 2147483647 w 98"/>
                  <a:gd name="T19" fmla="*/ 2147483647 h 183"/>
                  <a:gd name="T20" fmla="*/ 2147483647 w 98"/>
                  <a:gd name="T21" fmla="*/ 2147483647 h 183"/>
                  <a:gd name="T22" fmla="*/ 2147483647 w 98"/>
                  <a:gd name="T23" fmla="*/ 2147483647 h 183"/>
                  <a:gd name="T24" fmla="*/ 2147483647 w 98"/>
                  <a:gd name="T25" fmla="*/ 2147483647 h 183"/>
                  <a:gd name="T26" fmla="*/ 2147483647 w 98"/>
                  <a:gd name="T27" fmla="*/ 2147483647 h 183"/>
                  <a:gd name="T28" fmla="*/ 2147483647 w 98"/>
                  <a:gd name="T29" fmla="*/ 2147483647 h 183"/>
                  <a:gd name="T30" fmla="*/ 2147483647 w 98"/>
                  <a:gd name="T31" fmla="*/ 2147483647 h 183"/>
                  <a:gd name="T32" fmla="*/ 2147483647 w 98"/>
                  <a:gd name="T33" fmla="*/ 2147483647 h 183"/>
                  <a:gd name="T34" fmla="*/ 2147483647 w 98"/>
                  <a:gd name="T35" fmla="*/ 0 h 183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98"/>
                  <a:gd name="T55" fmla="*/ 0 h 183"/>
                  <a:gd name="T56" fmla="*/ 98 w 98"/>
                  <a:gd name="T57" fmla="*/ 183 h 183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98" h="183">
                    <a:moveTo>
                      <a:pt x="98" y="0"/>
                    </a:moveTo>
                    <a:lnTo>
                      <a:pt x="14" y="42"/>
                    </a:lnTo>
                    <a:lnTo>
                      <a:pt x="0" y="56"/>
                    </a:lnTo>
                    <a:lnTo>
                      <a:pt x="42" y="70"/>
                    </a:lnTo>
                    <a:lnTo>
                      <a:pt x="84" y="84"/>
                    </a:lnTo>
                    <a:lnTo>
                      <a:pt x="84" y="99"/>
                    </a:lnTo>
                    <a:lnTo>
                      <a:pt x="42" y="113"/>
                    </a:lnTo>
                    <a:lnTo>
                      <a:pt x="14" y="127"/>
                    </a:lnTo>
                    <a:lnTo>
                      <a:pt x="14" y="141"/>
                    </a:lnTo>
                    <a:lnTo>
                      <a:pt x="42" y="155"/>
                    </a:lnTo>
                    <a:lnTo>
                      <a:pt x="70" y="155"/>
                    </a:lnTo>
                    <a:lnTo>
                      <a:pt x="70" y="169"/>
                    </a:lnTo>
                    <a:lnTo>
                      <a:pt x="28" y="183"/>
                    </a:lnTo>
                    <a:lnTo>
                      <a:pt x="98" y="0"/>
                    </a:lnTo>
                    <a:close/>
                  </a:path>
                </a:pathLst>
              </a:custGeom>
              <a:blipFill dpi="0" rotWithShape="0">
                <a:blip r:embed="rId3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8" name="Freeform 100"/>
              <p:cNvSpPr>
                <a:spLocks/>
              </p:cNvSpPr>
              <p:nvPr/>
            </p:nvSpPr>
            <p:spPr bwMode="auto">
              <a:xfrm>
                <a:off x="7723835" y="1770063"/>
                <a:ext cx="155575" cy="268287"/>
              </a:xfrm>
              <a:custGeom>
                <a:avLst/>
                <a:gdLst>
                  <a:gd name="T0" fmla="*/ 2147483647 w 98"/>
                  <a:gd name="T1" fmla="*/ 2147483647 h 169"/>
                  <a:gd name="T2" fmla="*/ 2147483647 w 98"/>
                  <a:gd name="T3" fmla="*/ 2147483647 h 169"/>
                  <a:gd name="T4" fmla="*/ 2147483647 w 98"/>
                  <a:gd name="T5" fmla="*/ 2147483647 h 169"/>
                  <a:gd name="T6" fmla="*/ 2147483647 w 98"/>
                  <a:gd name="T7" fmla="*/ 2147483647 h 169"/>
                  <a:gd name="T8" fmla="*/ 0 w 98"/>
                  <a:gd name="T9" fmla="*/ 2147483647 h 169"/>
                  <a:gd name="T10" fmla="*/ 2147483647 w 98"/>
                  <a:gd name="T11" fmla="*/ 2147483647 h 169"/>
                  <a:gd name="T12" fmla="*/ 2147483647 w 98"/>
                  <a:gd name="T13" fmla="*/ 2147483647 h 169"/>
                  <a:gd name="T14" fmla="*/ 2147483647 w 98"/>
                  <a:gd name="T15" fmla="*/ 2147483647 h 169"/>
                  <a:gd name="T16" fmla="*/ 2147483647 w 98"/>
                  <a:gd name="T17" fmla="*/ 2147483647 h 169"/>
                  <a:gd name="T18" fmla="*/ 2147483647 w 98"/>
                  <a:gd name="T19" fmla="*/ 2147483647 h 169"/>
                  <a:gd name="T20" fmla="*/ 2147483647 w 98"/>
                  <a:gd name="T21" fmla="*/ 2147483647 h 169"/>
                  <a:gd name="T22" fmla="*/ 2147483647 w 98"/>
                  <a:gd name="T23" fmla="*/ 2147483647 h 169"/>
                  <a:gd name="T24" fmla="*/ 2147483647 w 98"/>
                  <a:gd name="T25" fmla="*/ 2147483647 h 169"/>
                  <a:gd name="T26" fmla="*/ 2147483647 w 98"/>
                  <a:gd name="T27" fmla="*/ 2147483647 h 169"/>
                  <a:gd name="T28" fmla="*/ 2147483647 w 98"/>
                  <a:gd name="T29" fmla="*/ 2147483647 h 169"/>
                  <a:gd name="T30" fmla="*/ 2147483647 w 98"/>
                  <a:gd name="T31" fmla="*/ 2147483647 h 169"/>
                  <a:gd name="T32" fmla="*/ 2147483647 w 98"/>
                  <a:gd name="T33" fmla="*/ 2147483647 h 169"/>
                  <a:gd name="T34" fmla="*/ 2147483647 w 98"/>
                  <a:gd name="T35" fmla="*/ 2147483647 h 169"/>
                  <a:gd name="T36" fmla="*/ 2147483647 w 98"/>
                  <a:gd name="T37" fmla="*/ 2147483647 h 169"/>
                  <a:gd name="T38" fmla="*/ 2147483647 w 98"/>
                  <a:gd name="T39" fmla="*/ 2147483647 h 169"/>
                  <a:gd name="T40" fmla="*/ 2147483647 w 98"/>
                  <a:gd name="T41" fmla="*/ 2147483647 h 169"/>
                  <a:gd name="T42" fmla="*/ 2147483647 w 98"/>
                  <a:gd name="T43" fmla="*/ 2147483647 h 169"/>
                  <a:gd name="T44" fmla="*/ 2147483647 w 98"/>
                  <a:gd name="T45" fmla="*/ 2147483647 h 169"/>
                  <a:gd name="T46" fmla="*/ 2147483647 w 98"/>
                  <a:gd name="T47" fmla="*/ 2147483647 h 169"/>
                  <a:gd name="T48" fmla="*/ 2147483647 w 98"/>
                  <a:gd name="T49" fmla="*/ 2147483647 h 169"/>
                  <a:gd name="T50" fmla="*/ 2147483647 w 98"/>
                  <a:gd name="T51" fmla="*/ 2147483647 h 169"/>
                  <a:gd name="T52" fmla="*/ 2147483647 w 98"/>
                  <a:gd name="T53" fmla="*/ 2147483647 h 169"/>
                  <a:gd name="T54" fmla="*/ 2147483647 w 98"/>
                  <a:gd name="T55" fmla="*/ 2147483647 h 169"/>
                  <a:gd name="T56" fmla="*/ 2147483647 w 98"/>
                  <a:gd name="T57" fmla="*/ 2147483647 h 169"/>
                  <a:gd name="T58" fmla="*/ 2147483647 w 98"/>
                  <a:gd name="T59" fmla="*/ 2147483647 h 169"/>
                  <a:gd name="T60" fmla="*/ 2147483647 w 98"/>
                  <a:gd name="T61" fmla="*/ 2147483647 h 169"/>
                  <a:gd name="T62" fmla="*/ 2147483647 w 98"/>
                  <a:gd name="T63" fmla="*/ 2147483647 h 169"/>
                  <a:gd name="T64" fmla="*/ 2147483647 w 98"/>
                  <a:gd name="T65" fmla="*/ 2147483647 h 169"/>
                  <a:gd name="T66" fmla="*/ 2147483647 w 98"/>
                  <a:gd name="T67" fmla="*/ 2147483647 h 169"/>
                  <a:gd name="T68" fmla="*/ 2147483647 w 98"/>
                  <a:gd name="T69" fmla="*/ 2147483647 h 169"/>
                  <a:gd name="T70" fmla="*/ 2147483647 w 98"/>
                  <a:gd name="T71" fmla="*/ 2147483647 h 169"/>
                  <a:gd name="T72" fmla="*/ 2147483647 w 98"/>
                  <a:gd name="T73" fmla="*/ 2147483647 h 169"/>
                  <a:gd name="T74" fmla="*/ 0 w 98"/>
                  <a:gd name="T75" fmla="*/ 2147483647 h 169"/>
                  <a:gd name="T76" fmla="*/ 0 w 98"/>
                  <a:gd name="T77" fmla="*/ 2147483647 h 169"/>
                  <a:gd name="T78" fmla="*/ 0 w 98"/>
                  <a:gd name="T79" fmla="*/ 2147483647 h 169"/>
                  <a:gd name="T80" fmla="*/ 2147483647 w 98"/>
                  <a:gd name="T81" fmla="*/ 2147483647 h 169"/>
                  <a:gd name="T82" fmla="*/ 2147483647 w 98"/>
                  <a:gd name="T83" fmla="*/ 0 h 169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w 98"/>
                  <a:gd name="T127" fmla="*/ 0 h 169"/>
                  <a:gd name="T128" fmla="*/ 98 w 98"/>
                  <a:gd name="T129" fmla="*/ 169 h 169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T126" t="T127" r="T128" b="T129"/>
                <a:pathLst>
                  <a:path w="98" h="169">
                    <a:moveTo>
                      <a:pt x="98" y="14"/>
                    </a:moveTo>
                    <a:lnTo>
                      <a:pt x="14" y="56"/>
                    </a:lnTo>
                    <a:lnTo>
                      <a:pt x="28" y="56"/>
                    </a:lnTo>
                    <a:lnTo>
                      <a:pt x="14" y="70"/>
                    </a:lnTo>
                    <a:lnTo>
                      <a:pt x="0" y="56"/>
                    </a:lnTo>
                    <a:lnTo>
                      <a:pt x="42" y="70"/>
                    </a:lnTo>
                    <a:lnTo>
                      <a:pt x="84" y="84"/>
                    </a:lnTo>
                    <a:lnTo>
                      <a:pt x="98" y="84"/>
                    </a:lnTo>
                    <a:lnTo>
                      <a:pt x="98" y="99"/>
                    </a:lnTo>
                    <a:lnTo>
                      <a:pt x="84" y="113"/>
                    </a:lnTo>
                    <a:lnTo>
                      <a:pt x="42" y="127"/>
                    </a:lnTo>
                    <a:lnTo>
                      <a:pt x="14" y="141"/>
                    </a:lnTo>
                    <a:lnTo>
                      <a:pt x="28" y="127"/>
                    </a:lnTo>
                    <a:lnTo>
                      <a:pt x="28" y="141"/>
                    </a:lnTo>
                    <a:lnTo>
                      <a:pt x="14" y="141"/>
                    </a:lnTo>
                    <a:lnTo>
                      <a:pt x="42" y="155"/>
                    </a:lnTo>
                    <a:lnTo>
                      <a:pt x="70" y="155"/>
                    </a:lnTo>
                    <a:lnTo>
                      <a:pt x="84" y="155"/>
                    </a:lnTo>
                    <a:lnTo>
                      <a:pt x="84" y="169"/>
                    </a:lnTo>
                    <a:lnTo>
                      <a:pt x="70" y="169"/>
                    </a:lnTo>
                    <a:lnTo>
                      <a:pt x="70" y="155"/>
                    </a:lnTo>
                    <a:lnTo>
                      <a:pt x="70" y="169"/>
                    </a:lnTo>
                    <a:lnTo>
                      <a:pt x="42" y="169"/>
                    </a:lnTo>
                    <a:lnTo>
                      <a:pt x="14" y="155"/>
                    </a:lnTo>
                    <a:lnTo>
                      <a:pt x="14" y="141"/>
                    </a:lnTo>
                    <a:lnTo>
                      <a:pt x="14" y="127"/>
                    </a:lnTo>
                    <a:lnTo>
                      <a:pt x="42" y="113"/>
                    </a:lnTo>
                    <a:lnTo>
                      <a:pt x="84" y="99"/>
                    </a:lnTo>
                    <a:lnTo>
                      <a:pt x="84" y="84"/>
                    </a:lnTo>
                    <a:lnTo>
                      <a:pt x="84" y="99"/>
                    </a:lnTo>
                    <a:lnTo>
                      <a:pt x="42" y="84"/>
                    </a:lnTo>
                    <a:lnTo>
                      <a:pt x="0" y="70"/>
                    </a:lnTo>
                    <a:lnTo>
                      <a:pt x="0" y="56"/>
                    </a:lnTo>
                    <a:lnTo>
                      <a:pt x="14" y="42"/>
                    </a:lnTo>
                    <a:lnTo>
                      <a:pt x="98" y="0"/>
                    </a:lnTo>
                    <a:lnTo>
                      <a:pt x="98" y="14"/>
                    </a:lnTo>
                    <a:close/>
                  </a:path>
                </a:pathLst>
              </a:custGeom>
              <a:blipFill dpi="0" rotWithShape="0">
                <a:blip r:embed="rId4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9" name="Freeform 101"/>
              <p:cNvSpPr>
                <a:spLocks/>
              </p:cNvSpPr>
              <p:nvPr/>
            </p:nvSpPr>
            <p:spPr bwMode="auto">
              <a:xfrm>
                <a:off x="7834960" y="2038350"/>
                <a:ext cx="22225" cy="22225"/>
              </a:xfrm>
              <a:custGeom>
                <a:avLst/>
                <a:gdLst>
                  <a:gd name="T0" fmla="*/ 2147483647 w 14"/>
                  <a:gd name="T1" fmla="*/ 0 h 14"/>
                  <a:gd name="T2" fmla="*/ 2147483647 w 14"/>
                  <a:gd name="T3" fmla="*/ 0 h 14"/>
                  <a:gd name="T4" fmla="*/ 0 w 14"/>
                  <a:gd name="T5" fmla="*/ 2147483647 h 14"/>
                  <a:gd name="T6" fmla="*/ 0 w 14"/>
                  <a:gd name="T7" fmla="*/ 0 h 14"/>
                  <a:gd name="T8" fmla="*/ 0 w 14"/>
                  <a:gd name="T9" fmla="*/ 0 h 14"/>
                  <a:gd name="T10" fmla="*/ 0 w 14"/>
                  <a:gd name="T11" fmla="*/ 0 h 14"/>
                  <a:gd name="T12" fmla="*/ 2147483647 w 14"/>
                  <a:gd name="T13" fmla="*/ 0 h 1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4"/>
                  <a:gd name="T22" fmla="*/ 0 h 14"/>
                  <a:gd name="T23" fmla="*/ 14 w 14"/>
                  <a:gd name="T24" fmla="*/ 14 h 14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4" h="14">
                    <a:moveTo>
                      <a:pt x="14" y="0"/>
                    </a:moveTo>
                    <a:lnTo>
                      <a:pt x="14" y="0"/>
                    </a:lnTo>
                    <a:lnTo>
                      <a:pt x="0" y="14"/>
                    </a:lnTo>
                    <a:lnTo>
                      <a:pt x="0" y="0"/>
                    </a:lnTo>
                    <a:lnTo>
                      <a:pt x="14" y="0"/>
                    </a:lnTo>
                    <a:close/>
                  </a:path>
                </a:pathLst>
              </a:custGeom>
              <a:blipFill dpi="0" rotWithShape="0">
                <a:blip r:embed="rId4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0" name="Freeform 102"/>
              <p:cNvSpPr>
                <a:spLocks/>
              </p:cNvSpPr>
              <p:nvPr/>
            </p:nvSpPr>
            <p:spPr bwMode="auto">
              <a:xfrm>
                <a:off x="7768285" y="2038350"/>
                <a:ext cx="66675" cy="44450"/>
              </a:xfrm>
              <a:custGeom>
                <a:avLst/>
                <a:gdLst>
                  <a:gd name="T0" fmla="*/ 2147483647 w 42"/>
                  <a:gd name="T1" fmla="*/ 2147483647 h 28"/>
                  <a:gd name="T2" fmla="*/ 2147483647 w 42"/>
                  <a:gd name="T3" fmla="*/ 0 h 28"/>
                  <a:gd name="T4" fmla="*/ 0 w 42"/>
                  <a:gd name="T5" fmla="*/ 2147483647 h 28"/>
                  <a:gd name="T6" fmla="*/ 0 w 42"/>
                  <a:gd name="T7" fmla="*/ 2147483647 h 28"/>
                  <a:gd name="T8" fmla="*/ 2147483647 w 42"/>
                  <a:gd name="T9" fmla="*/ 2147483647 h 2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2"/>
                  <a:gd name="T16" fmla="*/ 0 h 28"/>
                  <a:gd name="T17" fmla="*/ 42 w 42"/>
                  <a:gd name="T18" fmla="*/ 28 h 2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2" h="28">
                    <a:moveTo>
                      <a:pt x="42" y="14"/>
                    </a:moveTo>
                    <a:lnTo>
                      <a:pt x="42" y="0"/>
                    </a:lnTo>
                    <a:lnTo>
                      <a:pt x="0" y="14"/>
                    </a:lnTo>
                    <a:lnTo>
                      <a:pt x="0" y="28"/>
                    </a:lnTo>
                    <a:lnTo>
                      <a:pt x="42" y="14"/>
                    </a:lnTo>
                    <a:close/>
                  </a:path>
                </a:pathLst>
              </a:custGeom>
              <a:blipFill dpi="0" rotWithShape="0">
                <a:blip r:embed="rId4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76" name="Straight Arrow Connector 175"/>
            <p:cNvCxnSpPr/>
            <p:nvPr/>
          </p:nvCxnSpPr>
          <p:spPr bwMode="auto">
            <a:xfrm>
              <a:off x="8327572" y="4484348"/>
              <a:ext cx="167346" cy="0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sp>
        <p:nvSpPr>
          <p:cNvPr id="60" name="TextBox 59"/>
          <p:cNvSpPr txBox="1"/>
          <p:nvPr/>
        </p:nvSpPr>
        <p:spPr>
          <a:xfrm>
            <a:off x="670544" y="4855208"/>
            <a:ext cx="1776448" cy="286232"/>
          </a:xfrm>
          <a:prstGeom prst="rect">
            <a:avLst/>
          </a:prstGeom>
          <a:noFill/>
          <a:ln w="12700">
            <a:noFill/>
          </a:ln>
        </p:spPr>
        <p:txBody>
          <a:bodyPr wrap="none" rtlCol="0">
            <a:spAutoFit/>
          </a:bodyPr>
          <a:lstStyle/>
          <a:p>
            <a:r>
              <a:rPr lang="en-US" sz="1400" b="1" dirty="0" err="1" smtClean="0"/>
              <a:t>DownloadActivity</a:t>
            </a:r>
            <a:endParaRPr lang="en-US" sz="1400" b="1" dirty="0"/>
          </a:p>
        </p:txBody>
      </p:sp>
      <p:sp>
        <p:nvSpPr>
          <p:cNvPr id="61" name="TextBox 60"/>
          <p:cNvSpPr txBox="1"/>
          <p:nvPr/>
        </p:nvSpPr>
        <p:spPr>
          <a:xfrm>
            <a:off x="6774062" y="4791046"/>
            <a:ext cx="1752403" cy="286232"/>
          </a:xfrm>
          <a:prstGeom prst="rect">
            <a:avLst/>
          </a:prstGeom>
          <a:noFill/>
          <a:ln w="12700">
            <a:noFill/>
          </a:ln>
        </p:spPr>
        <p:txBody>
          <a:bodyPr wrap="none" rtlCol="0">
            <a:spAutoFit/>
          </a:bodyPr>
          <a:lstStyle/>
          <a:p>
            <a:r>
              <a:rPr lang="en-US" sz="1400" b="1" dirty="0" err="1" smtClean="0"/>
              <a:t>DownloadService</a:t>
            </a: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3621950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52400" y="533400"/>
            <a:ext cx="8839200" cy="381000"/>
          </a:xfrm>
        </p:spPr>
        <p:txBody>
          <a:bodyPr>
            <a:noAutofit/>
          </a:bodyPr>
          <a:lstStyle/>
          <a:p>
            <a:pPr algn="ctr"/>
            <a:r>
              <a:rPr lang="en-US" sz="3200" dirty="0" smtClean="0"/>
              <a:t>Overview of Android Binder &amp; AIDL IPC</a:t>
            </a:r>
            <a:endParaRPr lang="en-US" sz="3200" dirty="0"/>
          </a:p>
        </p:txBody>
      </p:sp>
      <p:sp>
        <p:nvSpPr>
          <p:cNvPr id="13" name="Rectangle 12"/>
          <p:cNvSpPr/>
          <p:nvPr/>
        </p:nvSpPr>
        <p:spPr>
          <a:xfrm>
            <a:off x="4346368" y="1118326"/>
            <a:ext cx="4797632" cy="32008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1" indent="-228600">
              <a:spcBef>
                <a:spcPts val="1200"/>
              </a:spcBef>
              <a:buClr>
                <a:schemeClr val="bg1">
                  <a:lumMod val="75000"/>
                </a:schemeClr>
              </a:buClr>
              <a:buFont typeface="Arial" pitchFamily="34" charset="0"/>
              <a:buChar char="•"/>
              <a:defRPr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Binder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services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described via Android Interface Definition Language (AIDL)</a:t>
            </a:r>
          </a:p>
          <a:p>
            <a:pPr marL="460375" lvl="2" indent="-228600">
              <a:spcBef>
                <a:spcPts val="1200"/>
              </a:spcBef>
              <a:buClr>
                <a:schemeClr val="bg1">
                  <a:lumMod val="75000"/>
                </a:schemeClr>
              </a:buClr>
              <a:buFont typeface="Arial" pitchFamily="34" charset="0"/>
              <a:buChar char="•"/>
              <a:defRPr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AIDL is similar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to Java interfaces</a:t>
            </a:r>
          </a:p>
          <a:p>
            <a:pPr marL="228600" lvl="1" indent="-228600">
              <a:spcBef>
                <a:spcPts val="1200"/>
              </a:spcBef>
              <a:buClr>
                <a:schemeClr val="bg1">
                  <a:lumMod val="75000"/>
                </a:schemeClr>
              </a:buClr>
              <a:buFont typeface="Arial" pitchFamily="34" charset="0"/>
              <a:buChar char="•"/>
              <a:defRPr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Caller’s data is marshaled into parcels, copied to </a:t>
            </a:r>
            <a:r>
              <a:rPr lang="en-US" sz="2000" dirty="0" err="1" smtClean="0">
                <a:solidFill>
                  <a:schemeClr val="bg1">
                    <a:lumMod val="75000"/>
                  </a:schemeClr>
                </a:solidFill>
              </a:rPr>
              <a:t>callee’s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 process, &amp; </a:t>
            </a:r>
            <a:r>
              <a:rPr lang="en-US" sz="2000" dirty="0" err="1" smtClean="0">
                <a:solidFill>
                  <a:schemeClr val="bg1">
                    <a:lumMod val="75000"/>
                  </a:schemeClr>
                </a:solidFill>
              </a:rPr>
              <a:t>demarshaled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 into what </a:t>
            </a:r>
            <a:r>
              <a:rPr lang="en-US" sz="2000" dirty="0" err="1" smtClean="0">
                <a:solidFill>
                  <a:schemeClr val="bg1">
                    <a:lumMod val="75000"/>
                  </a:schemeClr>
                </a:solidFill>
              </a:rPr>
              <a:t>callee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 expects</a:t>
            </a:r>
            <a:endParaRPr lang="en-US" sz="2000" dirty="0">
              <a:solidFill>
                <a:schemeClr val="bg1">
                  <a:lumMod val="75000"/>
                </a:schemeClr>
              </a:solidFill>
            </a:endParaRPr>
          </a:p>
          <a:p>
            <a:pPr marL="228600" lvl="1" indent="-228600">
              <a:spcBef>
                <a:spcPts val="1200"/>
              </a:spcBef>
              <a:buClr>
                <a:schemeClr val="bg1">
                  <a:lumMod val="75000"/>
                </a:schemeClr>
              </a:buClr>
              <a:buFont typeface="Arial" pitchFamily="34" charset="0"/>
              <a:buChar char="•"/>
              <a:defRPr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AIDL supports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synchronous calls between processes</a:t>
            </a:r>
          </a:p>
          <a:p>
            <a:pPr marL="466725" lvl="1" indent="-228600">
              <a:spcBef>
                <a:spcPts val="1200"/>
              </a:spcBef>
              <a:buClr>
                <a:schemeClr val="bg1">
                  <a:lumMod val="75000"/>
                </a:schemeClr>
              </a:buClr>
              <a:buFont typeface="Arial" pitchFamily="34" charset="0"/>
              <a:buChar char="•"/>
              <a:defRPr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Asynchrony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supported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via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callbacks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70014" y="6418396"/>
            <a:ext cx="7754588" cy="369332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algn="ctr"/>
            <a:r>
              <a:rPr lang="en-US" sz="1900" dirty="0" smtClean="0">
                <a:hlinkClick r:id="rId3"/>
              </a:rPr>
              <a:t>developer.android.com/guide/components/aidl.html</a:t>
            </a:r>
            <a:r>
              <a:rPr lang="en-US" sz="1900" dirty="0" smtClean="0"/>
              <a:t> has AIDL overview</a:t>
            </a:r>
            <a:endParaRPr lang="en-US" sz="1900" dirty="0"/>
          </a:p>
        </p:txBody>
      </p:sp>
      <p:sp>
        <p:nvSpPr>
          <p:cNvPr id="9" name="Rectangle 8"/>
          <p:cNvSpPr/>
          <p:nvPr/>
        </p:nvSpPr>
        <p:spPr>
          <a:xfrm>
            <a:off x="117913" y="1118326"/>
            <a:ext cx="4228455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1" indent="-228600">
              <a:spcBef>
                <a:spcPts val="1200"/>
              </a:spcBef>
              <a:buClr>
                <a:schemeClr val="bg1">
                  <a:lumMod val="75000"/>
                </a:schemeClr>
              </a:buClr>
              <a:buFont typeface="Arial" pitchFamily="34" charset="0"/>
              <a:buChar char="•"/>
              <a:defRPr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The Binder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provides a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local RPC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mechanism for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cross-process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calls </a:t>
            </a:r>
            <a:endParaRPr lang="en-US" sz="2000" dirty="0" smtClean="0">
              <a:solidFill>
                <a:schemeClr val="bg1">
                  <a:lumMod val="75000"/>
                </a:schemeClr>
              </a:solidFill>
            </a:endParaRPr>
          </a:p>
          <a:p>
            <a:pPr marL="228600" indent="-228600">
              <a:spcBef>
                <a:spcPts val="1200"/>
              </a:spcBef>
              <a:buClr>
                <a:schemeClr val="bg1">
                  <a:lumMod val="75000"/>
                </a:schemeClr>
              </a:buClr>
              <a:buFont typeface="Arial" pitchFamily="34" charset="0"/>
              <a:buChar char="•"/>
              <a:defRPr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The Binder Driver is installed in the Linux kernel to accelerate IPC</a:t>
            </a:r>
          </a:p>
          <a:p>
            <a:pPr marL="466725" indent="-228600">
              <a:spcBef>
                <a:spcPts val="1200"/>
              </a:spcBef>
              <a:buClr>
                <a:schemeClr val="bg1">
                  <a:lumMod val="75000"/>
                </a:schemeClr>
              </a:buClr>
              <a:buFont typeface="Arial" pitchFamily="34" charset="0"/>
              <a:buChar char="•"/>
              <a:defRPr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Uses shared memory &amp; per-process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thread pool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for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high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performance</a:t>
            </a:r>
          </a:p>
          <a:p>
            <a:pPr marL="233363" lvl="1" indent="-228600">
              <a:spcBef>
                <a:spcPts val="1200"/>
              </a:spcBef>
              <a:buClr>
                <a:schemeClr val="bg1">
                  <a:lumMod val="75000"/>
                </a:schemeClr>
              </a:buClr>
              <a:buFont typeface="Arial" pitchFamily="34" charset="0"/>
              <a:buChar char="•"/>
              <a:defRPr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Android system services can be written in C/C++, as well as Java</a:t>
            </a:r>
          </a:p>
        </p:txBody>
      </p:sp>
      <p:sp>
        <p:nvSpPr>
          <p:cNvPr id="126" name="Rectangle 125"/>
          <p:cNvSpPr/>
          <p:nvPr/>
        </p:nvSpPr>
        <p:spPr bwMode="auto">
          <a:xfrm rot="5400000">
            <a:off x="4084465" y="3459809"/>
            <a:ext cx="1137850" cy="4010841"/>
          </a:xfrm>
          <a:prstGeom prst="rect">
            <a:avLst/>
          </a:prstGeom>
          <a:solidFill>
            <a:srgbClr val="A50021">
              <a:alpha val="14902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7" name="Rounded Rectangle 126"/>
          <p:cNvSpPr/>
          <p:nvPr/>
        </p:nvSpPr>
        <p:spPr bwMode="auto">
          <a:xfrm>
            <a:off x="6571252" y="4599981"/>
            <a:ext cx="2188654" cy="1641924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8" name="Rectangle 127"/>
          <p:cNvSpPr/>
          <p:nvPr/>
        </p:nvSpPr>
        <p:spPr bwMode="auto">
          <a:xfrm rot="5400000">
            <a:off x="7319529" y="4562898"/>
            <a:ext cx="653114" cy="1930792"/>
          </a:xfrm>
          <a:prstGeom prst="rect">
            <a:avLst/>
          </a:prstGeom>
          <a:solidFill>
            <a:srgbClr val="E1FF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9" name="Rectangle 128"/>
          <p:cNvSpPr/>
          <p:nvPr/>
        </p:nvSpPr>
        <p:spPr bwMode="auto">
          <a:xfrm rot="5400000">
            <a:off x="7453909" y="3968766"/>
            <a:ext cx="392708" cy="1930792"/>
          </a:xfrm>
          <a:prstGeom prst="rect">
            <a:avLst/>
          </a:prstGeom>
          <a:solidFill>
            <a:srgbClr val="E1FF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0" name="Rounded Rectangle 129"/>
          <p:cNvSpPr/>
          <p:nvPr/>
        </p:nvSpPr>
        <p:spPr bwMode="auto">
          <a:xfrm>
            <a:off x="352269" y="4599981"/>
            <a:ext cx="2445099" cy="1641924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1" name="Rectangle 130"/>
          <p:cNvSpPr/>
          <p:nvPr/>
        </p:nvSpPr>
        <p:spPr bwMode="auto">
          <a:xfrm rot="5400000">
            <a:off x="937629" y="4389690"/>
            <a:ext cx="1242279" cy="2121749"/>
          </a:xfrm>
          <a:prstGeom prst="rect">
            <a:avLst/>
          </a:prstGeom>
          <a:solidFill>
            <a:srgbClr val="E1FF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6738674" y="5520444"/>
            <a:ext cx="1591205" cy="28623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err="1" smtClean="0"/>
              <a:t>downloadImage</a:t>
            </a:r>
            <a:r>
              <a:rPr lang="en-US" sz="1400" dirty="0" smtClean="0"/>
              <a:t>()</a:t>
            </a:r>
            <a:endParaRPr lang="en-US" sz="1400" dirty="0"/>
          </a:p>
        </p:txBody>
      </p:sp>
      <p:sp>
        <p:nvSpPr>
          <p:cNvPr id="134" name="TextBox 133"/>
          <p:cNvSpPr txBox="1"/>
          <p:nvPr/>
        </p:nvSpPr>
        <p:spPr>
          <a:xfrm>
            <a:off x="871933" y="5537918"/>
            <a:ext cx="1405769" cy="28623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prstDash val="lgDash"/>
          </a:ln>
        </p:spPr>
        <p:txBody>
          <a:bodyPr wrap="none" rtlCol="0">
            <a:spAutoFit/>
          </a:bodyPr>
          <a:lstStyle/>
          <a:p>
            <a:r>
              <a:rPr lang="en-US" sz="1400" dirty="0" err="1" smtClean="0"/>
              <a:t>mBoundService</a:t>
            </a:r>
            <a:endParaRPr lang="en-US" sz="1400" dirty="0"/>
          </a:p>
        </p:txBody>
      </p:sp>
      <p:sp>
        <p:nvSpPr>
          <p:cNvPr id="136" name="Rectangle 135"/>
          <p:cNvSpPr/>
          <p:nvPr/>
        </p:nvSpPr>
        <p:spPr>
          <a:xfrm>
            <a:off x="1110589" y="4341436"/>
            <a:ext cx="928459" cy="2585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200" b="1" dirty="0" smtClean="0"/>
              <a:t>Process A</a:t>
            </a:r>
            <a:endParaRPr lang="en-US" sz="1200" b="1" dirty="0"/>
          </a:p>
        </p:txBody>
      </p:sp>
      <p:sp>
        <p:nvSpPr>
          <p:cNvPr id="137" name="Rectangle 136"/>
          <p:cNvSpPr/>
          <p:nvPr/>
        </p:nvSpPr>
        <p:spPr>
          <a:xfrm>
            <a:off x="7201350" y="4341436"/>
            <a:ext cx="928459" cy="2585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200" b="1" dirty="0" smtClean="0"/>
              <a:t>Process B</a:t>
            </a:r>
            <a:endParaRPr lang="en-US" sz="1200" b="1" dirty="0"/>
          </a:p>
        </p:txBody>
      </p:sp>
      <p:sp>
        <p:nvSpPr>
          <p:cNvPr id="138" name="TextBox 137"/>
          <p:cNvSpPr txBox="1"/>
          <p:nvPr/>
        </p:nvSpPr>
        <p:spPr>
          <a:xfrm>
            <a:off x="7023159" y="5232299"/>
            <a:ext cx="1245854" cy="286232"/>
          </a:xfrm>
          <a:prstGeom prst="rect">
            <a:avLst/>
          </a:prstGeom>
          <a:noFill/>
          <a:ln w="12700">
            <a:noFill/>
          </a:ln>
        </p:spPr>
        <p:txBody>
          <a:bodyPr wrap="none" rtlCol="0">
            <a:spAutoFit/>
          </a:bodyPr>
          <a:lstStyle/>
          <a:p>
            <a:r>
              <a:rPr lang="en-US" sz="1400" b="1" dirty="0" err="1" smtClean="0"/>
              <a:t>LocalBinder</a:t>
            </a:r>
            <a:endParaRPr lang="en-US" sz="1400" b="1" dirty="0"/>
          </a:p>
        </p:txBody>
      </p:sp>
      <p:sp>
        <p:nvSpPr>
          <p:cNvPr id="139" name="TextBox 138"/>
          <p:cNvSpPr txBox="1"/>
          <p:nvPr/>
        </p:nvSpPr>
        <p:spPr>
          <a:xfrm>
            <a:off x="3621093" y="4579960"/>
            <a:ext cx="2254386" cy="286232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/>
              <a:t>Binder IPC Mechanism</a:t>
            </a:r>
            <a:endParaRPr lang="en-US" sz="1400" b="1" dirty="0"/>
          </a:p>
        </p:txBody>
      </p:sp>
      <p:grpSp>
        <p:nvGrpSpPr>
          <p:cNvPr id="140" name="Group 139"/>
          <p:cNvGrpSpPr/>
          <p:nvPr/>
        </p:nvGrpSpPr>
        <p:grpSpPr>
          <a:xfrm>
            <a:off x="8129809" y="5904223"/>
            <a:ext cx="300243" cy="312737"/>
            <a:chOff x="8327572" y="4328206"/>
            <a:chExt cx="300243" cy="312737"/>
          </a:xfrm>
        </p:grpSpPr>
        <p:grpSp>
          <p:nvGrpSpPr>
            <p:cNvPr id="141" name="Group 140"/>
            <p:cNvGrpSpPr/>
            <p:nvPr/>
          </p:nvGrpSpPr>
          <p:grpSpPr>
            <a:xfrm>
              <a:off x="8472240" y="4328206"/>
              <a:ext cx="155575" cy="312737"/>
              <a:chOff x="7723835" y="1770063"/>
              <a:chExt cx="155575" cy="312737"/>
            </a:xfrm>
          </p:grpSpPr>
          <p:sp>
            <p:nvSpPr>
              <p:cNvPr id="143" name="Freeform 99"/>
              <p:cNvSpPr>
                <a:spLocks/>
              </p:cNvSpPr>
              <p:nvPr/>
            </p:nvSpPr>
            <p:spPr bwMode="auto">
              <a:xfrm>
                <a:off x="7723835" y="1770063"/>
                <a:ext cx="155575" cy="290512"/>
              </a:xfrm>
              <a:custGeom>
                <a:avLst/>
                <a:gdLst>
                  <a:gd name="T0" fmla="*/ 2147483647 w 98"/>
                  <a:gd name="T1" fmla="*/ 0 h 183"/>
                  <a:gd name="T2" fmla="*/ 2147483647 w 98"/>
                  <a:gd name="T3" fmla="*/ 2147483647 h 183"/>
                  <a:gd name="T4" fmla="*/ 0 w 98"/>
                  <a:gd name="T5" fmla="*/ 2147483647 h 183"/>
                  <a:gd name="T6" fmla="*/ 0 w 98"/>
                  <a:gd name="T7" fmla="*/ 2147483647 h 183"/>
                  <a:gd name="T8" fmla="*/ 2147483647 w 98"/>
                  <a:gd name="T9" fmla="*/ 2147483647 h 183"/>
                  <a:gd name="T10" fmla="*/ 2147483647 w 98"/>
                  <a:gd name="T11" fmla="*/ 2147483647 h 183"/>
                  <a:gd name="T12" fmla="*/ 2147483647 w 98"/>
                  <a:gd name="T13" fmla="*/ 2147483647 h 183"/>
                  <a:gd name="T14" fmla="*/ 2147483647 w 98"/>
                  <a:gd name="T15" fmla="*/ 2147483647 h 183"/>
                  <a:gd name="T16" fmla="*/ 2147483647 w 98"/>
                  <a:gd name="T17" fmla="*/ 2147483647 h 183"/>
                  <a:gd name="T18" fmla="*/ 2147483647 w 98"/>
                  <a:gd name="T19" fmla="*/ 2147483647 h 183"/>
                  <a:gd name="T20" fmla="*/ 2147483647 w 98"/>
                  <a:gd name="T21" fmla="*/ 2147483647 h 183"/>
                  <a:gd name="T22" fmla="*/ 2147483647 w 98"/>
                  <a:gd name="T23" fmla="*/ 2147483647 h 183"/>
                  <a:gd name="T24" fmla="*/ 2147483647 w 98"/>
                  <a:gd name="T25" fmla="*/ 2147483647 h 183"/>
                  <a:gd name="T26" fmla="*/ 2147483647 w 98"/>
                  <a:gd name="T27" fmla="*/ 2147483647 h 183"/>
                  <a:gd name="T28" fmla="*/ 2147483647 w 98"/>
                  <a:gd name="T29" fmla="*/ 2147483647 h 183"/>
                  <a:gd name="T30" fmla="*/ 2147483647 w 98"/>
                  <a:gd name="T31" fmla="*/ 2147483647 h 183"/>
                  <a:gd name="T32" fmla="*/ 2147483647 w 98"/>
                  <a:gd name="T33" fmla="*/ 2147483647 h 183"/>
                  <a:gd name="T34" fmla="*/ 2147483647 w 98"/>
                  <a:gd name="T35" fmla="*/ 0 h 183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98"/>
                  <a:gd name="T55" fmla="*/ 0 h 183"/>
                  <a:gd name="T56" fmla="*/ 98 w 98"/>
                  <a:gd name="T57" fmla="*/ 183 h 183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98" h="183">
                    <a:moveTo>
                      <a:pt x="98" y="0"/>
                    </a:moveTo>
                    <a:lnTo>
                      <a:pt x="14" y="42"/>
                    </a:lnTo>
                    <a:lnTo>
                      <a:pt x="0" y="56"/>
                    </a:lnTo>
                    <a:lnTo>
                      <a:pt x="42" y="70"/>
                    </a:lnTo>
                    <a:lnTo>
                      <a:pt x="84" y="84"/>
                    </a:lnTo>
                    <a:lnTo>
                      <a:pt x="84" y="99"/>
                    </a:lnTo>
                    <a:lnTo>
                      <a:pt x="42" y="113"/>
                    </a:lnTo>
                    <a:lnTo>
                      <a:pt x="14" y="127"/>
                    </a:lnTo>
                    <a:lnTo>
                      <a:pt x="14" y="141"/>
                    </a:lnTo>
                    <a:lnTo>
                      <a:pt x="42" y="155"/>
                    </a:lnTo>
                    <a:lnTo>
                      <a:pt x="70" y="155"/>
                    </a:lnTo>
                    <a:lnTo>
                      <a:pt x="70" y="169"/>
                    </a:lnTo>
                    <a:lnTo>
                      <a:pt x="28" y="183"/>
                    </a:lnTo>
                    <a:lnTo>
                      <a:pt x="98" y="0"/>
                    </a:lnTo>
                    <a:close/>
                  </a:path>
                </a:pathLst>
              </a:custGeom>
              <a:blipFill dpi="0" rotWithShape="0">
                <a:blip r:embed="rId4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4" name="Freeform 100"/>
              <p:cNvSpPr>
                <a:spLocks/>
              </p:cNvSpPr>
              <p:nvPr/>
            </p:nvSpPr>
            <p:spPr bwMode="auto">
              <a:xfrm>
                <a:off x="7723835" y="1770063"/>
                <a:ext cx="155575" cy="268287"/>
              </a:xfrm>
              <a:custGeom>
                <a:avLst/>
                <a:gdLst>
                  <a:gd name="T0" fmla="*/ 2147483647 w 98"/>
                  <a:gd name="T1" fmla="*/ 2147483647 h 169"/>
                  <a:gd name="T2" fmla="*/ 2147483647 w 98"/>
                  <a:gd name="T3" fmla="*/ 2147483647 h 169"/>
                  <a:gd name="T4" fmla="*/ 2147483647 w 98"/>
                  <a:gd name="T5" fmla="*/ 2147483647 h 169"/>
                  <a:gd name="T6" fmla="*/ 2147483647 w 98"/>
                  <a:gd name="T7" fmla="*/ 2147483647 h 169"/>
                  <a:gd name="T8" fmla="*/ 0 w 98"/>
                  <a:gd name="T9" fmla="*/ 2147483647 h 169"/>
                  <a:gd name="T10" fmla="*/ 2147483647 w 98"/>
                  <a:gd name="T11" fmla="*/ 2147483647 h 169"/>
                  <a:gd name="T12" fmla="*/ 2147483647 w 98"/>
                  <a:gd name="T13" fmla="*/ 2147483647 h 169"/>
                  <a:gd name="T14" fmla="*/ 2147483647 w 98"/>
                  <a:gd name="T15" fmla="*/ 2147483647 h 169"/>
                  <a:gd name="T16" fmla="*/ 2147483647 w 98"/>
                  <a:gd name="T17" fmla="*/ 2147483647 h 169"/>
                  <a:gd name="T18" fmla="*/ 2147483647 w 98"/>
                  <a:gd name="T19" fmla="*/ 2147483647 h 169"/>
                  <a:gd name="T20" fmla="*/ 2147483647 w 98"/>
                  <a:gd name="T21" fmla="*/ 2147483647 h 169"/>
                  <a:gd name="T22" fmla="*/ 2147483647 w 98"/>
                  <a:gd name="T23" fmla="*/ 2147483647 h 169"/>
                  <a:gd name="T24" fmla="*/ 2147483647 w 98"/>
                  <a:gd name="T25" fmla="*/ 2147483647 h 169"/>
                  <a:gd name="T26" fmla="*/ 2147483647 w 98"/>
                  <a:gd name="T27" fmla="*/ 2147483647 h 169"/>
                  <a:gd name="T28" fmla="*/ 2147483647 w 98"/>
                  <a:gd name="T29" fmla="*/ 2147483647 h 169"/>
                  <a:gd name="T30" fmla="*/ 2147483647 w 98"/>
                  <a:gd name="T31" fmla="*/ 2147483647 h 169"/>
                  <a:gd name="T32" fmla="*/ 2147483647 w 98"/>
                  <a:gd name="T33" fmla="*/ 2147483647 h 169"/>
                  <a:gd name="T34" fmla="*/ 2147483647 w 98"/>
                  <a:gd name="T35" fmla="*/ 2147483647 h 169"/>
                  <a:gd name="T36" fmla="*/ 2147483647 w 98"/>
                  <a:gd name="T37" fmla="*/ 2147483647 h 169"/>
                  <a:gd name="T38" fmla="*/ 2147483647 w 98"/>
                  <a:gd name="T39" fmla="*/ 2147483647 h 169"/>
                  <a:gd name="T40" fmla="*/ 2147483647 w 98"/>
                  <a:gd name="T41" fmla="*/ 2147483647 h 169"/>
                  <a:gd name="T42" fmla="*/ 2147483647 w 98"/>
                  <a:gd name="T43" fmla="*/ 2147483647 h 169"/>
                  <a:gd name="T44" fmla="*/ 2147483647 w 98"/>
                  <a:gd name="T45" fmla="*/ 2147483647 h 169"/>
                  <a:gd name="T46" fmla="*/ 2147483647 w 98"/>
                  <a:gd name="T47" fmla="*/ 2147483647 h 169"/>
                  <a:gd name="T48" fmla="*/ 2147483647 w 98"/>
                  <a:gd name="T49" fmla="*/ 2147483647 h 169"/>
                  <a:gd name="T50" fmla="*/ 2147483647 w 98"/>
                  <a:gd name="T51" fmla="*/ 2147483647 h 169"/>
                  <a:gd name="T52" fmla="*/ 2147483647 w 98"/>
                  <a:gd name="T53" fmla="*/ 2147483647 h 169"/>
                  <a:gd name="T54" fmla="*/ 2147483647 w 98"/>
                  <a:gd name="T55" fmla="*/ 2147483647 h 169"/>
                  <a:gd name="T56" fmla="*/ 2147483647 w 98"/>
                  <a:gd name="T57" fmla="*/ 2147483647 h 169"/>
                  <a:gd name="T58" fmla="*/ 2147483647 w 98"/>
                  <a:gd name="T59" fmla="*/ 2147483647 h 169"/>
                  <a:gd name="T60" fmla="*/ 2147483647 w 98"/>
                  <a:gd name="T61" fmla="*/ 2147483647 h 169"/>
                  <a:gd name="T62" fmla="*/ 2147483647 w 98"/>
                  <a:gd name="T63" fmla="*/ 2147483647 h 169"/>
                  <a:gd name="T64" fmla="*/ 2147483647 w 98"/>
                  <a:gd name="T65" fmla="*/ 2147483647 h 169"/>
                  <a:gd name="T66" fmla="*/ 2147483647 w 98"/>
                  <a:gd name="T67" fmla="*/ 2147483647 h 169"/>
                  <a:gd name="T68" fmla="*/ 2147483647 w 98"/>
                  <a:gd name="T69" fmla="*/ 2147483647 h 169"/>
                  <a:gd name="T70" fmla="*/ 2147483647 w 98"/>
                  <a:gd name="T71" fmla="*/ 2147483647 h 169"/>
                  <a:gd name="T72" fmla="*/ 2147483647 w 98"/>
                  <a:gd name="T73" fmla="*/ 2147483647 h 169"/>
                  <a:gd name="T74" fmla="*/ 0 w 98"/>
                  <a:gd name="T75" fmla="*/ 2147483647 h 169"/>
                  <a:gd name="T76" fmla="*/ 0 w 98"/>
                  <a:gd name="T77" fmla="*/ 2147483647 h 169"/>
                  <a:gd name="T78" fmla="*/ 0 w 98"/>
                  <a:gd name="T79" fmla="*/ 2147483647 h 169"/>
                  <a:gd name="T80" fmla="*/ 2147483647 w 98"/>
                  <a:gd name="T81" fmla="*/ 2147483647 h 169"/>
                  <a:gd name="T82" fmla="*/ 2147483647 w 98"/>
                  <a:gd name="T83" fmla="*/ 0 h 169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w 98"/>
                  <a:gd name="T127" fmla="*/ 0 h 169"/>
                  <a:gd name="T128" fmla="*/ 98 w 98"/>
                  <a:gd name="T129" fmla="*/ 169 h 169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T126" t="T127" r="T128" b="T129"/>
                <a:pathLst>
                  <a:path w="98" h="169">
                    <a:moveTo>
                      <a:pt x="98" y="14"/>
                    </a:moveTo>
                    <a:lnTo>
                      <a:pt x="14" y="56"/>
                    </a:lnTo>
                    <a:lnTo>
                      <a:pt x="28" y="56"/>
                    </a:lnTo>
                    <a:lnTo>
                      <a:pt x="14" y="70"/>
                    </a:lnTo>
                    <a:lnTo>
                      <a:pt x="0" y="56"/>
                    </a:lnTo>
                    <a:lnTo>
                      <a:pt x="42" y="70"/>
                    </a:lnTo>
                    <a:lnTo>
                      <a:pt x="84" y="84"/>
                    </a:lnTo>
                    <a:lnTo>
                      <a:pt x="98" y="84"/>
                    </a:lnTo>
                    <a:lnTo>
                      <a:pt x="98" y="99"/>
                    </a:lnTo>
                    <a:lnTo>
                      <a:pt x="84" y="113"/>
                    </a:lnTo>
                    <a:lnTo>
                      <a:pt x="42" y="127"/>
                    </a:lnTo>
                    <a:lnTo>
                      <a:pt x="14" y="141"/>
                    </a:lnTo>
                    <a:lnTo>
                      <a:pt x="28" y="127"/>
                    </a:lnTo>
                    <a:lnTo>
                      <a:pt x="28" y="141"/>
                    </a:lnTo>
                    <a:lnTo>
                      <a:pt x="14" y="141"/>
                    </a:lnTo>
                    <a:lnTo>
                      <a:pt x="42" y="155"/>
                    </a:lnTo>
                    <a:lnTo>
                      <a:pt x="70" y="155"/>
                    </a:lnTo>
                    <a:lnTo>
                      <a:pt x="84" y="155"/>
                    </a:lnTo>
                    <a:lnTo>
                      <a:pt x="84" y="169"/>
                    </a:lnTo>
                    <a:lnTo>
                      <a:pt x="70" y="169"/>
                    </a:lnTo>
                    <a:lnTo>
                      <a:pt x="70" y="155"/>
                    </a:lnTo>
                    <a:lnTo>
                      <a:pt x="70" y="169"/>
                    </a:lnTo>
                    <a:lnTo>
                      <a:pt x="42" y="169"/>
                    </a:lnTo>
                    <a:lnTo>
                      <a:pt x="14" y="155"/>
                    </a:lnTo>
                    <a:lnTo>
                      <a:pt x="14" y="141"/>
                    </a:lnTo>
                    <a:lnTo>
                      <a:pt x="14" y="127"/>
                    </a:lnTo>
                    <a:lnTo>
                      <a:pt x="42" y="113"/>
                    </a:lnTo>
                    <a:lnTo>
                      <a:pt x="84" y="99"/>
                    </a:lnTo>
                    <a:lnTo>
                      <a:pt x="84" y="84"/>
                    </a:lnTo>
                    <a:lnTo>
                      <a:pt x="84" y="99"/>
                    </a:lnTo>
                    <a:lnTo>
                      <a:pt x="42" y="84"/>
                    </a:lnTo>
                    <a:lnTo>
                      <a:pt x="0" y="70"/>
                    </a:lnTo>
                    <a:lnTo>
                      <a:pt x="0" y="56"/>
                    </a:lnTo>
                    <a:lnTo>
                      <a:pt x="14" y="42"/>
                    </a:lnTo>
                    <a:lnTo>
                      <a:pt x="98" y="0"/>
                    </a:lnTo>
                    <a:lnTo>
                      <a:pt x="98" y="14"/>
                    </a:lnTo>
                    <a:close/>
                  </a:path>
                </a:pathLst>
              </a:custGeom>
              <a:blipFill dpi="0" rotWithShape="0">
                <a:blip r:embed="rId5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5" name="Freeform 101"/>
              <p:cNvSpPr>
                <a:spLocks/>
              </p:cNvSpPr>
              <p:nvPr/>
            </p:nvSpPr>
            <p:spPr bwMode="auto">
              <a:xfrm>
                <a:off x="7834960" y="2038350"/>
                <a:ext cx="22225" cy="22225"/>
              </a:xfrm>
              <a:custGeom>
                <a:avLst/>
                <a:gdLst>
                  <a:gd name="T0" fmla="*/ 2147483647 w 14"/>
                  <a:gd name="T1" fmla="*/ 0 h 14"/>
                  <a:gd name="T2" fmla="*/ 2147483647 w 14"/>
                  <a:gd name="T3" fmla="*/ 0 h 14"/>
                  <a:gd name="T4" fmla="*/ 0 w 14"/>
                  <a:gd name="T5" fmla="*/ 2147483647 h 14"/>
                  <a:gd name="T6" fmla="*/ 0 w 14"/>
                  <a:gd name="T7" fmla="*/ 0 h 14"/>
                  <a:gd name="T8" fmla="*/ 0 w 14"/>
                  <a:gd name="T9" fmla="*/ 0 h 14"/>
                  <a:gd name="T10" fmla="*/ 0 w 14"/>
                  <a:gd name="T11" fmla="*/ 0 h 14"/>
                  <a:gd name="T12" fmla="*/ 2147483647 w 14"/>
                  <a:gd name="T13" fmla="*/ 0 h 1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4"/>
                  <a:gd name="T22" fmla="*/ 0 h 14"/>
                  <a:gd name="T23" fmla="*/ 14 w 14"/>
                  <a:gd name="T24" fmla="*/ 14 h 14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4" h="14">
                    <a:moveTo>
                      <a:pt x="14" y="0"/>
                    </a:moveTo>
                    <a:lnTo>
                      <a:pt x="14" y="0"/>
                    </a:lnTo>
                    <a:lnTo>
                      <a:pt x="0" y="14"/>
                    </a:lnTo>
                    <a:lnTo>
                      <a:pt x="0" y="0"/>
                    </a:lnTo>
                    <a:lnTo>
                      <a:pt x="14" y="0"/>
                    </a:lnTo>
                    <a:close/>
                  </a:path>
                </a:pathLst>
              </a:custGeom>
              <a:blipFill dpi="0" rotWithShape="0">
                <a:blip r:embed="rId5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6" name="Freeform 102"/>
              <p:cNvSpPr>
                <a:spLocks/>
              </p:cNvSpPr>
              <p:nvPr/>
            </p:nvSpPr>
            <p:spPr bwMode="auto">
              <a:xfrm>
                <a:off x="7768285" y="2038350"/>
                <a:ext cx="66675" cy="44450"/>
              </a:xfrm>
              <a:custGeom>
                <a:avLst/>
                <a:gdLst>
                  <a:gd name="T0" fmla="*/ 2147483647 w 42"/>
                  <a:gd name="T1" fmla="*/ 2147483647 h 28"/>
                  <a:gd name="T2" fmla="*/ 2147483647 w 42"/>
                  <a:gd name="T3" fmla="*/ 0 h 28"/>
                  <a:gd name="T4" fmla="*/ 0 w 42"/>
                  <a:gd name="T5" fmla="*/ 2147483647 h 28"/>
                  <a:gd name="T6" fmla="*/ 0 w 42"/>
                  <a:gd name="T7" fmla="*/ 2147483647 h 28"/>
                  <a:gd name="T8" fmla="*/ 2147483647 w 42"/>
                  <a:gd name="T9" fmla="*/ 2147483647 h 2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2"/>
                  <a:gd name="T16" fmla="*/ 0 h 28"/>
                  <a:gd name="T17" fmla="*/ 42 w 42"/>
                  <a:gd name="T18" fmla="*/ 28 h 2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2" h="28">
                    <a:moveTo>
                      <a:pt x="42" y="14"/>
                    </a:moveTo>
                    <a:lnTo>
                      <a:pt x="42" y="0"/>
                    </a:lnTo>
                    <a:lnTo>
                      <a:pt x="0" y="14"/>
                    </a:lnTo>
                    <a:lnTo>
                      <a:pt x="0" y="28"/>
                    </a:lnTo>
                    <a:lnTo>
                      <a:pt x="42" y="14"/>
                    </a:lnTo>
                    <a:close/>
                  </a:path>
                </a:pathLst>
              </a:custGeom>
              <a:blipFill dpi="0" rotWithShape="0">
                <a:blip r:embed="rId5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42" name="Straight Arrow Connector 141"/>
            <p:cNvCxnSpPr/>
            <p:nvPr/>
          </p:nvCxnSpPr>
          <p:spPr bwMode="auto">
            <a:xfrm>
              <a:off x="8327572" y="4484348"/>
              <a:ext cx="167346" cy="0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sp>
        <p:nvSpPr>
          <p:cNvPr id="147" name="TextBox 146"/>
          <p:cNvSpPr txBox="1"/>
          <p:nvPr/>
        </p:nvSpPr>
        <p:spPr>
          <a:xfrm>
            <a:off x="3429057" y="5232299"/>
            <a:ext cx="28552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5425" indent="-225425">
              <a:lnSpc>
                <a:spcPct val="100000"/>
              </a:lnSpc>
              <a:spcBef>
                <a:spcPts val="0"/>
              </a:spcBef>
            </a:pPr>
            <a:r>
              <a:rPr lang="en-US" sz="1400" dirty="0"/>
              <a:t>1</a:t>
            </a:r>
            <a:r>
              <a:rPr lang="en-US" sz="1400" dirty="0" smtClean="0"/>
              <a:t>: Call method </a:t>
            </a:r>
            <a:r>
              <a:rPr lang="en-US" sz="1400" dirty="0" err="1" smtClean="0"/>
              <a:t>downloadImage</a:t>
            </a:r>
            <a:r>
              <a:rPr lang="en-US" sz="1400" dirty="0" smtClean="0"/>
              <a:t>()</a:t>
            </a:r>
            <a:endParaRPr lang="en-US" sz="1400" dirty="0"/>
          </a:p>
        </p:txBody>
      </p:sp>
      <p:grpSp>
        <p:nvGrpSpPr>
          <p:cNvPr id="148" name="Group 147"/>
          <p:cNvGrpSpPr/>
          <p:nvPr/>
        </p:nvGrpSpPr>
        <p:grpSpPr>
          <a:xfrm>
            <a:off x="6881942" y="5904223"/>
            <a:ext cx="300243" cy="312737"/>
            <a:chOff x="8327572" y="4328206"/>
            <a:chExt cx="300243" cy="312737"/>
          </a:xfrm>
        </p:grpSpPr>
        <p:grpSp>
          <p:nvGrpSpPr>
            <p:cNvPr id="149" name="Group 148"/>
            <p:cNvGrpSpPr/>
            <p:nvPr/>
          </p:nvGrpSpPr>
          <p:grpSpPr>
            <a:xfrm>
              <a:off x="8472240" y="4328206"/>
              <a:ext cx="155575" cy="312737"/>
              <a:chOff x="7723835" y="1770063"/>
              <a:chExt cx="155575" cy="312737"/>
            </a:xfrm>
          </p:grpSpPr>
          <p:sp>
            <p:nvSpPr>
              <p:cNvPr id="151" name="Freeform 99"/>
              <p:cNvSpPr>
                <a:spLocks/>
              </p:cNvSpPr>
              <p:nvPr/>
            </p:nvSpPr>
            <p:spPr bwMode="auto">
              <a:xfrm>
                <a:off x="7723835" y="1770063"/>
                <a:ext cx="155575" cy="290512"/>
              </a:xfrm>
              <a:custGeom>
                <a:avLst/>
                <a:gdLst>
                  <a:gd name="T0" fmla="*/ 2147483647 w 98"/>
                  <a:gd name="T1" fmla="*/ 0 h 183"/>
                  <a:gd name="T2" fmla="*/ 2147483647 w 98"/>
                  <a:gd name="T3" fmla="*/ 2147483647 h 183"/>
                  <a:gd name="T4" fmla="*/ 0 w 98"/>
                  <a:gd name="T5" fmla="*/ 2147483647 h 183"/>
                  <a:gd name="T6" fmla="*/ 0 w 98"/>
                  <a:gd name="T7" fmla="*/ 2147483647 h 183"/>
                  <a:gd name="T8" fmla="*/ 2147483647 w 98"/>
                  <a:gd name="T9" fmla="*/ 2147483647 h 183"/>
                  <a:gd name="T10" fmla="*/ 2147483647 w 98"/>
                  <a:gd name="T11" fmla="*/ 2147483647 h 183"/>
                  <a:gd name="T12" fmla="*/ 2147483647 w 98"/>
                  <a:gd name="T13" fmla="*/ 2147483647 h 183"/>
                  <a:gd name="T14" fmla="*/ 2147483647 w 98"/>
                  <a:gd name="T15" fmla="*/ 2147483647 h 183"/>
                  <a:gd name="T16" fmla="*/ 2147483647 w 98"/>
                  <a:gd name="T17" fmla="*/ 2147483647 h 183"/>
                  <a:gd name="T18" fmla="*/ 2147483647 w 98"/>
                  <a:gd name="T19" fmla="*/ 2147483647 h 183"/>
                  <a:gd name="T20" fmla="*/ 2147483647 w 98"/>
                  <a:gd name="T21" fmla="*/ 2147483647 h 183"/>
                  <a:gd name="T22" fmla="*/ 2147483647 w 98"/>
                  <a:gd name="T23" fmla="*/ 2147483647 h 183"/>
                  <a:gd name="T24" fmla="*/ 2147483647 w 98"/>
                  <a:gd name="T25" fmla="*/ 2147483647 h 183"/>
                  <a:gd name="T26" fmla="*/ 2147483647 w 98"/>
                  <a:gd name="T27" fmla="*/ 2147483647 h 183"/>
                  <a:gd name="T28" fmla="*/ 2147483647 w 98"/>
                  <a:gd name="T29" fmla="*/ 2147483647 h 183"/>
                  <a:gd name="T30" fmla="*/ 2147483647 w 98"/>
                  <a:gd name="T31" fmla="*/ 2147483647 h 183"/>
                  <a:gd name="T32" fmla="*/ 2147483647 w 98"/>
                  <a:gd name="T33" fmla="*/ 2147483647 h 183"/>
                  <a:gd name="T34" fmla="*/ 2147483647 w 98"/>
                  <a:gd name="T35" fmla="*/ 0 h 183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98"/>
                  <a:gd name="T55" fmla="*/ 0 h 183"/>
                  <a:gd name="T56" fmla="*/ 98 w 98"/>
                  <a:gd name="T57" fmla="*/ 183 h 183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98" h="183">
                    <a:moveTo>
                      <a:pt x="98" y="0"/>
                    </a:moveTo>
                    <a:lnTo>
                      <a:pt x="14" y="42"/>
                    </a:lnTo>
                    <a:lnTo>
                      <a:pt x="0" y="56"/>
                    </a:lnTo>
                    <a:lnTo>
                      <a:pt x="42" y="70"/>
                    </a:lnTo>
                    <a:lnTo>
                      <a:pt x="84" y="84"/>
                    </a:lnTo>
                    <a:lnTo>
                      <a:pt x="84" y="99"/>
                    </a:lnTo>
                    <a:lnTo>
                      <a:pt x="42" y="113"/>
                    </a:lnTo>
                    <a:lnTo>
                      <a:pt x="14" y="127"/>
                    </a:lnTo>
                    <a:lnTo>
                      <a:pt x="14" y="141"/>
                    </a:lnTo>
                    <a:lnTo>
                      <a:pt x="42" y="155"/>
                    </a:lnTo>
                    <a:lnTo>
                      <a:pt x="70" y="155"/>
                    </a:lnTo>
                    <a:lnTo>
                      <a:pt x="70" y="169"/>
                    </a:lnTo>
                    <a:lnTo>
                      <a:pt x="28" y="183"/>
                    </a:lnTo>
                    <a:lnTo>
                      <a:pt x="98" y="0"/>
                    </a:lnTo>
                    <a:close/>
                  </a:path>
                </a:pathLst>
              </a:custGeom>
              <a:blipFill dpi="0" rotWithShape="0">
                <a:blip r:embed="rId4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2" name="Freeform 100"/>
              <p:cNvSpPr>
                <a:spLocks/>
              </p:cNvSpPr>
              <p:nvPr/>
            </p:nvSpPr>
            <p:spPr bwMode="auto">
              <a:xfrm>
                <a:off x="7723835" y="1770063"/>
                <a:ext cx="155575" cy="268287"/>
              </a:xfrm>
              <a:custGeom>
                <a:avLst/>
                <a:gdLst>
                  <a:gd name="T0" fmla="*/ 2147483647 w 98"/>
                  <a:gd name="T1" fmla="*/ 2147483647 h 169"/>
                  <a:gd name="T2" fmla="*/ 2147483647 w 98"/>
                  <a:gd name="T3" fmla="*/ 2147483647 h 169"/>
                  <a:gd name="T4" fmla="*/ 2147483647 w 98"/>
                  <a:gd name="T5" fmla="*/ 2147483647 h 169"/>
                  <a:gd name="T6" fmla="*/ 2147483647 w 98"/>
                  <a:gd name="T7" fmla="*/ 2147483647 h 169"/>
                  <a:gd name="T8" fmla="*/ 0 w 98"/>
                  <a:gd name="T9" fmla="*/ 2147483647 h 169"/>
                  <a:gd name="T10" fmla="*/ 2147483647 w 98"/>
                  <a:gd name="T11" fmla="*/ 2147483647 h 169"/>
                  <a:gd name="T12" fmla="*/ 2147483647 w 98"/>
                  <a:gd name="T13" fmla="*/ 2147483647 h 169"/>
                  <a:gd name="T14" fmla="*/ 2147483647 w 98"/>
                  <a:gd name="T15" fmla="*/ 2147483647 h 169"/>
                  <a:gd name="T16" fmla="*/ 2147483647 w 98"/>
                  <a:gd name="T17" fmla="*/ 2147483647 h 169"/>
                  <a:gd name="T18" fmla="*/ 2147483647 w 98"/>
                  <a:gd name="T19" fmla="*/ 2147483647 h 169"/>
                  <a:gd name="T20" fmla="*/ 2147483647 w 98"/>
                  <a:gd name="T21" fmla="*/ 2147483647 h 169"/>
                  <a:gd name="T22" fmla="*/ 2147483647 w 98"/>
                  <a:gd name="T23" fmla="*/ 2147483647 h 169"/>
                  <a:gd name="T24" fmla="*/ 2147483647 w 98"/>
                  <a:gd name="T25" fmla="*/ 2147483647 h 169"/>
                  <a:gd name="T26" fmla="*/ 2147483647 w 98"/>
                  <a:gd name="T27" fmla="*/ 2147483647 h 169"/>
                  <a:gd name="T28" fmla="*/ 2147483647 w 98"/>
                  <a:gd name="T29" fmla="*/ 2147483647 h 169"/>
                  <a:gd name="T30" fmla="*/ 2147483647 w 98"/>
                  <a:gd name="T31" fmla="*/ 2147483647 h 169"/>
                  <a:gd name="T32" fmla="*/ 2147483647 w 98"/>
                  <a:gd name="T33" fmla="*/ 2147483647 h 169"/>
                  <a:gd name="T34" fmla="*/ 2147483647 w 98"/>
                  <a:gd name="T35" fmla="*/ 2147483647 h 169"/>
                  <a:gd name="T36" fmla="*/ 2147483647 w 98"/>
                  <a:gd name="T37" fmla="*/ 2147483647 h 169"/>
                  <a:gd name="T38" fmla="*/ 2147483647 w 98"/>
                  <a:gd name="T39" fmla="*/ 2147483647 h 169"/>
                  <a:gd name="T40" fmla="*/ 2147483647 w 98"/>
                  <a:gd name="T41" fmla="*/ 2147483647 h 169"/>
                  <a:gd name="T42" fmla="*/ 2147483647 w 98"/>
                  <a:gd name="T43" fmla="*/ 2147483647 h 169"/>
                  <a:gd name="T44" fmla="*/ 2147483647 w 98"/>
                  <a:gd name="T45" fmla="*/ 2147483647 h 169"/>
                  <a:gd name="T46" fmla="*/ 2147483647 w 98"/>
                  <a:gd name="T47" fmla="*/ 2147483647 h 169"/>
                  <a:gd name="T48" fmla="*/ 2147483647 w 98"/>
                  <a:gd name="T49" fmla="*/ 2147483647 h 169"/>
                  <a:gd name="T50" fmla="*/ 2147483647 w 98"/>
                  <a:gd name="T51" fmla="*/ 2147483647 h 169"/>
                  <a:gd name="T52" fmla="*/ 2147483647 w 98"/>
                  <a:gd name="T53" fmla="*/ 2147483647 h 169"/>
                  <a:gd name="T54" fmla="*/ 2147483647 w 98"/>
                  <a:gd name="T55" fmla="*/ 2147483647 h 169"/>
                  <a:gd name="T56" fmla="*/ 2147483647 w 98"/>
                  <a:gd name="T57" fmla="*/ 2147483647 h 169"/>
                  <a:gd name="T58" fmla="*/ 2147483647 w 98"/>
                  <a:gd name="T59" fmla="*/ 2147483647 h 169"/>
                  <a:gd name="T60" fmla="*/ 2147483647 w 98"/>
                  <a:gd name="T61" fmla="*/ 2147483647 h 169"/>
                  <a:gd name="T62" fmla="*/ 2147483647 w 98"/>
                  <a:gd name="T63" fmla="*/ 2147483647 h 169"/>
                  <a:gd name="T64" fmla="*/ 2147483647 w 98"/>
                  <a:gd name="T65" fmla="*/ 2147483647 h 169"/>
                  <a:gd name="T66" fmla="*/ 2147483647 w 98"/>
                  <a:gd name="T67" fmla="*/ 2147483647 h 169"/>
                  <a:gd name="T68" fmla="*/ 2147483647 w 98"/>
                  <a:gd name="T69" fmla="*/ 2147483647 h 169"/>
                  <a:gd name="T70" fmla="*/ 2147483647 w 98"/>
                  <a:gd name="T71" fmla="*/ 2147483647 h 169"/>
                  <a:gd name="T72" fmla="*/ 2147483647 w 98"/>
                  <a:gd name="T73" fmla="*/ 2147483647 h 169"/>
                  <a:gd name="T74" fmla="*/ 0 w 98"/>
                  <a:gd name="T75" fmla="*/ 2147483647 h 169"/>
                  <a:gd name="T76" fmla="*/ 0 w 98"/>
                  <a:gd name="T77" fmla="*/ 2147483647 h 169"/>
                  <a:gd name="T78" fmla="*/ 0 w 98"/>
                  <a:gd name="T79" fmla="*/ 2147483647 h 169"/>
                  <a:gd name="T80" fmla="*/ 2147483647 w 98"/>
                  <a:gd name="T81" fmla="*/ 2147483647 h 169"/>
                  <a:gd name="T82" fmla="*/ 2147483647 w 98"/>
                  <a:gd name="T83" fmla="*/ 0 h 169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w 98"/>
                  <a:gd name="T127" fmla="*/ 0 h 169"/>
                  <a:gd name="T128" fmla="*/ 98 w 98"/>
                  <a:gd name="T129" fmla="*/ 169 h 169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T126" t="T127" r="T128" b="T129"/>
                <a:pathLst>
                  <a:path w="98" h="169">
                    <a:moveTo>
                      <a:pt x="98" y="14"/>
                    </a:moveTo>
                    <a:lnTo>
                      <a:pt x="14" y="56"/>
                    </a:lnTo>
                    <a:lnTo>
                      <a:pt x="28" y="56"/>
                    </a:lnTo>
                    <a:lnTo>
                      <a:pt x="14" y="70"/>
                    </a:lnTo>
                    <a:lnTo>
                      <a:pt x="0" y="56"/>
                    </a:lnTo>
                    <a:lnTo>
                      <a:pt x="42" y="70"/>
                    </a:lnTo>
                    <a:lnTo>
                      <a:pt x="84" y="84"/>
                    </a:lnTo>
                    <a:lnTo>
                      <a:pt x="98" y="84"/>
                    </a:lnTo>
                    <a:lnTo>
                      <a:pt x="98" y="99"/>
                    </a:lnTo>
                    <a:lnTo>
                      <a:pt x="84" y="113"/>
                    </a:lnTo>
                    <a:lnTo>
                      <a:pt x="42" y="127"/>
                    </a:lnTo>
                    <a:lnTo>
                      <a:pt x="14" y="141"/>
                    </a:lnTo>
                    <a:lnTo>
                      <a:pt x="28" y="127"/>
                    </a:lnTo>
                    <a:lnTo>
                      <a:pt x="28" y="141"/>
                    </a:lnTo>
                    <a:lnTo>
                      <a:pt x="14" y="141"/>
                    </a:lnTo>
                    <a:lnTo>
                      <a:pt x="42" y="155"/>
                    </a:lnTo>
                    <a:lnTo>
                      <a:pt x="70" y="155"/>
                    </a:lnTo>
                    <a:lnTo>
                      <a:pt x="84" y="155"/>
                    </a:lnTo>
                    <a:lnTo>
                      <a:pt x="84" y="169"/>
                    </a:lnTo>
                    <a:lnTo>
                      <a:pt x="70" y="169"/>
                    </a:lnTo>
                    <a:lnTo>
                      <a:pt x="70" y="155"/>
                    </a:lnTo>
                    <a:lnTo>
                      <a:pt x="70" y="169"/>
                    </a:lnTo>
                    <a:lnTo>
                      <a:pt x="42" y="169"/>
                    </a:lnTo>
                    <a:lnTo>
                      <a:pt x="14" y="155"/>
                    </a:lnTo>
                    <a:lnTo>
                      <a:pt x="14" y="141"/>
                    </a:lnTo>
                    <a:lnTo>
                      <a:pt x="14" y="127"/>
                    </a:lnTo>
                    <a:lnTo>
                      <a:pt x="42" y="113"/>
                    </a:lnTo>
                    <a:lnTo>
                      <a:pt x="84" y="99"/>
                    </a:lnTo>
                    <a:lnTo>
                      <a:pt x="84" y="84"/>
                    </a:lnTo>
                    <a:lnTo>
                      <a:pt x="84" y="99"/>
                    </a:lnTo>
                    <a:lnTo>
                      <a:pt x="42" y="84"/>
                    </a:lnTo>
                    <a:lnTo>
                      <a:pt x="0" y="70"/>
                    </a:lnTo>
                    <a:lnTo>
                      <a:pt x="0" y="56"/>
                    </a:lnTo>
                    <a:lnTo>
                      <a:pt x="14" y="42"/>
                    </a:lnTo>
                    <a:lnTo>
                      <a:pt x="98" y="0"/>
                    </a:lnTo>
                    <a:lnTo>
                      <a:pt x="98" y="14"/>
                    </a:lnTo>
                    <a:close/>
                  </a:path>
                </a:pathLst>
              </a:custGeom>
              <a:blipFill dpi="0" rotWithShape="0">
                <a:blip r:embed="rId5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" name="Freeform 101"/>
              <p:cNvSpPr>
                <a:spLocks/>
              </p:cNvSpPr>
              <p:nvPr/>
            </p:nvSpPr>
            <p:spPr bwMode="auto">
              <a:xfrm>
                <a:off x="7834960" y="2038350"/>
                <a:ext cx="22225" cy="22225"/>
              </a:xfrm>
              <a:custGeom>
                <a:avLst/>
                <a:gdLst>
                  <a:gd name="T0" fmla="*/ 2147483647 w 14"/>
                  <a:gd name="T1" fmla="*/ 0 h 14"/>
                  <a:gd name="T2" fmla="*/ 2147483647 w 14"/>
                  <a:gd name="T3" fmla="*/ 0 h 14"/>
                  <a:gd name="T4" fmla="*/ 0 w 14"/>
                  <a:gd name="T5" fmla="*/ 2147483647 h 14"/>
                  <a:gd name="T6" fmla="*/ 0 w 14"/>
                  <a:gd name="T7" fmla="*/ 0 h 14"/>
                  <a:gd name="T8" fmla="*/ 0 w 14"/>
                  <a:gd name="T9" fmla="*/ 0 h 14"/>
                  <a:gd name="T10" fmla="*/ 0 w 14"/>
                  <a:gd name="T11" fmla="*/ 0 h 14"/>
                  <a:gd name="T12" fmla="*/ 2147483647 w 14"/>
                  <a:gd name="T13" fmla="*/ 0 h 1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4"/>
                  <a:gd name="T22" fmla="*/ 0 h 14"/>
                  <a:gd name="T23" fmla="*/ 14 w 14"/>
                  <a:gd name="T24" fmla="*/ 14 h 14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4" h="14">
                    <a:moveTo>
                      <a:pt x="14" y="0"/>
                    </a:moveTo>
                    <a:lnTo>
                      <a:pt x="14" y="0"/>
                    </a:lnTo>
                    <a:lnTo>
                      <a:pt x="0" y="14"/>
                    </a:lnTo>
                    <a:lnTo>
                      <a:pt x="0" y="0"/>
                    </a:lnTo>
                    <a:lnTo>
                      <a:pt x="14" y="0"/>
                    </a:lnTo>
                    <a:close/>
                  </a:path>
                </a:pathLst>
              </a:custGeom>
              <a:blipFill dpi="0" rotWithShape="0">
                <a:blip r:embed="rId5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4" name="Freeform 102"/>
              <p:cNvSpPr>
                <a:spLocks/>
              </p:cNvSpPr>
              <p:nvPr/>
            </p:nvSpPr>
            <p:spPr bwMode="auto">
              <a:xfrm>
                <a:off x="7768285" y="2038350"/>
                <a:ext cx="66675" cy="44450"/>
              </a:xfrm>
              <a:custGeom>
                <a:avLst/>
                <a:gdLst>
                  <a:gd name="T0" fmla="*/ 2147483647 w 42"/>
                  <a:gd name="T1" fmla="*/ 2147483647 h 28"/>
                  <a:gd name="T2" fmla="*/ 2147483647 w 42"/>
                  <a:gd name="T3" fmla="*/ 0 h 28"/>
                  <a:gd name="T4" fmla="*/ 0 w 42"/>
                  <a:gd name="T5" fmla="*/ 2147483647 h 28"/>
                  <a:gd name="T6" fmla="*/ 0 w 42"/>
                  <a:gd name="T7" fmla="*/ 2147483647 h 28"/>
                  <a:gd name="T8" fmla="*/ 2147483647 w 42"/>
                  <a:gd name="T9" fmla="*/ 2147483647 h 2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2"/>
                  <a:gd name="T16" fmla="*/ 0 h 28"/>
                  <a:gd name="T17" fmla="*/ 42 w 42"/>
                  <a:gd name="T18" fmla="*/ 28 h 2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2" h="28">
                    <a:moveTo>
                      <a:pt x="42" y="14"/>
                    </a:moveTo>
                    <a:lnTo>
                      <a:pt x="42" y="0"/>
                    </a:lnTo>
                    <a:lnTo>
                      <a:pt x="0" y="14"/>
                    </a:lnTo>
                    <a:lnTo>
                      <a:pt x="0" y="28"/>
                    </a:lnTo>
                    <a:lnTo>
                      <a:pt x="42" y="14"/>
                    </a:lnTo>
                    <a:close/>
                  </a:path>
                </a:pathLst>
              </a:custGeom>
              <a:blipFill dpi="0" rotWithShape="0">
                <a:blip r:embed="rId5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50" name="Straight Arrow Connector 149"/>
            <p:cNvCxnSpPr/>
            <p:nvPr/>
          </p:nvCxnSpPr>
          <p:spPr bwMode="auto">
            <a:xfrm>
              <a:off x="8327572" y="4484348"/>
              <a:ext cx="167346" cy="0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grpSp>
        <p:nvGrpSpPr>
          <p:cNvPr id="155" name="Group 154"/>
          <p:cNvGrpSpPr/>
          <p:nvPr/>
        </p:nvGrpSpPr>
        <p:grpSpPr>
          <a:xfrm>
            <a:off x="7306496" y="5904223"/>
            <a:ext cx="300243" cy="312737"/>
            <a:chOff x="8327572" y="4328206"/>
            <a:chExt cx="300243" cy="312737"/>
          </a:xfrm>
        </p:grpSpPr>
        <p:grpSp>
          <p:nvGrpSpPr>
            <p:cNvPr id="156" name="Group 155"/>
            <p:cNvGrpSpPr/>
            <p:nvPr/>
          </p:nvGrpSpPr>
          <p:grpSpPr>
            <a:xfrm>
              <a:off x="8472240" y="4328206"/>
              <a:ext cx="155575" cy="312737"/>
              <a:chOff x="7723835" y="1770063"/>
              <a:chExt cx="155575" cy="312737"/>
            </a:xfrm>
          </p:grpSpPr>
          <p:sp>
            <p:nvSpPr>
              <p:cNvPr id="158" name="Freeform 99"/>
              <p:cNvSpPr>
                <a:spLocks/>
              </p:cNvSpPr>
              <p:nvPr/>
            </p:nvSpPr>
            <p:spPr bwMode="auto">
              <a:xfrm>
                <a:off x="7723835" y="1770063"/>
                <a:ext cx="155575" cy="290512"/>
              </a:xfrm>
              <a:custGeom>
                <a:avLst/>
                <a:gdLst>
                  <a:gd name="T0" fmla="*/ 2147483647 w 98"/>
                  <a:gd name="T1" fmla="*/ 0 h 183"/>
                  <a:gd name="T2" fmla="*/ 2147483647 w 98"/>
                  <a:gd name="T3" fmla="*/ 2147483647 h 183"/>
                  <a:gd name="T4" fmla="*/ 0 w 98"/>
                  <a:gd name="T5" fmla="*/ 2147483647 h 183"/>
                  <a:gd name="T6" fmla="*/ 0 w 98"/>
                  <a:gd name="T7" fmla="*/ 2147483647 h 183"/>
                  <a:gd name="T8" fmla="*/ 2147483647 w 98"/>
                  <a:gd name="T9" fmla="*/ 2147483647 h 183"/>
                  <a:gd name="T10" fmla="*/ 2147483647 w 98"/>
                  <a:gd name="T11" fmla="*/ 2147483647 h 183"/>
                  <a:gd name="T12" fmla="*/ 2147483647 w 98"/>
                  <a:gd name="T13" fmla="*/ 2147483647 h 183"/>
                  <a:gd name="T14" fmla="*/ 2147483647 w 98"/>
                  <a:gd name="T15" fmla="*/ 2147483647 h 183"/>
                  <a:gd name="T16" fmla="*/ 2147483647 w 98"/>
                  <a:gd name="T17" fmla="*/ 2147483647 h 183"/>
                  <a:gd name="T18" fmla="*/ 2147483647 w 98"/>
                  <a:gd name="T19" fmla="*/ 2147483647 h 183"/>
                  <a:gd name="T20" fmla="*/ 2147483647 w 98"/>
                  <a:gd name="T21" fmla="*/ 2147483647 h 183"/>
                  <a:gd name="T22" fmla="*/ 2147483647 w 98"/>
                  <a:gd name="T23" fmla="*/ 2147483647 h 183"/>
                  <a:gd name="T24" fmla="*/ 2147483647 w 98"/>
                  <a:gd name="T25" fmla="*/ 2147483647 h 183"/>
                  <a:gd name="T26" fmla="*/ 2147483647 w 98"/>
                  <a:gd name="T27" fmla="*/ 2147483647 h 183"/>
                  <a:gd name="T28" fmla="*/ 2147483647 w 98"/>
                  <a:gd name="T29" fmla="*/ 2147483647 h 183"/>
                  <a:gd name="T30" fmla="*/ 2147483647 w 98"/>
                  <a:gd name="T31" fmla="*/ 2147483647 h 183"/>
                  <a:gd name="T32" fmla="*/ 2147483647 w 98"/>
                  <a:gd name="T33" fmla="*/ 2147483647 h 183"/>
                  <a:gd name="T34" fmla="*/ 2147483647 w 98"/>
                  <a:gd name="T35" fmla="*/ 0 h 183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98"/>
                  <a:gd name="T55" fmla="*/ 0 h 183"/>
                  <a:gd name="T56" fmla="*/ 98 w 98"/>
                  <a:gd name="T57" fmla="*/ 183 h 183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98" h="183">
                    <a:moveTo>
                      <a:pt x="98" y="0"/>
                    </a:moveTo>
                    <a:lnTo>
                      <a:pt x="14" y="42"/>
                    </a:lnTo>
                    <a:lnTo>
                      <a:pt x="0" y="56"/>
                    </a:lnTo>
                    <a:lnTo>
                      <a:pt x="42" y="70"/>
                    </a:lnTo>
                    <a:lnTo>
                      <a:pt x="84" y="84"/>
                    </a:lnTo>
                    <a:lnTo>
                      <a:pt x="84" y="99"/>
                    </a:lnTo>
                    <a:lnTo>
                      <a:pt x="42" y="113"/>
                    </a:lnTo>
                    <a:lnTo>
                      <a:pt x="14" y="127"/>
                    </a:lnTo>
                    <a:lnTo>
                      <a:pt x="14" y="141"/>
                    </a:lnTo>
                    <a:lnTo>
                      <a:pt x="42" y="155"/>
                    </a:lnTo>
                    <a:lnTo>
                      <a:pt x="70" y="155"/>
                    </a:lnTo>
                    <a:lnTo>
                      <a:pt x="70" y="169"/>
                    </a:lnTo>
                    <a:lnTo>
                      <a:pt x="28" y="183"/>
                    </a:lnTo>
                    <a:lnTo>
                      <a:pt x="98" y="0"/>
                    </a:lnTo>
                    <a:close/>
                  </a:path>
                </a:pathLst>
              </a:custGeom>
              <a:blipFill dpi="0" rotWithShape="0">
                <a:blip r:embed="rId4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9" name="Freeform 100"/>
              <p:cNvSpPr>
                <a:spLocks/>
              </p:cNvSpPr>
              <p:nvPr/>
            </p:nvSpPr>
            <p:spPr bwMode="auto">
              <a:xfrm>
                <a:off x="7723835" y="1770063"/>
                <a:ext cx="155575" cy="268287"/>
              </a:xfrm>
              <a:custGeom>
                <a:avLst/>
                <a:gdLst>
                  <a:gd name="T0" fmla="*/ 2147483647 w 98"/>
                  <a:gd name="T1" fmla="*/ 2147483647 h 169"/>
                  <a:gd name="T2" fmla="*/ 2147483647 w 98"/>
                  <a:gd name="T3" fmla="*/ 2147483647 h 169"/>
                  <a:gd name="T4" fmla="*/ 2147483647 w 98"/>
                  <a:gd name="T5" fmla="*/ 2147483647 h 169"/>
                  <a:gd name="T6" fmla="*/ 2147483647 w 98"/>
                  <a:gd name="T7" fmla="*/ 2147483647 h 169"/>
                  <a:gd name="T8" fmla="*/ 0 w 98"/>
                  <a:gd name="T9" fmla="*/ 2147483647 h 169"/>
                  <a:gd name="T10" fmla="*/ 2147483647 w 98"/>
                  <a:gd name="T11" fmla="*/ 2147483647 h 169"/>
                  <a:gd name="T12" fmla="*/ 2147483647 w 98"/>
                  <a:gd name="T13" fmla="*/ 2147483647 h 169"/>
                  <a:gd name="T14" fmla="*/ 2147483647 w 98"/>
                  <a:gd name="T15" fmla="*/ 2147483647 h 169"/>
                  <a:gd name="T16" fmla="*/ 2147483647 w 98"/>
                  <a:gd name="T17" fmla="*/ 2147483647 h 169"/>
                  <a:gd name="T18" fmla="*/ 2147483647 w 98"/>
                  <a:gd name="T19" fmla="*/ 2147483647 h 169"/>
                  <a:gd name="T20" fmla="*/ 2147483647 w 98"/>
                  <a:gd name="T21" fmla="*/ 2147483647 h 169"/>
                  <a:gd name="T22" fmla="*/ 2147483647 w 98"/>
                  <a:gd name="T23" fmla="*/ 2147483647 h 169"/>
                  <a:gd name="T24" fmla="*/ 2147483647 w 98"/>
                  <a:gd name="T25" fmla="*/ 2147483647 h 169"/>
                  <a:gd name="T26" fmla="*/ 2147483647 w 98"/>
                  <a:gd name="T27" fmla="*/ 2147483647 h 169"/>
                  <a:gd name="T28" fmla="*/ 2147483647 w 98"/>
                  <a:gd name="T29" fmla="*/ 2147483647 h 169"/>
                  <a:gd name="T30" fmla="*/ 2147483647 w 98"/>
                  <a:gd name="T31" fmla="*/ 2147483647 h 169"/>
                  <a:gd name="T32" fmla="*/ 2147483647 w 98"/>
                  <a:gd name="T33" fmla="*/ 2147483647 h 169"/>
                  <a:gd name="T34" fmla="*/ 2147483647 w 98"/>
                  <a:gd name="T35" fmla="*/ 2147483647 h 169"/>
                  <a:gd name="T36" fmla="*/ 2147483647 w 98"/>
                  <a:gd name="T37" fmla="*/ 2147483647 h 169"/>
                  <a:gd name="T38" fmla="*/ 2147483647 w 98"/>
                  <a:gd name="T39" fmla="*/ 2147483647 h 169"/>
                  <a:gd name="T40" fmla="*/ 2147483647 w 98"/>
                  <a:gd name="T41" fmla="*/ 2147483647 h 169"/>
                  <a:gd name="T42" fmla="*/ 2147483647 w 98"/>
                  <a:gd name="T43" fmla="*/ 2147483647 h 169"/>
                  <a:gd name="T44" fmla="*/ 2147483647 w 98"/>
                  <a:gd name="T45" fmla="*/ 2147483647 h 169"/>
                  <a:gd name="T46" fmla="*/ 2147483647 w 98"/>
                  <a:gd name="T47" fmla="*/ 2147483647 h 169"/>
                  <a:gd name="T48" fmla="*/ 2147483647 w 98"/>
                  <a:gd name="T49" fmla="*/ 2147483647 h 169"/>
                  <a:gd name="T50" fmla="*/ 2147483647 w 98"/>
                  <a:gd name="T51" fmla="*/ 2147483647 h 169"/>
                  <a:gd name="T52" fmla="*/ 2147483647 w 98"/>
                  <a:gd name="T53" fmla="*/ 2147483647 h 169"/>
                  <a:gd name="T54" fmla="*/ 2147483647 w 98"/>
                  <a:gd name="T55" fmla="*/ 2147483647 h 169"/>
                  <a:gd name="T56" fmla="*/ 2147483647 w 98"/>
                  <a:gd name="T57" fmla="*/ 2147483647 h 169"/>
                  <a:gd name="T58" fmla="*/ 2147483647 w 98"/>
                  <a:gd name="T59" fmla="*/ 2147483647 h 169"/>
                  <a:gd name="T60" fmla="*/ 2147483647 w 98"/>
                  <a:gd name="T61" fmla="*/ 2147483647 h 169"/>
                  <a:gd name="T62" fmla="*/ 2147483647 w 98"/>
                  <a:gd name="T63" fmla="*/ 2147483647 h 169"/>
                  <a:gd name="T64" fmla="*/ 2147483647 w 98"/>
                  <a:gd name="T65" fmla="*/ 2147483647 h 169"/>
                  <a:gd name="T66" fmla="*/ 2147483647 w 98"/>
                  <a:gd name="T67" fmla="*/ 2147483647 h 169"/>
                  <a:gd name="T68" fmla="*/ 2147483647 w 98"/>
                  <a:gd name="T69" fmla="*/ 2147483647 h 169"/>
                  <a:gd name="T70" fmla="*/ 2147483647 w 98"/>
                  <a:gd name="T71" fmla="*/ 2147483647 h 169"/>
                  <a:gd name="T72" fmla="*/ 2147483647 w 98"/>
                  <a:gd name="T73" fmla="*/ 2147483647 h 169"/>
                  <a:gd name="T74" fmla="*/ 0 w 98"/>
                  <a:gd name="T75" fmla="*/ 2147483647 h 169"/>
                  <a:gd name="T76" fmla="*/ 0 w 98"/>
                  <a:gd name="T77" fmla="*/ 2147483647 h 169"/>
                  <a:gd name="T78" fmla="*/ 0 w 98"/>
                  <a:gd name="T79" fmla="*/ 2147483647 h 169"/>
                  <a:gd name="T80" fmla="*/ 2147483647 w 98"/>
                  <a:gd name="T81" fmla="*/ 2147483647 h 169"/>
                  <a:gd name="T82" fmla="*/ 2147483647 w 98"/>
                  <a:gd name="T83" fmla="*/ 0 h 169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w 98"/>
                  <a:gd name="T127" fmla="*/ 0 h 169"/>
                  <a:gd name="T128" fmla="*/ 98 w 98"/>
                  <a:gd name="T129" fmla="*/ 169 h 169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T126" t="T127" r="T128" b="T129"/>
                <a:pathLst>
                  <a:path w="98" h="169">
                    <a:moveTo>
                      <a:pt x="98" y="14"/>
                    </a:moveTo>
                    <a:lnTo>
                      <a:pt x="14" y="56"/>
                    </a:lnTo>
                    <a:lnTo>
                      <a:pt x="28" y="56"/>
                    </a:lnTo>
                    <a:lnTo>
                      <a:pt x="14" y="70"/>
                    </a:lnTo>
                    <a:lnTo>
                      <a:pt x="0" y="56"/>
                    </a:lnTo>
                    <a:lnTo>
                      <a:pt x="42" y="70"/>
                    </a:lnTo>
                    <a:lnTo>
                      <a:pt x="84" y="84"/>
                    </a:lnTo>
                    <a:lnTo>
                      <a:pt x="98" y="84"/>
                    </a:lnTo>
                    <a:lnTo>
                      <a:pt x="98" y="99"/>
                    </a:lnTo>
                    <a:lnTo>
                      <a:pt x="84" y="113"/>
                    </a:lnTo>
                    <a:lnTo>
                      <a:pt x="42" y="127"/>
                    </a:lnTo>
                    <a:lnTo>
                      <a:pt x="14" y="141"/>
                    </a:lnTo>
                    <a:lnTo>
                      <a:pt x="28" y="127"/>
                    </a:lnTo>
                    <a:lnTo>
                      <a:pt x="28" y="141"/>
                    </a:lnTo>
                    <a:lnTo>
                      <a:pt x="14" y="141"/>
                    </a:lnTo>
                    <a:lnTo>
                      <a:pt x="42" y="155"/>
                    </a:lnTo>
                    <a:lnTo>
                      <a:pt x="70" y="155"/>
                    </a:lnTo>
                    <a:lnTo>
                      <a:pt x="84" y="155"/>
                    </a:lnTo>
                    <a:lnTo>
                      <a:pt x="84" y="169"/>
                    </a:lnTo>
                    <a:lnTo>
                      <a:pt x="70" y="169"/>
                    </a:lnTo>
                    <a:lnTo>
                      <a:pt x="70" y="155"/>
                    </a:lnTo>
                    <a:lnTo>
                      <a:pt x="70" y="169"/>
                    </a:lnTo>
                    <a:lnTo>
                      <a:pt x="42" y="169"/>
                    </a:lnTo>
                    <a:lnTo>
                      <a:pt x="14" y="155"/>
                    </a:lnTo>
                    <a:lnTo>
                      <a:pt x="14" y="141"/>
                    </a:lnTo>
                    <a:lnTo>
                      <a:pt x="14" y="127"/>
                    </a:lnTo>
                    <a:lnTo>
                      <a:pt x="42" y="113"/>
                    </a:lnTo>
                    <a:lnTo>
                      <a:pt x="84" y="99"/>
                    </a:lnTo>
                    <a:lnTo>
                      <a:pt x="84" y="84"/>
                    </a:lnTo>
                    <a:lnTo>
                      <a:pt x="84" y="99"/>
                    </a:lnTo>
                    <a:lnTo>
                      <a:pt x="42" y="84"/>
                    </a:lnTo>
                    <a:lnTo>
                      <a:pt x="0" y="70"/>
                    </a:lnTo>
                    <a:lnTo>
                      <a:pt x="0" y="56"/>
                    </a:lnTo>
                    <a:lnTo>
                      <a:pt x="14" y="42"/>
                    </a:lnTo>
                    <a:lnTo>
                      <a:pt x="98" y="0"/>
                    </a:lnTo>
                    <a:lnTo>
                      <a:pt x="98" y="14"/>
                    </a:lnTo>
                    <a:close/>
                  </a:path>
                </a:pathLst>
              </a:custGeom>
              <a:blipFill dpi="0" rotWithShape="0">
                <a:blip r:embed="rId5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0" name="Freeform 101"/>
              <p:cNvSpPr>
                <a:spLocks/>
              </p:cNvSpPr>
              <p:nvPr/>
            </p:nvSpPr>
            <p:spPr bwMode="auto">
              <a:xfrm>
                <a:off x="7834960" y="2038350"/>
                <a:ext cx="22225" cy="22225"/>
              </a:xfrm>
              <a:custGeom>
                <a:avLst/>
                <a:gdLst>
                  <a:gd name="T0" fmla="*/ 2147483647 w 14"/>
                  <a:gd name="T1" fmla="*/ 0 h 14"/>
                  <a:gd name="T2" fmla="*/ 2147483647 w 14"/>
                  <a:gd name="T3" fmla="*/ 0 h 14"/>
                  <a:gd name="T4" fmla="*/ 0 w 14"/>
                  <a:gd name="T5" fmla="*/ 2147483647 h 14"/>
                  <a:gd name="T6" fmla="*/ 0 w 14"/>
                  <a:gd name="T7" fmla="*/ 0 h 14"/>
                  <a:gd name="T8" fmla="*/ 0 w 14"/>
                  <a:gd name="T9" fmla="*/ 0 h 14"/>
                  <a:gd name="T10" fmla="*/ 0 w 14"/>
                  <a:gd name="T11" fmla="*/ 0 h 14"/>
                  <a:gd name="T12" fmla="*/ 2147483647 w 14"/>
                  <a:gd name="T13" fmla="*/ 0 h 1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4"/>
                  <a:gd name="T22" fmla="*/ 0 h 14"/>
                  <a:gd name="T23" fmla="*/ 14 w 14"/>
                  <a:gd name="T24" fmla="*/ 14 h 14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4" h="14">
                    <a:moveTo>
                      <a:pt x="14" y="0"/>
                    </a:moveTo>
                    <a:lnTo>
                      <a:pt x="14" y="0"/>
                    </a:lnTo>
                    <a:lnTo>
                      <a:pt x="0" y="14"/>
                    </a:lnTo>
                    <a:lnTo>
                      <a:pt x="0" y="0"/>
                    </a:lnTo>
                    <a:lnTo>
                      <a:pt x="14" y="0"/>
                    </a:lnTo>
                    <a:close/>
                  </a:path>
                </a:pathLst>
              </a:custGeom>
              <a:blipFill dpi="0" rotWithShape="0">
                <a:blip r:embed="rId5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1" name="Freeform 102"/>
              <p:cNvSpPr>
                <a:spLocks/>
              </p:cNvSpPr>
              <p:nvPr/>
            </p:nvSpPr>
            <p:spPr bwMode="auto">
              <a:xfrm>
                <a:off x="7768285" y="2038350"/>
                <a:ext cx="66675" cy="44450"/>
              </a:xfrm>
              <a:custGeom>
                <a:avLst/>
                <a:gdLst>
                  <a:gd name="T0" fmla="*/ 2147483647 w 42"/>
                  <a:gd name="T1" fmla="*/ 2147483647 h 28"/>
                  <a:gd name="T2" fmla="*/ 2147483647 w 42"/>
                  <a:gd name="T3" fmla="*/ 0 h 28"/>
                  <a:gd name="T4" fmla="*/ 0 w 42"/>
                  <a:gd name="T5" fmla="*/ 2147483647 h 28"/>
                  <a:gd name="T6" fmla="*/ 0 w 42"/>
                  <a:gd name="T7" fmla="*/ 2147483647 h 28"/>
                  <a:gd name="T8" fmla="*/ 2147483647 w 42"/>
                  <a:gd name="T9" fmla="*/ 2147483647 h 2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2"/>
                  <a:gd name="T16" fmla="*/ 0 h 28"/>
                  <a:gd name="T17" fmla="*/ 42 w 42"/>
                  <a:gd name="T18" fmla="*/ 28 h 2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2" h="28">
                    <a:moveTo>
                      <a:pt x="42" y="14"/>
                    </a:moveTo>
                    <a:lnTo>
                      <a:pt x="42" y="0"/>
                    </a:lnTo>
                    <a:lnTo>
                      <a:pt x="0" y="14"/>
                    </a:lnTo>
                    <a:lnTo>
                      <a:pt x="0" y="28"/>
                    </a:lnTo>
                    <a:lnTo>
                      <a:pt x="42" y="14"/>
                    </a:lnTo>
                    <a:close/>
                  </a:path>
                </a:pathLst>
              </a:custGeom>
              <a:blipFill dpi="0" rotWithShape="0">
                <a:blip r:embed="rId5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57" name="Straight Arrow Connector 156"/>
            <p:cNvCxnSpPr/>
            <p:nvPr/>
          </p:nvCxnSpPr>
          <p:spPr bwMode="auto">
            <a:xfrm>
              <a:off x="8327572" y="4484348"/>
              <a:ext cx="167346" cy="0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grpSp>
        <p:nvGrpSpPr>
          <p:cNvPr id="162" name="Group 161"/>
          <p:cNvGrpSpPr/>
          <p:nvPr/>
        </p:nvGrpSpPr>
        <p:grpSpPr>
          <a:xfrm>
            <a:off x="7731050" y="5904223"/>
            <a:ext cx="300243" cy="312737"/>
            <a:chOff x="8327572" y="4328206"/>
            <a:chExt cx="300243" cy="312737"/>
          </a:xfrm>
        </p:grpSpPr>
        <p:grpSp>
          <p:nvGrpSpPr>
            <p:cNvPr id="163" name="Group 162"/>
            <p:cNvGrpSpPr/>
            <p:nvPr/>
          </p:nvGrpSpPr>
          <p:grpSpPr>
            <a:xfrm>
              <a:off x="8472240" y="4328206"/>
              <a:ext cx="155575" cy="312737"/>
              <a:chOff x="7723835" y="1770063"/>
              <a:chExt cx="155575" cy="312737"/>
            </a:xfrm>
          </p:grpSpPr>
          <p:sp>
            <p:nvSpPr>
              <p:cNvPr id="165" name="Freeform 99"/>
              <p:cNvSpPr>
                <a:spLocks/>
              </p:cNvSpPr>
              <p:nvPr/>
            </p:nvSpPr>
            <p:spPr bwMode="auto">
              <a:xfrm>
                <a:off x="7723835" y="1770063"/>
                <a:ext cx="155575" cy="290512"/>
              </a:xfrm>
              <a:custGeom>
                <a:avLst/>
                <a:gdLst>
                  <a:gd name="T0" fmla="*/ 2147483647 w 98"/>
                  <a:gd name="T1" fmla="*/ 0 h 183"/>
                  <a:gd name="T2" fmla="*/ 2147483647 w 98"/>
                  <a:gd name="T3" fmla="*/ 2147483647 h 183"/>
                  <a:gd name="T4" fmla="*/ 0 w 98"/>
                  <a:gd name="T5" fmla="*/ 2147483647 h 183"/>
                  <a:gd name="T6" fmla="*/ 0 w 98"/>
                  <a:gd name="T7" fmla="*/ 2147483647 h 183"/>
                  <a:gd name="T8" fmla="*/ 2147483647 w 98"/>
                  <a:gd name="T9" fmla="*/ 2147483647 h 183"/>
                  <a:gd name="T10" fmla="*/ 2147483647 w 98"/>
                  <a:gd name="T11" fmla="*/ 2147483647 h 183"/>
                  <a:gd name="T12" fmla="*/ 2147483647 w 98"/>
                  <a:gd name="T13" fmla="*/ 2147483647 h 183"/>
                  <a:gd name="T14" fmla="*/ 2147483647 w 98"/>
                  <a:gd name="T15" fmla="*/ 2147483647 h 183"/>
                  <a:gd name="T16" fmla="*/ 2147483647 w 98"/>
                  <a:gd name="T17" fmla="*/ 2147483647 h 183"/>
                  <a:gd name="T18" fmla="*/ 2147483647 w 98"/>
                  <a:gd name="T19" fmla="*/ 2147483647 h 183"/>
                  <a:gd name="T20" fmla="*/ 2147483647 w 98"/>
                  <a:gd name="T21" fmla="*/ 2147483647 h 183"/>
                  <a:gd name="T22" fmla="*/ 2147483647 w 98"/>
                  <a:gd name="T23" fmla="*/ 2147483647 h 183"/>
                  <a:gd name="T24" fmla="*/ 2147483647 w 98"/>
                  <a:gd name="T25" fmla="*/ 2147483647 h 183"/>
                  <a:gd name="T26" fmla="*/ 2147483647 w 98"/>
                  <a:gd name="T27" fmla="*/ 2147483647 h 183"/>
                  <a:gd name="T28" fmla="*/ 2147483647 w 98"/>
                  <a:gd name="T29" fmla="*/ 2147483647 h 183"/>
                  <a:gd name="T30" fmla="*/ 2147483647 w 98"/>
                  <a:gd name="T31" fmla="*/ 2147483647 h 183"/>
                  <a:gd name="T32" fmla="*/ 2147483647 w 98"/>
                  <a:gd name="T33" fmla="*/ 2147483647 h 183"/>
                  <a:gd name="T34" fmla="*/ 2147483647 w 98"/>
                  <a:gd name="T35" fmla="*/ 0 h 183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98"/>
                  <a:gd name="T55" fmla="*/ 0 h 183"/>
                  <a:gd name="T56" fmla="*/ 98 w 98"/>
                  <a:gd name="T57" fmla="*/ 183 h 183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98" h="183">
                    <a:moveTo>
                      <a:pt x="98" y="0"/>
                    </a:moveTo>
                    <a:lnTo>
                      <a:pt x="14" y="42"/>
                    </a:lnTo>
                    <a:lnTo>
                      <a:pt x="0" y="56"/>
                    </a:lnTo>
                    <a:lnTo>
                      <a:pt x="42" y="70"/>
                    </a:lnTo>
                    <a:lnTo>
                      <a:pt x="84" y="84"/>
                    </a:lnTo>
                    <a:lnTo>
                      <a:pt x="84" y="99"/>
                    </a:lnTo>
                    <a:lnTo>
                      <a:pt x="42" y="113"/>
                    </a:lnTo>
                    <a:lnTo>
                      <a:pt x="14" y="127"/>
                    </a:lnTo>
                    <a:lnTo>
                      <a:pt x="14" y="141"/>
                    </a:lnTo>
                    <a:lnTo>
                      <a:pt x="42" y="155"/>
                    </a:lnTo>
                    <a:lnTo>
                      <a:pt x="70" y="155"/>
                    </a:lnTo>
                    <a:lnTo>
                      <a:pt x="70" y="169"/>
                    </a:lnTo>
                    <a:lnTo>
                      <a:pt x="28" y="183"/>
                    </a:lnTo>
                    <a:lnTo>
                      <a:pt x="98" y="0"/>
                    </a:lnTo>
                    <a:close/>
                  </a:path>
                </a:pathLst>
              </a:custGeom>
              <a:blipFill dpi="0" rotWithShape="0">
                <a:blip r:embed="rId4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6" name="Freeform 100"/>
              <p:cNvSpPr>
                <a:spLocks/>
              </p:cNvSpPr>
              <p:nvPr/>
            </p:nvSpPr>
            <p:spPr bwMode="auto">
              <a:xfrm>
                <a:off x="7723835" y="1770063"/>
                <a:ext cx="155575" cy="268287"/>
              </a:xfrm>
              <a:custGeom>
                <a:avLst/>
                <a:gdLst>
                  <a:gd name="T0" fmla="*/ 2147483647 w 98"/>
                  <a:gd name="T1" fmla="*/ 2147483647 h 169"/>
                  <a:gd name="T2" fmla="*/ 2147483647 w 98"/>
                  <a:gd name="T3" fmla="*/ 2147483647 h 169"/>
                  <a:gd name="T4" fmla="*/ 2147483647 w 98"/>
                  <a:gd name="T5" fmla="*/ 2147483647 h 169"/>
                  <a:gd name="T6" fmla="*/ 2147483647 w 98"/>
                  <a:gd name="T7" fmla="*/ 2147483647 h 169"/>
                  <a:gd name="T8" fmla="*/ 0 w 98"/>
                  <a:gd name="T9" fmla="*/ 2147483647 h 169"/>
                  <a:gd name="T10" fmla="*/ 2147483647 w 98"/>
                  <a:gd name="T11" fmla="*/ 2147483647 h 169"/>
                  <a:gd name="T12" fmla="*/ 2147483647 w 98"/>
                  <a:gd name="T13" fmla="*/ 2147483647 h 169"/>
                  <a:gd name="T14" fmla="*/ 2147483647 w 98"/>
                  <a:gd name="T15" fmla="*/ 2147483647 h 169"/>
                  <a:gd name="T16" fmla="*/ 2147483647 w 98"/>
                  <a:gd name="T17" fmla="*/ 2147483647 h 169"/>
                  <a:gd name="T18" fmla="*/ 2147483647 w 98"/>
                  <a:gd name="T19" fmla="*/ 2147483647 h 169"/>
                  <a:gd name="T20" fmla="*/ 2147483647 w 98"/>
                  <a:gd name="T21" fmla="*/ 2147483647 h 169"/>
                  <a:gd name="T22" fmla="*/ 2147483647 w 98"/>
                  <a:gd name="T23" fmla="*/ 2147483647 h 169"/>
                  <a:gd name="T24" fmla="*/ 2147483647 w 98"/>
                  <a:gd name="T25" fmla="*/ 2147483647 h 169"/>
                  <a:gd name="T26" fmla="*/ 2147483647 w 98"/>
                  <a:gd name="T27" fmla="*/ 2147483647 h 169"/>
                  <a:gd name="T28" fmla="*/ 2147483647 w 98"/>
                  <a:gd name="T29" fmla="*/ 2147483647 h 169"/>
                  <a:gd name="T30" fmla="*/ 2147483647 w 98"/>
                  <a:gd name="T31" fmla="*/ 2147483647 h 169"/>
                  <a:gd name="T32" fmla="*/ 2147483647 w 98"/>
                  <a:gd name="T33" fmla="*/ 2147483647 h 169"/>
                  <a:gd name="T34" fmla="*/ 2147483647 w 98"/>
                  <a:gd name="T35" fmla="*/ 2147483647 h 169"/>
                  <a:gd name="T36" fmla="*/ 2147483647 w 98"/>
                  <a:gd name="T37" fmla="*/ 2147483647 h 169"/>
                  <a:gd name="T38" fmla="*/ 2147483647 w 98"/>
                  <a:gd name="T39" fmla="*/ 2147483647 h 169"/>
                  <a:gd name="T40" fmla="*/ 2147483647 w 98"/>
                  <a:gd name="T41" fmla="*/ 2147483647 h 169"/>
                  <a:gd name="T42" fmla="*/ 2147483647 w 98"/>
                  <a:gd name="T43" fmla="*/ 2147483647 h 169"/>
                  <a:gd name="T44" fmla="*/ 2147483647 w 98"/>
                  <a:gd name="T45" fmla="*/ 2147483647 h 169"/>
                  <a:gd name="T46" fmla="*/ 2147483647 w 98"/>
                  <a:gd name="T47" fmla="*/ 2147483647 h 169"/>
                  <a:gd name="T48" fmla="*/ 2147483647 w 98"/>
                  <a:gd name="T49" fmla="*/ 2147483647 h 169"/>
                  <a:gd name="T50" fmla="*/ 2147483647 w 98"/>
                  <a:gd name="T51" fmla="*/ 2147483647 h 169"/>
                  <a:gd name="T52" fmla="*/ 2147483647 w 98"/>
                  <a:gd name="T53" fmla="*/ 2147483647 h 169"/>
                  <a:gd name="T54" fmla="*/ 2147483647 w 98"/>
                  <a:gd name="T55" fmla="*/ 2147483647 h 169"/>
                  <a:gd name="T56" fmla="*/ 2147483647 w 98"/>
                  <a:gd name="T57" fmla="*/ 2147483647 h 169"/>
                  <a:gd name="T58" fmla="*/ 2147483647 w 98"/>
                  <a:gd name="T59" fmla="*/ 2147483647 h 169"/>
                  <a:gd name="T60" fmla="*/ 2147483647 w 98"/>
                  <a:gd name="T61" fmla="*/ 2147483647 h 169"/>
                  <a:gd name="T62" fmla="*/ 2147483647 w 98"/>
                  <a:gd name="T63" fmla="*/ 2147483647 h 169"/>
                  <a:gd name="T64" fmla="*/ 2147483647 w 98"/>
                  <a:gd name="T65" fmla="*/ 2147483647 h 169"/>
                  <a:gd name="T66" fmla="*/ 2147483647 w 98"/>
                  <a:gd name="T67" fmla="*/ 2147483647 h 169"/>
                  <a:gd name="T68" fmla="*/ 2147483647 w 98"/>
                  <a:gd name="T69" fmla="*/ 2147483647 h 169"/>
                  <a:gd name="T70" fmla="*/ 2147483647 w 98"/>
                  <a:gd name="T71" fmla="*/ 2147483647 h 169"/>
                  <a:gd name="T72" fmla="*/ 2147483647 w 98"/>
                  <a:gd name="T73" fmla="*/ 2147483647 h 169"/>
                  <a:gd name="T74" fmla="*/ 0 w 98"/>
                  <a:gd name="T75" fmla="*/ 2147483647 h 169"/>
                  <a:gd name="T76" fmla="*/ 0 w 98"/>
                  <a:gd name="T77" fmla="*/ 2147483647 h 169"/>
                  <a:gd name="T78" fmla="*/ 0 w 98"/>
                  <a:gd name="T79" fmla="*/ 2147483647 h 169"/>
                  <a:gd name="T80" fmla="*/ 2147483647 w 98"/>
                  <a:gd name="T81" fmla="*/ 2147483647 h 169"/>
                  <a:gd name="T82" fmla="*/ 2147483647 w 98"/>
                  <a:gd name="T83" fmla="*/ 0 h 169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w 98"/>
                  <a:gd name="T127" fmla="*/ 0 h 169"/>
                  <a:gd name="T128" fmla="*/ 98 w 98"/>
                  <a:gd name="T129" fmla="*/ 169 h 169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T126" t="T127" r="T128" b="T129"/>
                <a:pathLst>
                  <a:path w="98" h="169">
                    <a:moveTo>
                      <a:pt x="98" y="14"/>
                    </a:moveTo>
                    <a:lnTo>
                      <a:pt x="14" y="56"/>
                    </a:lnTo>
                    <a:lnTo>
                      <a:pt x="28" y="56"/>
                    </a:lnTo>
                    <a:lnTo>
                      <a:pt x="14" y="70"/>
                    </a:lnTo>
                    <a:lnTo>
                      <a:pt x="0" y="56"/>
                    </a:lnTo>
                    <a:lnTo>
                      <a:pt x="42" y="70"/>
                    </a:lnTo>
                    <a:lnTo>
                      <a:pt x="84" y="84"/>
                    </a:lnTo>
                    <a:lnTo>
                      <a:pt x="98" y="84"/>
                    </a:lnTo>
                    <a:lnTo>
                      <a:pt x="98" y="99"/>
                    </a:lnTo>
                    <a:lnTo>
                      <a:pt x="84" y="113"/>
                    </a:lnTo>
                    <a:lnTo>
                      <a:pt x="42" y="127"/>
                    </a:lnTo>
                    <a:lnTo>
                      <a:pt x="14" y="141"/>
                    </a:lnTo>
                    <a:lnTo>
                      <a:pt x="28" y="127"/>
                    </a:lnTo>
                    <a:lnTo>
                      <a:pt x="28" y="141"/>
                    </a:lnTo>
                    <a:lnTo>
                      <a:pt x="14" y="141"/>
                    </a:lnTo>
                    <a:lnTo>
                      <a:pt x="42" y="155"/>
                    </a:lnTo>
                    <a:lnTo>
                      <a:pt x="70" y="155"/>
                    </a:lnTo>
                    <a:lnTo>
                      <a:pt x="84" y="155"/>
                    </a:lnTo>
                    <a:lnTo>
                      <a:pt x="84" y="169"/>
                    </a:lnTo>
                    <a:lnTo>
                      <a:pt x="70" y="169"/>
                    </a:lnTo>
                    <a:lnTo>
                      <a:pt x="70" y="155"/>
                    </a:lnTo>
                    <a:lnTo>
                      <a:pt x="70" y="169"/>
                    </a:lnTo>
                    <a:lnTo>
                      <a:pt x="42" y="169"/>
                    </a:lnTo>
                    <a:lnTo>
                      <a:pt x="14" y="155"/>
                    </a:lnTo>
                    <a:lnTo>
                      <a:pt x="14" y="141"/>
                    </a:lnTo>
                    <a:lnTo>
                      <a:pt x="14" y="127"/>
                    </a:lnTo>
                    <a:lnTo>
                      <a:pt x="42" y="113"/>
                    </a:lnTo>
                    <a:lnTo>
                      <a:pt x="84" y="99"/>
                    </a:lnTo>
                    <a:lnTo>
                      <a:pt x="84" y="84"/>
                    </a:lnTo>
                    <a:lnTo>
                      <a:pt x="84" y="99"/>
                    </a:lnTo>
                    <a:lnTo>
                      <a:pt x="42" y="84"/>
                    </a:lnTo>
                    <a:lnTo>
                      <a:pt x="0" y="70"/>
                    </a:lnTo>
                    <a:lnTo>
                      <a:pt x="0" y="56"/>
                    </a:lnTo>
                    <a:lnTo>
                      <a:pt x="14" y="42"/>
                    </a:lnTo>
                    <a:lnTo>
                      <a:pt x="98" y="0"/>
                    </a:lnTo>
                    <a:lnTo>
                      <a:pt x="98" y="14"/>
                    </a:lnTo>
                    <a:close/>
                  </a:path>
                </a:pathLst>
              </a:custGeom>
              <a:blipFill dpi="0" rotWithShape="0">
                <a:blip r:embed="rId5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7" name="Freeform 101"/>
              <p:cNvSpPr>
                <a:spLocks/>
              </p:cNvSpPr>
              <p:nvPr/>
            </p:nvSpPr>
            <p:spPr bwMode="auto">
              <a:xfrm>
                <a:off x="7834960" y="2038350"/>
                <a:ext cx="22225" cy="22225"/>
              </a:xfrm>
              <a:custGeom>
                <a:avLst/>
                <a:gdLst>
                  <a:gd name="T0" fmla="*/ 2147483647 w 14"/>
                  <a:gd name="T1" fmla="*/ 0 h 14"/>
                  <a:gd name="T2" fmla="*/ 2147483647 w 14"/>
                  <a:gd name="T3" fmla="*/ 0 h 14"/>
                  <a:gd name="T4" fmla="*/ 0 w 14"/>
                  <a:gd name="T5" fmla="*/ 2147483647 h 14"/>
                  <a:gd name="T6" fmla="*/ 0 w 14"/>
                  <a:gd name="T7" fmla="*/ 0 h 14"/>
                  <a:gd name="T8" fmla="*/ 0 w 14"/>
                  <a:gd name="T9" fmla="*/ 0 h 14"/>
                  <a:gd name="T10" fmla="*/ 0 w 14"/>
                  <a:gd name="T11" fmla="*/ 0 h 14"/>
                  <a:gd name="T12" fmla="*/ 2147483647 w 14"/>
                  <a:gd name="T13" fmla="*/ 0 h 1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4"/>
                  <a:gd name="T22" fmla="*/ 0 h 14"/>
                  <a:gd name="T23" fmla="*/ 14 w 14"/>
                  <a:gd name="T24" fmla="*/ 14 h 14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4" h="14">
                    <a:moveTo>
                      <a:pt x="14" y="0"/>
                    </a:moveTo>
                    <a:lnTo>
                      <a:pt x="14" y="0"/>
                    </a:lnTo>
                    <a:lnTo>
                      <a:pt x="0" y="14"/>
                    </a:lnTo>
                    <a:lnTo>
                      <a:pt x="0" y="0"/>
                    </a:lnTo>
                    <a:lnTo>
                      <a:pt x="14" y="0"/>
                    </a:lnTo>
                    <a:close/>
                  </a:path>
                </a:pathLst>
              </a:custGeom>
              <a:blipFill dpi="0" rotWithShape="0">
                <a:blip r:embed="rId5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8" name="Freeform 102"/>
              <p:cNvSpPr>
                <a:spLocks/>
              </p:cNvSpPr>
              <p:nvPr/>
            </p:nvSpPr>
            <p:spPr bwMode="auto">
              <a:xfrm>
                <a:off x="7768285" y="2038350"/>
                <a:ext cx="66675" cy="44450"/>
              </a:xfrm>
              <a:custGeom>
                <a:avLst/>
                <a:gdLst>
                  <a:gd name="T0" fmla="*/ 2147483647 w 42"/>
                  <a:gd name="T1" fmla="*/ 2147483647 h 28"/>
                  <a:gd name="T2" fmla="*/ 2147483647 w 42"/>
                  <a:gd name="T3" fmla="*/ 0 h 28"/>
                  <a:gd name="T4" fmla="*/ 0 w 42"/>
                  <a:gd name="T5" fmla="*/ 2147483647 h 28"/>
                  <a:gd name="T6" fmla="*/ 0 w 42"/>
                  <a:gd name="T7" fmla="*/ 2147483647 h 28"/>
                  <a:gd name="T8" fmla="*/ 2147483647 w 42"/>
                  <a:gd name="T9" fmla="*/ 2147483647 h 2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2"/>
                  <a:gd name="T16" fmla="*/ 0 h 28"/>
                  <a:gd name="T17" fmla="*/ 42 w 42"/>
                  <a:gd name="T18" fmla="*/ 28 h 2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2" h="28">
                    <a:moveTo>
                      <a:pt x="42" y="14"/>
                    </a:moveTo>
                    <a:lnTo>
                      <a:pt x="42" y="0"/>
                    </a:lnTo>
                    <a:lnTo>
                      <a:pt x="0" y="14"/>
                    </a:lnTo>
                    <a:lnTo>
                      <a:pt x="0" y="28"/>
                    </a:lnTo>
                    <a:lnTo>
                      <a:pt x="42" y="14"/>
                    </a:lnTo>
                    <a:close/>
                  </a:path>
                </a:pathLst>
              </a:custGeom>
              <a:blipFill dpi="0" rotWithShape="0">
                <a:blip r:embed="rId5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64" name="Straight Arrow Connector 163"/>
            <p:cNvCxnSpPr/>
            <p:nvPr/>
          </p:nvCxnSpPr>
          <p:spPr bwMode="auto">
            <a:xfrm>
              <a:off x="8327572" y="4484348"/>
              <a:ext cx="167346" cy="0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sp>
        <p:nvSpPr>
          <p:cNvPr id="169" name="TextBox 168"/>
          <p:cNvSpPr txBox="1"/>
          <p:nvPr/>
        </p:nvSpPr>
        <p:spPr>
          <a:xfrm>
            <a:off x="3527413" y="5726377"/>
            <a:ext cx="25838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5425" indent="-225425">
              <a:lnSpc>
                <a:spcPct val="100000"/>
              </a:lnSpc>
              <a:spcBef>
                <a:spcPts val="0"/>
              </a:spcBef>
            </a:pPr>
            <a:r>
              <a:rPr lang="en-US" sz="1400" dirty="0"/>
              <a:t>2</a:t>
            </a:r>
            <a:r>
              <a:rPr lang="en-US" sz="1400" dirty="0" smtClean="0"/>
              <a:t>: Return results to caller</a:t>
            </a:r>
            <a:endParaRPr lang="en-US" sz="1400" dirty="0"/>
          </a:p>
        </p:txBody>
      </p:sp>
      <p:grpSp>
        <p:nvGrpSpPr>
          <p:cNvPr id="170" name="Group 169"/>
          <p:cNvGrpSpPr/>
          <p:nvPr/>
        </p:nvGrpSpPr>
        <p:grpSpPr>
          <a:xfrm>
            <a:off x="2277702" y="5600804"/>
            <a:ext cx="4460972" cy="125573"/>
            <a:chOff x="2815602" y="5591384"/>
            <a:chExt cx="3564455" cy="134993"/>
          </a:xfrm>
        </p:grpSpPr>
        <p:cxnSp>
          <p:nvCxnSpPr>
            <p:cNvPr id="171" name="Straight Arrow Connector 170"/>
            <p:cNvCxnSpPr/>
            <p:nvPr/>
          </p:nvCxnSpPr>
          <p:spPr bwMode="auto">
            <a:xfrm>
              <a:off x="2815602" y="5591384"/>
              <a:ext cx="3560278" cy="0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172" name="Straight Arrow Connector 171"/>
            <p:cNvCxnSpPr/>
            <p:nvPr/>
          </p:nvCxnSpPr>
          <p:spPr bwMode="auto">
            <a:xfrm>
              <a:off x="2819779" y="5726377"/>
              <a:ext cx="3560278" cy="0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arrow" w="med" len="med"/>
              <a:tailEnd type="none" w="med" len="med"/>
            </a:ln>
            <a:effectLst/>
          </p:spPr>
        </p:cxnSp>
      </p:grpSp>
      <p:sp>
        <p:nvSpPr>
          <p:cNvPr id="53" name="TextBox 52"/>
          <p:cNvSpPr txBox="1"/>
          <p:nvPr/>
        </p:nvSpPr>
        <p:spPr>
          <a:xfrm>
            <a:off x="670544" y="4855208"/>
            <a:ext cx="1776448" cy="286232"/>
          </a:xfrm>
          <a:prstGeom prst="rect">
            <a:avLst/>
          </a:prstGeom>
          <a:noFill/>
          <a:ln w="12700">
            <a:noFill/>
          </a:ln>
        </p:spPr>
        <p:txBody>
          <a:bodyPr wrap="none" rtlCol="0">
            <a:spAutoFit/>
          </a:bodyPr>
          <a:lstStyle/>
          <a:p>
            <a:r>
              <a:rPr lang="en-US" sz="1400" b="1" dirty="0" err="1" smtClean="0"/>
              <a:t>DownloadActivity</a:t>
            </a:r>
            <a:endParaRPr lang="en-US" sz="1400" b="1" dirty="0"/>
          </a:p>
        </p:txBody>
      </p:sp>
      <p:sp>
        <p:nvSpPr>
          <p:cNvPr id="54" name="TextBox 53"/>
          <p:cNvSpPr txBox="1"/>
          <p:nvPr/>
        </p:nvSpPr>
        <p:spPr>
          <a:xfrm>
            <a:off x="6774062" y="4791046"/>
            <a:ext cx="1752403" cy="286232"/>
          </a:xfrm>
          <a:prstGeom prst="rect">
            <a:avLst/>
          </a:prstGeom>
          <a:noFill/>
          <a:ln w="12700">
            <a:noFill/>
          </a:ln>
        </p:spPr>
        <p:txBody>
          <a:bodyPr wrap="none" rtlCol="0">
            <a:spAutoFit/>
          </a:bodyPr>
          <a:lstStyle/>
          <a:p>
            <a:r>
              <a:rPr lang="en-US" sz="1400" b="1" dirty="0" err="1" smtClean="0"/>
              <a:t>DownloadService</a:t>
            </a: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3432089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 smtClean="0"/>
              <a:t>Overview of Android Network Programming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" y="1048872"/>
            <a:ext cx="4688541" cy="4876800"/>
          </a:xfrm>
        </p:spPr>
        <p:txBody>
          <a:bodyPr>
            <a:noAutofit/>
          </a:bodyPr>
          <a:lstStyle/>
          <a:p>
            <a:pPr marL="228600" lvl="1" indent="-228600">
              <a:spcBef>
                <a:spcPts val="600"/>
              </a:spcBef>
              <a:spcAft>
                <a:spcPts val="0"/>
              </a:spcAft>
              <a:buClr>
                <a:schemeClr val="tx1"/>
              </a:buClr>
              <a:buSzPct val="110000"/>
              <a:buFont typeface="Arial" pitchFamily="34" charset="0"/>
              <a:buChar char="•"/>
              <a:defRPr/>
            </a:pPr>
            <a:r>
              <a:rPr lang="en-US" sz="2000" kern="1200" dirty="0">
                <a:ea typeface="Arial Unicode MS" pitchFamily="34" charset="-128"/>
                <a:cs typeface="Arial Unicode MS" pitchFamily="34" charset="-128"/>
              </a:rPr>
              <a:t>Android includes multiple network programming classes, e.g.,</a:t>
            </a:r>
          </a:p>
          <a:p>
            <a:pPr marL="461963" lvl="1" indent="-228600">
              <a:spcBef>
                <a:spcPts val="600"/>
              </a:spcBef>
              <a:spcAft>
                <a:spcPts val="0"/>
              </a:spcAft>
              <a:buClr>
                <a:schemeClr val="tx1"/>
              </a:buClr>
              <a:buSzPct val="110000"/>
              <a:buFont typeface="Arial" pitchFamily="34" charset="0"/>
              <a:buChar char="•"/>
              <a:defRPr/>
            </a:pPr>
            <a:r>
              <a:rPr lang="en-US" sz="2000" kern="1200" dirty="0">
                <a:ea typeface="Arial Unicode MS" pitchFamily="34" charset="-128"/>
                <a:cs typeface="Arial Unicode MS" pitchFamily="34" charset="-128"/>
              </a:rPr>
              <a:t>java.net – (Socket, </a:t>
            </a:r>
            <a:r>
              <a:rPr lang="en-US" sz="2000" kern="1200" dirty="0" smtClean="0">
                <a:ea typeface="Arial Unicode MS" pitchFamily="34" charset="-128"/>
                <a:cs typeface="Arial Unicode MS" pitchFamily="34" charset="-128"/>
              </a:rPr>
              <a:t>URL, etc.)</a:t>
            </a:r>
            <a:endParaRPr lang="en-US" sz="2000" kern="1200" dirty="0">
              <a:ea typeface="Arial Unicode MS" pitchFamily="34" charset="-128"/>
              <a:cs typeface="Arial Unicode MS" pitchFamily="34" charset="-128"/>
            </a:endParaRPr>
          </a:p>
          <a:p>
            <a:pPr marL="461963" lvl="1" indent="-228600">
              <a:spcBef>
                <a:spcPts val="600"/>
              </a:spcBef>
              <a:spcAft>
                <a:spcPts val="0"/>
              </a:spcAft>
              <a:buClr>
                <a:schemeClr val="tx1"/>
              </a:buClr>
              <a:buSzPct val="110000"/>
              <a:buFont typeface="Arial" pitchFamily="34" charset="0"/>
              <a:buChar char="•"/>
              <a:defRPr/>
            </a:pPr>
            <a:r>
              <a:rPr lang="en-US" sz="2000" kern="1200" dirty="0" err="1">
                <a:ea typeface="Arial Unicode MS" pitchFamily="34" charset="-128"/>
                <a:cs typeface="Arial Unicode MS" pitchFamily="34" charset="-128"/>
              </a:rPr>
              <a:t>org.apache</a:t>
            </a:r>
            <a:r>
              <a:rPr lang="en-US" sz="2000" kern="1200" dirty="0">
                <a:ea typeface="Arial Unicode MS" pitchFamily="34" charset="-128"/>
                <a:cs typeface="Arial Unicode MS" pitchFamily="34" charset="-128"/>
              </a:rPr>
              <a:t> –</a:t>
            </a:r>
            <a:r>
              <a:rPr lang="en-US" sz="2000" kern="1200" dirty="0" smtClean="0"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sz="2000" kern="1200" dirty="0">
                <a:ea typeface="Arial Unicode MS" pitchFamily="34" charset="-128"/>
                <a:cs typeface="Arial Unicode MS" pitchFamily="34" charset="-128"/>
              </a:rPr>
              <a:t>(</a:t>
            </a:r>
            <a:r>
              <a:rPr lang="en-US" sz="2000" kern="1200" dirty="0" err="1">
                <a:ea typeface="Arial Unicode MS" pitchFamily="34" charset="-128"/>
                <a:cs typeface="Arial Unicode MS" pitchFamily="34" charset="-128"/>
              </a:rPr>
              <a:t>HttpRequest</a:t>
            </a:r>
            <a:r>
              <a:rPr lang="en-US" sz="2000" kern="1200" dirty="0">
                <a:ea typeface="Arial Unicode MS" pitchFamily="34" charset="-128"/>
                <a:cs typeface="Arial Unicode MS" pitchFamily="34" charset="-128"/>
              </a:rPr>
              <a:t>, </a:t>
            </a:r>
            <a:r>
              <a:rPr lang="en-US" sz="2000" kern="1200" dirty="0" err="1" smtClean="0">
                <a:ea typeface="Arial Unicode MS" pitchFamily="34" charset="-128"/>
                <a:cs typeface="Arial Unicode MS" pitchFamily="34" charset="-128"/>
              </a:rPr>
              <a:t>HttpResponse</a:t>
            </a:r>
            <a:r>
              <a:rPr lang="en-US" sz="2000" kern="1200" dirty="0" smtClean="0">
                <a:ea typeface="Arial Unicode MS" pitchFamily="34" charset="-128"/>
                <a:cs typeface="Arial Unicode MS" pitchFamily="34" charset="-128"/>
              </a:rPr>
              <a:t>, etc.)</a:t>
            </a:r>
            <a:endParaRPr lang="en-US" sz="2000" kern="1200" dirty="0">
              <a:ea typeface="Arial Unicode MS" pitchFamily="34" charset="-128"/>
              <a:cs typeface="Arial Unicode MS" pitchFamily="34" charset="-128"/>
            </a:endParaRPr>
          </a:p>
          <a:p>
            <a:pPr marL="461963" lvl="1" indent="-228600">
              <a:spcBef>
                <a:spcPts val="600"/>
              </a:spcBef>
              <a:spcAft>
                <a:spcPts val="0"/>
              </a:spcAft>
              <a:buClr>
                <a:schemeClr val="tx1"/>
              </a:buClr>
              <a:buSzPct val="110000"/>
              <a:buFont typeface="Arial" pitchFamily="34" charset="0"/>
              <a:buChar char="•"/>
              <a:defRPr/>
            </a:pPr>
            <a:r>
              <a:rPr lang="en-US" sz="2000" kern="1200" dirty="0">
                <a:ea typeface="Arial Unicode MS" pitchFamily="34" charset="-128"/>
                <a:cs typeface="Arial Unicode MS" pitchFamily="34" charset="-128"/>
              </a:rPr>
              <a:t>android.net – </a:t>
            </a:r>
            <a:r>
              <a:rPr lang="en-US" sz="2000" kern="1200" dirty="0" smtClean="0">
                <a:ea typeface="Arial Unicode MS" pitchFamily="34" charset="-128"/>
                <a:cs typeface="Arial Unicode MS" pitchFamily="34" charset="-128"/>
              </a:rPr>
              <a:t>(</a:t>
            </a:r>
            <a:r>
              <a:rPr lang="en-US" sz="2000" kern="1200" dirty="0" err="1" smtClean="0">
                <a:ea typeface="Arial Unicode MS" pitchFamily="34" charset="-128"/>
                <a:cs typeface="Arial Unicode MS" pitchFamily="34" charset="-128"/>
              </a:rPr>
              <a:t>AndroidHttpClient</a:t>
            </a:r>
            <a:r>
              <a:rPr lang="en-US" sz="2000" kern="1200" dirty="0">
                <a:ea typeface="Arial Unicode MS" pitchFamily="34" charset="-128"/>
                <a:cs typeface="Arial Unicode MS" pitchFamily="34" charset="-128"/>
              </a:rPr>
              <a:t>, URI, </a:t>
            </a:r>
            <a:r>
              <a:rPr lang="en-US" sz="2000" kern="1200" dirty="0" err="1" smtClean="0">
                <a:ea typeface="Arial Unicode MS" pitchFamily="34" charset="-128"/>
                <a:cs typeface="Arial Unicode MS" pitchFamily="34" charset="-128"/>
              </a:rPr>
              <a:t>AudioStream</a:t>
            </a:r>
            <a:r>
              <a:rPr lang="en-US" sz="2000" kern="1200" dirty="0" smtClean="0">
                <a:ea typeface="Arial Unicode MS" pitchFamily="34" charset="-128"/>
                <a:cs typeface="Arial Unicode MS" pitchFamily="34" charset="-128"/>
              </a:rPr>
              <a:t>, etc.)</a:t>
            </a:r>
          </a:p>
          <a:p>
            <a:pPr>
              <a:spcBef>
                <a:spcPts val="600"/>
              </a:spcBef>
              <a:spcAft>
                <a:spcPts val="0"/>
              </a:spcAft>
            </a:pPr>
            <a:endParaRPr lang="en-US" sz="2000" dirty="0">
              <a:ea typeface="ＭＳ Ｐゴシック" pitchFamily="34" charset="-128"/>
            </a:endParaRPr>
          </a:p>
          <a:p>
            <a:pPr marL="461963" lvl="1" indent="-228600">
              <a:spcBef>
                <a:spcPts val="600"/>
              </a:spcBef>
              <a:spcAft>
                <a:spcPts val="0"/>
              </a:spcAft>
              <a:buClr>
                <a:schemeClr val="tx1"/>
              </a:buClr>
              <a:buSzPct val="110000"/>
              <a:buFont typeface="Arial" pitchFamily="34" charset="0"/>
              <a:buChar char="•"/>
              <a:defRPr/>
            </a:pPr>
            <a:endParaRPr lang="en-US" sz="2000" kern="1200" dirty="0"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7208" y="2685690"/>
            <a:ext cx="1792288" cy="100647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1670" y="1631576"/>
            <a:ext cx="2395538" cy="890588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49113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 smtClean="0"/>
              <a:t>Overview of Android Network Programming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" y="1048872"/>
            <a:ext cx="4584701" cy="4876800"/>
          </a:xfrm>
        </p:spPr>
        <p:txBody>
          <a:bodyPr>
            <a:noAutofit/>
          </a:bodyPr>
          <a:lstStyle/>
          <a:p>
            <a:pPr marL="228600" lvl="1" indent="-228600">
              <a:spcBef>
                <a:spcPts val="600"/>
              </a:spcBef>
              <a:spcAft>
                <a:spcPts val="0"/>
              </a:spcAft>
              <a:buClr>
                <a:schemeClr val="bg1">
                  <a:lumMod val="75000"/>
                </a:schemeClr>
              </a:buClr>
              <a:buSzPct val="110000"/>
              <a:buFont typeface="Arial" pitchFamily="34" charset="0"/>
              <a:buChar char="•"/>
              <a:defRPr/>
            </a:pPr>
            <a:r>
              <a:rPr lang="en-US" sz="2000" kern="1200" dirty="0">
                <a:solidFill>
                  <a:schemeClr val="bg1">
                    <a:lumMod val="75000"/>
                  </a:schemeClr>
                </a:solidFill>
                <a:ea typeface="Arial Unicode MS" pitchFamily="34" charset="-128"/>
                <a:cs typeface="Arial Unicode MS" pitchFamily="34" charset="-128"/>
              </a:rPr>
              <a:t>Android includes multiple network programming classes, e.g.,</a:t>
            </a:r>
          </a:p>
          <a:p>
            <a:pPr marL="461963" lvl="1" indent="-228600">
              <a:spcBef>
                <a:spcPts val="600"/>
              </a:spcBef>
              <a:spcAft>
                <a:spcPts val="0"/>
              </a:spcAft>
              <a:buClr>
                <a:schemeClr val="bg1">
                  <a:lumMod val="75000"/>
                </a:schemeClr>
              </a:buClr>
              <a:buSzPct val="110000"/>
              <a:buFont typeface="Arial" pitchFamily="34" charset="0"/>
              <a:buChar char="•"/>
              <a:defRPr/>
            </a:pPr>
            <a:r>
              <a:rPr lang="en-US" sz="2000" kern="1200" dirty="0">
                <a:solidFill>
                  <a:schemeClr val="bg1">
                    <a:lumMod val="75000"/>
                  </a:schemeClr>
                </a:solidFill>
                <a:ea typeface="Arial Unicode MS" pitchFamily="34" charset="-128"/>
                <a:cs typeface="Arial Unicode MS" pitchFamily="34" charset="-128"/>
              </a:rPr>
              <a:t>java.net – (Socket, </a:t>
            </a:r>
            <a:r>
              <a:rPr lang="en-US" sz="2000" kern="1200" dirty="0" smtClean="0">
                <a:solidFill>
                  <a:schemeClr val="bg1">
                    <a:lumMod val="75000"/>
                  </a:schemeClr>
                </a:solidFill>
                <a:ea typeface="Arial Unicode MS" pitchFamily="34" charset="-128"/>
                <a:cs typeface="Arial Unicode MS" pitchFamily="34" charset="-128"/>
              </a:rPr>
              <a:t>URL, etc.)</a:t>
            </a:r>
            <a:endParaRPr lang="en-US" sz="2000" kern="1200" dirty="0">
              <a:solidFill>
                <a:schemeClr val="bg1">
                  <a:lumMod val="75000"/>
                </a:schemeClr>
              </a:solidFill>
              <a:ea typeface="Arial Unicode MS" pitchFamily="34" charset="-128"/>
              <a:cs typeface="Arial Unicode MS" pitchFamily="34" charset="-128"/>
            </a:endParaRPr>
          </a:p>
          <a:p>
            <a:pPr marL="461963" lvl="1" indent="-228600">
              <a:spcBef>
                <a:spcPts val="600"/>
              </a:spcBef>
              <a:spcAft>
                <a:spcPts val="0"/>
              </a:spcAft>
              <a:buClr>
                <a:schemeClr val="bg1">
                  <a:lumMod val="75000"/>
                </a:schemeClr>
              </a:buClr>
              <a:buSzPct val="110000"/>
              <a:buFont typeface="Arial" pitchFamily="34" charset="0"/>
              <a:buChar char="•"/>
              <a:defRPr/>
            </a:pPr>
            <a:r>
              <a:rPr lang="en-US" sz="2000" kern="1200" dirty="0" err="1">
                <a:solidFill>
                  <a:schemeClr val="bg1">
                    <a:lumMod val="75000"/>
                  </a:schemeClr>
                </a:solidFill>
                <a:ea typeface="Arial Unicode MS" pitchFamily="34" charset="-128"/>
                <a:cs typeface="Arial Unicode MS" pitchFamily="34" charset="-128"/>
              </a:rPr>
              <a:t>org.apache</a:t>
            </a:r>
            <a:r>
              <a:rPr lang="en-US" sz="2000" kern="1200" dirty="0">
                <a:solidFill>
                  <a:schemeClr val="bg1">
                    <a:lumMod val="75000"/>
                  </a:schemeClr>
                </a:solidFill>
                <a:ea typeface="Arial Unicode MS" pitchFamily="34" charset="-128"/>
                <a:cs typeface="Arial Unicode MS" pitchFamily="34" charset="-128"/>
              </a:rPr>
              <a:t> –</a:t>
            </a:r>
            <a:r>
              <a:rPr lang="en-US" sz="2000" kern="1200" dirty="0"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sz="2000" kern="1200" dirty="0" smtClean="0">
                <a:solidFill>
                  <a:schemeClr val="bg1">
                    <a:lumMod val="75000"/>
                  </a:schemeClr>
                </a:solidFill>
                <a:ea typeface="Arial Unicode MS" pitchFamily="34" charset="-128"/>
                <a:cs typeface="Arial Unicode MS" pitchFamily="34" charset="-128"/>
              </a:rPr>
              <a:t>(</a:t>
            </a:r>
            <a:r>
              <a:rPr lang="en-US" sz="2000" kern="1200" dirty="0" err="1" smtClean="0">
                <a:solidFill>
                  <a:schemeClr val="bg1">
                    <a:lumMod val="75000"/>
                  </a:schemeClr>
                </a:solidFill>
                <a:ea typeface="Arial Unicode MS" pitchFamily="34" charset="-128"/>
                <a:cs typeface="Arial Unicode MS" pitchFamily="34" charset="-128"/>
              </a:rPr>
              <a:t>HttpRequest</a:t>
            </a:r>
            <a:r>
              <a:rPr lang="en-US" sz="2000" kern="1200" dirty="0">
                <a:solidFill>
                  <a:schemeClr val="bg1">
                    <a:lumMod val="75000"/>
                  </a:schemeClr>
                </a:solidFill>
                <a:ea typeface="Arial Unicode MS" pitchFamily="34" charset="-128"/>
                <a:cs typeface="Arial Unicode MS" pitchFamily="34" charset="-128"/>
              </a:rPr>
              <a:t>, </a:t>
            </a:r>
            <a:r>
              <a:rPr lang="en-US" sz="2000" kern="1200" dirty="0" err="1" smtClean="0">
                <a:solidFill>
                  <a:schemeClr val="bg1">
                    <a:lumMod val="75000"/>
                  </a:schemeClr>
                </a:solidFill>
                <a:ea typeface="Arial Unicode MS" pitchFamily="34" charset="-128"/>
                <a:cs typeface="Arial Unicode MS" pitchFamily="34" charset="-128"/>
              </a:rPr>
              <a:t>HttpResponse</a:t>
            </a:r>
            <a:r>
              <a:rPr lang="en-US" sz="2000" kern="1200" dirty="0" smtClean="0">
                <a:solidFill>
                  <a:schemeClr val="bg1">
                    <a:lumMod val="75000"/>
                  </a:schemeClr>
                </a:solidFill>
                <a:ea typeface="Arial Unicode MS" pitchFamily="34" charset="-128"/>
                <a:cs typeface="Arial Unicode MS" pitchFamily="34" charset="-128"/>
              </a:rPr>
              <a:t>, etc.)</a:t>
            </a:r>
            <a:endParaRPr lang="en-US" sz="2000" kern="1200" dirty="0">
              <a:solidFill>
                <a:schemeClr val="bg1">
                  <a:lumMod val="75000"/>
                </a:schemeClr>
              </a:solidFill>
              <a:ea typeface="Arial Unicode MS" pitchFamily="34" charset="-128"/>
              <a:cs typeface="Arial Unicode MS" pitchFamily="34" charset="-128"/>
            </a:endParaRPr>
          </a:p>
          <a:p>
            <a:pPr marL="461963" lvl="1" indent="-228600">
              <a:spcBef>
                <a:spcPts val="600"/>
              </a:spcBef>
              <a:spcAft>
                <a:spcPts val="0"/>
              </a:spcAft>
              <a:buClr>
                <a:schemeClr val="bg1">
                  <a:lumMod val="75000"/>
                </a:schemeClr>
              </a:buClr>
              <a:buSzPct val="110000"/>
              <a:buFont typeface="Arial" pitchFamily="34" charset="0"/>
              <a:buChar char="•"/>
              <a:defRPr/>
            </a:pPr>
            <a:r>
              <a:rPr lang="en-US" sz="2000" kern="1200" dirty="0">
                <a:solidFill>
                  <a:schemeClr val="bg1">
                    <a:lumMod val="75000"/>
                  </a:schemeClr>
                </a:solidFill>
                <a:ea typeface="Arial Unicode MS" pitchFamily="34" charset="-128"/>
                <a:cs typeface="Arial Unicode MS" pitchFamily="34" charset="-128"/>
              </a:rPr>
              <a:t>android.net – </a:t>
            </a:r>
            <a:r>
              <a:rPr lang="en-US" sz="2000" kern="1200" dirty="0" smtClean="0">
                <a:solidFill>
                  <a:schemeClr val="bg1">
                    <a:lumMod val="75000"/>
                  </a:schemeClr>
                </a:solidFill>
                <a:ea typeface="Arial Unicode MS" pitchFamily="34" charset="-128"/>
                <a:cs typeface="Arial Unicode MS" pitchFamily="34" charset="-128"/>
              </a:rPr>
              <a:t>(</a:t>
            </a:r>
            <a:r>
              <a:rPr lang="en-US" sz="2000" kern="1200" dirty="0" err="1" smtClean="0">
                <a:solidFill>
                  <a:schemeClr val="bg1">
                    <a:lumMod val="75000"/>
                  </a:schemeClr>
                </a:solidFill>
                <a:ea typeface="Arial Unicode MS" pitchFamily="34" charset="-128"/>
                <a:cs typeface="Arial Unicode MS" pitchFamily="34" charset="-128"/>
              </a:rPr>
              <a:t>AndroidHttpClient</a:t>
            </a:r>
            <a:r>
              <a:rPr lang="en-US" sz="2000" kern="1200" dirty="0">
                <a:solidFill>
                  <a:schemeClr val="bg1">
                    <a:lumMod val="75000"/>
                  </a:schemeClr>
                </a:solidFill>
                <a:ea typeface="Arial Unicode MS" pitchFamily="34" charset="-128"/>
                <a:cs typeface="Arial Unicode MS" pitchFamily="34" charset="-128"/>
              </a:rPr>
              <a:t>, URI, </a:t>
            </a:r>
            <a:r>
              <a:rPr lang="en-US" sz="2000" kern="1200" dirty="0" err="1" smtClean="0">
                <a:solidFill>
                  <a:schemeClr val="bg1">
                    <a:lumMod val="75000"/>
                  </a:schemeClr>
                </a:solidFill>
                <a:ea typeface="Arial Unicode MS" pitchFamily="34" charset="-128"/>
                <a:cs typeface="Arial Unicode MS" pitchFamily="34" charset="-128"/>
              </a:rPr>
              <a:t>AudioStream</a:t>
            </a:r>
            <a:r>
              <a:rPr lang="en-US" sz="2000" kern="1200" dirty="0" smtClean="0">
                <a:solidFill>
                  <a:schemeClr val="bg1">
                    <a:lumMod val="75000"/>
                  </a:schemeClr>
                </a:solidFill>
                <a:ea typeface="Arial Unicode MS" pitchFamily="34" charset="-128"/>
                <a:cs typeface="Arial Unicode MS" pitchFamily="34" charset="-128"/>
              </a:rPr>
              <a:t>, etc.)</a:t>
            </a:r>
          </a:p>
          <a:p>
            <a:pPr marL="228600" lvl="1" indent="-228600">
              <a:spcBef>
                <a:spcPts val="600"/>
              </a:spcBef>
              <a:spcAft>
                <a:spcPts val="0"/>
              </a:spcAft>
              <a:buClr>
                <a:schemeClr val="tx1"/>
              </a:buClr>
              <a:buFont typeface="Arial" pitchFamily="34" charset="0"/>
              <a:buChar char="•"/>
              <a:defRPr/>
            </a:pPr>
            <a:r>
              <a:rPr lang="en-US" sz="2000" dirty="0">
                <a:ea typeface="Arial Unicode MS" pitchFamily="34" charset="-128"/>
                <a:cs typeface="Arial Unicode MS" pitchFamily="34" charset="-128"/>
              </a:rPr>
              <a:t>Under the hood, Android’s HTTP libraries use </a:t>
            </a:r>
            <a:r>
              <a:rPr lang="en-US" sz="2000" dirty="0" smtClean="0">
                <a:ea typeface="Arial Unicode MS" pitchFamily="34" charset="-128"/>
                <a:cs typeface="Arial Unicode MS" pitchFamily="34" charset="-128"/>
              </a:rPr>
              <a:t>the Java Sockets API </a:t>
            </a:r>
          </a:p>
          <a:p>
            <a:pPr marL="0" lvl="1" indent="0">
              <a:spcBef>
                <a:spcPts val="600"/>
              </a:spcBef>
              <a:spcAft>
                <a:spcPts val="0"/>
              </a:spcAft>
              <a:buClr>
                <a:schemeClr val="tx1"/>
              </a:buClr>
              <a:buNone/>
              <a:defRPr/>
            </a:pPr>
            <a:endParaRPr lang="en-US" sz="2000" dirty="0">
              <a:ea typeface="Arial Unicode MS" pitchFamily="34" charset="-128"/>
              <a:cs typeface="Arial Unicode MS" pitchFamily="34" charset="-128"/>
            </a:endParaRPr>
          </a:p>
          <a:p>
            <a:pPr>
              <a:spcBef>
                <a:spcPts val="600"/>
              </a:spcBef>
              <a:spcAft>
                <a:spcPts val="0"/>
              </a:spcAft>
            </a:pPr>
            <a:endParaRPr lang="en-US" sz="2000" dirty="0">
              <a:ea typeface="ＭＳ Ｐゴシック" pitchFamily="34" charset="-128"/>
            </a:endParaRPr>
          </a:p>
          <a:p>
            <a:pPr marL="461963" lvl="1" indent="-228600">
              <a:spcBef>
                <a:spcPts val="600"/>
              </a:spcBef>
              <a:spcAft>
                <a:spcPts val="0"/>
              </a:spcAft>
              <a:buClr>
                <a:schemeClr val="tx1"/>
              </a:buClr>
              <a:buSzPct val="110000"/>
              <a:buFont typeface="Arial" pitchFamily="34" charset="0"/>
              <a:buChar char="•"/>
              <a:defRPr/>
            </a:pPr>
            <a:endParaRPr lang="en-US" sz="2000" kern="1200" dirty="0">
              <a:ea typeface="Arial Unicode MS" pitchFamily="34" charset="-128"/>
              <a:cs typeface="Arial Unicode MS" pitchFamily="34" charset="-128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4499646" y="1463392"/>
            <a:ext cx="4402311" cy="4457187"/>
            <a:chOff x="4670419" y="1837765"/>
            <a:chExt cx="4402311" cy="4457187"/>
          </a:xfrm>
        </p:grpSpPr>
        <p:cxnSp>
          <p:nvCxnSpPr>
            <p:cNvPr id="8" name="Curved Connector 7"/>
            <p:cNvCxnSpPr/>
            <p:nvPr/>
          </p:nvCxnSpPr>
          <p:spPr bwMode="auto">
            <a:xfrm rot="10800000" flipV="1">
              <a:off x="6157214" y="5106530"/>
              <a:ext cx="1704841" cy="631280"/>
            </a:xfrm>
            <a:prstGeom prst="curvedConnector3">
              <a:avLst>
                <a:gd name="adj1" fmla="val 50000"/>
              </a:avLst>
            </a:prstGeom>
            <a:solidFill>
              <a:schemeClr val="accent1"/>
            </a:solidFill>
            <a:ln w="92075" cap="flat" cmpd="sng" algn="ctr">
              <a:solidFill>
                <a:srgbClr val="888888"/>
              </a:solidFill>
              <a:prstDash val="solid"/>
              <a:round/>
              <a:headEnd type="arrow" w="med" len="med"/>
              <a:tailEnd type="arrow" w="med" len="med"/>
            </a:ln>
            <a:effectLst/>
          </p:spPr>
        </p:cxnSp>
        <p:sp>
          <p:nvSpPr>
            <p:cNvPr id="10" name="Rounded Rectangle 9"/>
            <p:cNvSpPr/>
            <p:nvPr/>
          </p:nvSpPr>
          <p:spPr bwMode="auto">
            <a:xfrm>
              <a:off x="4670419" y="5187903"/>
              <a:ext cx="1488755" cy="1107049"/>
            </a:xfrm>
            <a:prstGeom prst="roundRect">
              <a:avLst/>
            </a:prstGeom>
            <a:gradFill flip="none" rotWithShape="1">
              <a:gsLst>
                <a:gs pos="0">
                  <a:schemeClr val="bg1">
                    <a:lumMod val="95000"/>
                    <a:shade val="30000"/>
                    <a:satMod val="115000"/>
                  </a:schemeClr>
                </a:gs>
                <a:gs pos="50000">
                  <a:schemeClr val="bg1">
                    <a:lumMod val="95000"/>
                    <a:shade val="67500"/>
                    <a:satMod val="115000"/>
                  </a:schemeClr>
                </a:gs>
                <a:gs pos="100000">
                  <a:schemeClr val="bg1">
                    <a:lumMod val="95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headEnd type="none" w="med" len="med"/>
              <a:tailEnd type="none" w="med" len="med"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2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cs typeface="Arial" charset="0"/>
                </a:rPr>
                <a:t>Socket</a:t>
              </a:r>
            </a:p>
          </p:txBody>
        </p:sp>
        <p:sp>
          <p:nvSpPr>
            <p:cNvPr id="11" name="Rounded Rectangle 10"/>
            <p:cNvSpPr/>
            <p:nvPr/>
          </p:nvSpPr>
          <p:spPr bwMode="auto">
            <a:xfrm>
              <a:off x="7889171" y="4637826"/>
              <a:ext cx="1138296" cy="1018822"/>
            </a:xfrm>
            <a:prstGeom prst="roundRect">
              <a:avLst/>
            </a:prstGeom>
            <a:gradFill flip="none" rotWithShape="1">
              <a:gsLst>
                <a:gs pos="0">
                  <a:schemeClr val="bg1">
                    <a:lumMod val="95000"/>
                    <a:shade val="30000"/>
                    <a:satMod val="115000"/>
                  </a:schemeClr>
                </a:gs>
                <a:gs pos="50000">
                  <a:schemeClr val="bg1">
                    <a:lumMod val="95000"/>
                    <a:shade val="67500"/>
                    <a:satMod val="115000"/>
                  </a:schemeClr>
                </a:gs>
                <a:gs pos="100000">
                  <a:schemeClr val="bg1">
                    <a:lumMod val="95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headEnd type="none" w="med" len="med"/>
              <a:tailEnd type="none" w="med" len="med"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2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cs typeface="Arial" charset="0"/>
                </a:rPr>
                <a:t>Socket</a:t>
              </a:r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7608151" y="2148819"/>
              <a:ext cx="1464579" cy="2319500"/>
              <a:chOff x="793750" y="4019550"/>
              <a:chExt cx="1228725" cy="2016125"/>
            </a:xfrm>
          </p:grpSpPr>
          <p:pic>
            <p:nvPicPr>
              <p:cNvPr id="13" name="Picture 10" descr="isis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93750" y="4019550"/>
                <a:ext cx="1228725" cy="8207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4" name="Picture 11" descr="vsb5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93750" y="4864100"/>
                <a:ext cx="1228725" cy="11715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15" name="Picture 2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8119015" y="5065863"/>
              <a:ext cx="678609" cy="5290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6" name="Picture 3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36961" y="5656648"/>
              <a:ext cx="1155671" cy="5299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17" name="Group 16"/>
            <p:cNvGrpSpPr/>
            <p:nvPr/>
          </p:nvGrpSpPr>
          <p:grpSpPr>
            <a:xfrm>
              <a:off x="4670419" y="1837765"/>
              <a:ext cx="1641415" cy="3065929"/>
              <a:chOff x="3009610" y="1951973"/>
              <a:chExt cx="2003523" cy="3917528"/>
            </a:xfrm>
          </p:grpSpPr>
          <p:pic>
            <p:nvPicPr>
              <p:cNvPr id="18" name="Picture 5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09610" y="1951973"/>
                <a:ext cx="2003523" cy="391752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9" name="Picture 2" descr="http://www.dre.vanderbilt.edu/~schmidt/cs282/lab3/threadeddownload1.jp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62626" y="2349426"/>
                <a:ext cx="1745171" cy="30502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5" name="Rectangle 4"/>
          <p:cNvSpPr/>
          <p:nvPr/>
        </p:nvSpPr>
        <p:spPr>
          <a:xfrm rot="19823497">
            <a:off x="6496642" y="5243068"/>
            <a:ext cx="1029449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TCP/IP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541525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 smtClean="0"/>
              <a:t>Overview of Android Network Programming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" y="1048872"/>
            <a:ext cx="4584701" cy="4876800"/>
          </a:xfrm>
        </p:spPr>
        <p:txBody>
          <a:bodyPr>
            <a:noAutofit/>
          </a:bodyPr>
          <a:lstStyle/>
          <a:p>
            <a:pPr marL="228600" lvl="1" indent="-228600">
              <a:spcBef>
                <a:spcPts val="600"/>
              </a:spcBef>
              <a:spcAft>
                <a:spcPts val="0"/>
              </a:spcAft>
              <a:buClr>
                <a:schemeClr val="bg1">
                  <a:lumMod val="75000"/>
                </a:schemeClr>
              </a:buClr>
              <a:buSzPct val="110000"/>
              <a:buFont typeface="Arial" pitchFamily="34" charset="0"/>
              <a:buChar char="•"/>
              <a:defRPr/>
            </a:pPr>
            <a:r>
              <a:rPr lang="en-US" sz="2000" kern="1200" dirty="0">
                <a:solidFill>
                  <a:schemeClr val="bg1">
                    <a:lumMod val="75000"/>
                  </a:schemeClr>
                </a:solidFill>
                <a:ea typeface="Arial Unicode MS" pitchFamily="34" charset="-128"/>
                <a:cs typeface="Arial Unicode MS" pitchFamily="34" charset="-128"/>
              </a:rPr>
              <a:t>Android</a:t>
            </a:r>
            <a:r>
              <a:rPr lang="en-US" sz="2000" kern="1200" dirty="0">
                <a:solidFill>
                  <a:schemeClr val="bg1">
                    <a:lumMod val="75000"/>
                  </a:schemeClr>
                </a:solidFill>
                <a:ea typeface="Arial Unicode MS" pitchFamily="34" charset="-128"/>
                <a:cs typeface="Arial Unicode MS" pitchFamily="34" charset="-128"/>
              </a:rPr>
              <a:t> includes multiple network programming classes, e.g.,</a:t>
            </a:r>
          </a:p>
          <a:p>
            <a:pPr marL="461963" lvl="1" indent="-228600">
              <a:spcBef>
                <a:spcPts val="600"/>
              </a:spcBef>
              <a:spcAft>
                <a:spcPts val="0"/>
              </a:spcAft>
              <a:buClr>
                <a:schemeClr val="bg1">
                  <a:lumMod val="75000"/>
                </a:schemeClr>
              </a:buClr>
              <a:buSzPct val="110000"/>
              <a:buFont typeface="Arial" pitchFamily="34" charset="0"/>
              <a:buChar char="•"/>
              <a:defRPr/>
            </a:pPr>
            <a:r>
              <a:rPr lang="en-US" sz="2000" kern="1200" dirty="0">
                <a:solidFill>
                  <a:schemeClr val="bg1">
                    <a:lumMod val="75000"/>
                  </a:schemeClr>
                </a:solidFill>
                <a:ea typeface="Arial Unicode MS" pitchFamily="34" charset="-128"/>
                <a:cs typeface="Arial Unicode MS" pitchFamily="34" charset="-128"/>
              </a:rPr>
              <a:t>java.net – (Socket, </a:t>
            </a:r>
            <a:r>
              <a:rPr lang="en-US" sz="2000" kern="1200" dirty="0" smtClean="0">
                <a:solidFill>
                  <a:schemeClr val="bg1">
                    <a:lumMod val="75000"/>
                  </a:schemeClr>
                </a:solidFill>
                <a:ea typeface="Arial Unicode MS" pitchFamily="34" charset="-128"/>
                <a:cs typeface="Arial Unicode MS" pitchFamily="34" charset="-128"/>
              </a:rPr>
              <a:t>URL, etc.)</a:t>
            </a:r>
            <a:endParaRPr lang="en-US" sz="2000" kern="1200" dirty="0">
              <a:solidFill>
                <a:schemeClr val="bg1">
                  <a:lumMod val="75000"/>
                </a:schemeClr>
              </a:solidFill>
              <a:ea typeface="Arial Unicode MS" pitchFamily="34" charset="-128"/>
              <a:cs typeface="Arial Unicode MS" pitchFamily="34" charset="-128"/>
            </a:endParaRPr>
          </a:p>
          <a:p>
            <a:pPr marL="461963" lvl="1" indent="-228600">
              <a:spcBef>
                <a:spcPts val="600"/>
              </a:spcBef>
              <a:spcAft>
                <a:spcPts val="0"/>
              </a:spcAft>
              <a:buClr>
                <a:schemeClr val="bg1">
                  <a:lumMod val="75000"/>
                </a:schemeClr>
              </a:buClr>
              <a:buSzPct val="110000"/>
              <a:buFont typeface="Arial" pitchFamily="34" charset="0"/>
              <a:buChar char="•"/>
              <a:defRPr/>
            </a:pPr>
            <a:r>
              <a:rPr lang="en-US" sz="2000" kern="1200" dirty="0" err="1">
                <a:solidFill>
                  <a:schemeClr val="bg1">
                    <a:lumMod val="75000"/>
                  </a:schemeClr>
                </a:solidFill>
                <a:ea typeface="Arial Unicode MS" pitchFamily="34" charset="-128"/>
                <a:cs typeface="Arial Unicode MS" pitchFamily="34" charset="-128"/>
              </a:rPr>
              <a:t>org.apache</a:t>
            </a:r>
            <a:r>
              <a:rPr lang="en-US" sz="2000" kern="1200" dirty="0">
                <a:solidFill>
                  <a:schemeClr val="bg1">
                    <a:lumMod val="75000"/>
                  </a:schemeClr>
                </a:solidFill>
                <a:ea typeface="Arial Unicode MS" pitchFamily="34" charset="-128"/>
                <a:cs typeface="Arial Unicode MS" pitchFamily="34" charset="-128"/>
              </a:rPr>
              <a:t> –</a:t>
            </a:r>
            <a:r>
              <a:rPr lang="en-US" sz="2000" kern="1200" dirty="0"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sz="2000" kern="1200" dirty="0" smtClean="0">
                <a:solidFill>
                  <a:schemeClr val="bg1">
                    <a:lumMod val="75000"/>
                  </a:schemeClr>
                </a:solidFill>
                <a:ea typeface="Arial Unicode MS" pitchFamily="34" charset="-128"/>
                <a:cs typeface="Arial Unicode MS" pitchFamily="34" charset="-128"/>
              </a:rPr>
              <a:t>(</a:t>
            </a:r>
            <a:r>
              <a:rPr lang="en-US" sz="2000" kern="1200" dirty="0" err="1" smtClean="0">
                <a:solidFill>
                  <a:schemeClr val="bg1">
                    <a:lumMod val="75000"/>
                  </a:schemeClr>
                </a:solidFill>
                <a:ea typeface="Arial Unicode MS" pitchFamily="34" charset="-128"/>
                <a:cs typeface="Arial Unicode MS" pitchFamily="34" charset="-128"/>
              </a:rPr>
              <a:t>HttpRequest</a:t>
            </a:r>
            <a:r>
              <a:rPr lang="en-US" sz="2000" kern="1200" dirty="0">
                <a:solidFill>
                  <a:schemeClr val="bg1">
                    <a:lumMod val="75000"/>
                  </a:schemeClr>
                </a:solidFill>
                <a:ea typeface="Arial Unicode MS" pitchFamily="34" charset="-128"/>
                <a:cs typeface="Arial Unicode MS" pitchFamily="34" charset="-128"/>
              </a:rPr>
              <a:t>, </a:t>
            </a:r>
            <a:r>
              <a:rPr lang="en-US" sz="2000" kern="1200" dirty="0" err="1" smtClean="0">
                <a:solidFill>
                  <a:schemeClr val="bg1">
                    <a:lumMod val="75000"/>
                  </a:schemeClr>
                </a:solidFill>
                <a:ea typeface="Arial Unicode MS" pitchFamily="34" charset="-128"/>
                <a:cs typeface="Arial Unicode MS" pitchFamily="34" charset="-128"/>
              </a:rPr>
              <a:t>HttpResponse</a:t>
            </a:r>
            <a:r>
              <a:rPr lang="en-US" sz="2000" kern="1200" dirty="0" smtClean="0">
                <a:solidFill>
                  <a:schemeClr val="bg1">
                    <a:lumMod val="75000"/>
                  </a:schemeClr>
                </a:solidFill>
                <a:ea typeface="Arial Unicode MS" pitchFamily="34" charset="-128"/>
                <a:cs typeface="Arial Unicode MS" pitchFamily="34" charset="-128"/>
              </a:rPr>
              <a:t>, etc.)</a:t>
            </a:r>
            <a:endParaRPr lang="en-US" sz="2000" kern="1200" dirty="0">
              <a:solidFill>
                <a:schemeClr val="bg1">
                  <a:lumMod val="75000"/>
                </a:schemeClr>
              </a:solidFill>
              <a:ea typeface="Arial Unicode MS" pitchFamily="34" charset="-128"/>
              <a:cs typeface="Arial Unicode MS" pitchFamily="34" charset="-128"/>
            </a:endParaRPr>
          </a:p>
          <a:p>
            <a:pPr marL="461963" lvl="1" indent="-228600">
              <a:spcBef>
                <a:spcPts val="600"/>
              </a:spcBef>
              <a:spcAft>
                <a:spcPts val="0"/>
              </a:spcAft>
              <a:buClr>
                <a:schemeClr val="bg1">
                  <a:lumMod val="75000"/>
                </a:schemeClr>
              </a:buClr>
              <a:buSzPct val="110000"/>
              <a:buFont typeface="Arial" pitchFamily="34" charset="0"/>
              <a:buChar char="•"/>
              <a:defRPr/>
            </a:pPr>
            <a:r>
              <a:rPr lang="en-US" sz="2000" kern="1200" dirty="0">
                <a:solidFill>
                  <a:schemeClr val="bg1">
                    <a:lumMod val="75000"/>
                  </a:schemeClr>
                </a:solidFill>
                <a:ea typeface="Arial Unicode MS" pitchFamily="34" charset="-128"/>
                <a:cs typeface="Arial Unicode MS" pitchFamily="34" charset="-128"/>
              </a:rPr>
              <a:t>android.net – </a:t>
            </a:r>
            <a:r>
              <a:rPr lang="en-US" sz="2000" kern="1200" dirty="0" smtClean="0">
                <a:solidFill>
                  <a:schemeClr val="bg1">
                    <a:lumMod val="75000"/>
                  </a:schemeClr>
                </a:solidFill>
                <a:ea typeface="Arial Unicode MS" pitchFamily="34" charset="-128"/>
                <a:cs typeface="Arial Unicode MS" pitchFamily="34" charset="-128"/>
              </a:rPr>
              <a:t>(</a:t>
            </a:r>
            <a:r>
              <a:rPr lang="en-US" sz="2000" kern="1200" dirty="0" err="1" smtClean="0">
                <a:solidFill>
                  <a:schemeClr val="bg1">
                    <a:lumMod val="75000"/>
                  </a:schemeClr>
                </a:solidFill>
                <a:ea typeface="Arial Unicode MS" pitchFamily="34" charset="-128"/>
                <a:cs typeface="Arial Unicode MS" pitchFamily="34" charset="-128"/>
              </a:rPr>
              <a:t>AndroidHttpClient</a:t>
            </a:r>
            <a:r>
              <a:rPr lang="en-US" sz="2000" kern="1200" dirty="0">
                <a:solidFill>
                  <a:schemeClr val="bg1">
                    <a:lumMod val="75000"/>
                  </a:schemeClr>
                </a:solidFill>
                <a:ea typeface="Arial Unicode MS" pitchFamily="34" charset="-128"/>
                <a:cs typeface="Arial Unicode MS" pitchFamily="34" charset="-128"/>
              </a:rPr>
              <a:t>, URI, </a:t>
            </a:r>
            <a:r>
              <a:rPr lang="en-US" sz="2000" kern="1200" dirty="0" err="1" smtClean="0">
                <a:solidFill>
                  <a:schemeClr val="bg1">
                    <a:lumMod val="75000"/>
                  </a:schemeClr>
                </a:solidFill>
                <a:ea typeface="Arial Unicode MS" pitchFamily="34" charset="-128"/>
                <a:cs typeface="Arial Unicode MS" pitchFamily="34" charset="-128"/>
              </a:rPr>
              <a:t>AudioStream</a:t>
            </a:r>
            <a:r>
              <a:rPr lang="en-US" sz="2000" kern="1200" dirty="0" smtClean="0">
                <a:solidFill>
                  <a:schemeClr val="bg1">
                    <a:lumMod val="75000"/>
                  </a:schemeClr>
                </a:solidFill>
                <a:ea typeface="Arial Unicode MS" pitchFamily="34" charset="-128"/>
                <a:cs typeface="Arial Unicode MS" pitchFamily="34" charset="-128"/>
              </a:rPr>
              <a:t>, etc.)</a:t>
            </a:r>
          </a:p>
          <a:p>
            <a:pPr marL="228600" lvl="1" indent="-228600">
              <a:spcBef>
                <a:spcPts val="600"/>
              </a:spcBef>
              <a:spcAft>
                <a:spcPts val="0"/>
              </a:spcAft>
              <a:buClr>
                <a:schemeClr val="bg1">
                  <a:lumMod val="75000"/>
                </a:schemeClr>
              </a:buClr>
              <a:buSzPct val="110000"/>
              <a:buFont typeface="Arial" pitchFamily="34" charset="0"/>
              <a:buChar char="•"/>
              <a:defRPr/>
            </a:pPr>
            <a:r>
              <a:rPr lang="en-US" sz="2000" kern="1200" dirty="0">
                <a:solidFill>
                  <a:schemeClr val="bg1">
                    <a:lumMod val="75000"/>
                  </a:schemeClr>
                </a:solidFill>
                <a:ea typeface="Arial Unicode MS" pitchFamily="34" charset="-128"/>
                <a:cs typeface="Arial Unicode MS" pitchFamily="34" charset="-128"/>
              </a:rPr>
              <a:t>Under the hood, Android’s HTTP libraries use the </a:t>
            </a:r>
            <a:r>
              <a:rPr lang="en-US" sz="2000" kern="1200" dirty="0">
                <a:solidFill>
                  <a:schemeClr val="bg1">
                    <a:lumMod val="75000"/>
                  </a:schemeClr>
                </a:solidFill>
                <a:ea typeface="Arial Unicode MS" pitchFamily="34" charset="-128"/>
                <a:cs typeface="Arial Unicode MS" pitchFamily="34" charset="-128"/>
              </a:rPr>
              <a:t>Java Sockets API </a:t>
            </a:r>
          </a:p>
          <a:p>
            <a:pPr marL="233363" lvl="1" indent="-223838">
              <a:spcBef>
                <a:spcPts val="600"/>
              </a:spcBef>
              <a:spcAft>
                <a:spcPts val="0"/>
              </a:spcAft>
              <a:buClr>
                <a:schemeClr val="tx1"/>
              </a:buClr>
              <a:buFont typeface="Arial" pitchFamily="34" charset="0"/>
              <a:buChar char="•"/>
              <a:defRPr/>
            </a:pPr>
            <a:r>
              <a:rPr lang="en-US" sz="2000" dirty="0" smtClean="0">
                <a:ea typeface="Arial Unicode MS" pitchFamily="34" charset="-128"/>
                <a:cs typeface="Arial Unicode MS" pitchFamily="34" charset="-128"/>
              </a:rPr>
              <a:t>Even deeper under the </a:t>
            </a:r>
            <a:r>
              <a:rPr lang="en-US" sz="2000" dirty="0" smtClean="0">
                <a:ea typeface="Arial Unicode MS" pitchFamily="34" charset="-128"/>
                <a:cs typeface="Arial Unicode MS" pitchFamily="34" charset="-128"/>
              </a:rPr>
              <a:t>hood </a:t>
            </a:r>
            <a:r>
              <a:rPr lang="en-US" sz="2000" dirty="0" smtClean="0">
                <a:ea typeface="Arial Unicode MS" pitchFamily="34" charset="-128"/>
                <a:cs typeface="Arial Unicode MS" pitchFamily="34" charset="-128"/>
              </a:rPr>
              <a:t>Android’s java.net implementation uses the </a:t>
            </a:r>
            <a:r>
              <a:rPr lang="en-US" sz="2000" dirty="0" smtClean="0">
                <a:ea typeface="Arial Unicode MS" pitchFamily="34" charset="-128"/>
                <a:cs typeface="Arial Unicode MS" pitchFamily="34" charset="-128"/>
              </a:rPr>
              <a:t>Linux </a:t>
            </a:r>
            <a:r>
              <a:rPr lang="en-US" sz="2000" dirty="0" smtClean="0">
                <a:ea typeface="Arial Unicode MS" pitchFamily="34" charset="-128"/>
                <a:cs typeface="Arial Unicode MS" pitchFamily="34" charset="-128"/>
              </a:rPr>
              <a:t>C Socket API via JNI</a:t>
            </a:r>
          </a:p>
          <a:p>
            <a:pPr marL="0" lvl="1" indent="0">
              <a:spcBef>
                <a:spcPts val="600"/>
              </a:spcBef>
              <a:spcAft>
                <a:spcPts val="0"/>
              </a:spcAft>
              <a:buClr>
                <a:schemeClr val="tx1"/>
              </a:buClr>
              <a:buNone/>
              <a:defRPr/>
            </a:pPr>
            <a:endParaRPr lang="en-US" sz="2000" dirty="0">
              <a:ea typeface="Arial Unicode MS" pitchFamily="34" charset="-128"/>
              <a:cs typeface="Arial Unicode MS" pitchFamily="34" charset="-128"/>
            </a:endParaRPr>
          </a:p>
          <a:p>
            <a:pPr>
              <a:spcBef>
                <a:spcPts val="600"/>
              </a:spcBef>
              <a:spcAft>
                <a:spcPts val="0"/>
              </a:spcAft>
            </a:pPr>
            <a:endParaRPr lang="en-US" sz="2000" dirty="0">
              <a:ea typeface="ＭＳ Ｐゴシック" pitchFamily="34" charset="-128"/>
            </a:endParaRPr>
          </a:p>
          <a:p>
            <a:pPr marL="461963" lvl="1" indent="-228600">
              <a:spcBef>
                <a:spcPts val="600"/>
              </a:spcBef>
              <a:spcAft>
                <a:spcPts val="0"/>
              </a:spcAft>
              <a:buClr>
                <a:schemeClr val="tx1"/>
              </a:buClr>
              <a:buSzPct val="110000"/>
              <a:buFont typeface="Arial" pitchFamily="34" charset="0"/>
              <a:buChar char="•"/>
              <a:defRPr/>
            </a:pPr>
            <a:endParaRPr lang="en-US" sz="2000" kern="1200" dirty="0">
              <a:ea typeface="Arial Unicode MS" pitchFamily="34" charset="-128"/>
              <a:cs typeface="Arial Unicode MS" pitchFamily="34" charset="-128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4499646" y="1463392"/>
            <a:ext cx="4402311" cy="4457187"/>
            <a:chOff x="4670419" y="1837765"/>
            <a:chExt cx="4402311" cy="4457187"/>
          </a:xfrm>
        </p:grpSpPr>
        <p:cxnSp>
          <p:nvCxnSpPr>
            <p:cNvPr id="8" name="Curved Connector 7"/>
            <p:cNvCxnSpPr/>
            <p:nvPr/>
          </p:nvCxnSpPr>
          <p:spPr bwMode="auto">
            <a:xfrm rot="10800000" flipV="1">
              <a:off x="6157214" y="5106530"/>
              <a:ext cx="1704841" cy="631280"/>
            </a:xfrm>
            <a:prstGeom prst="curvedConnector3">
              <a:avLst>
                <a:gd name="adj1" fmla="val 50000"/>
              </a:avLst>
            </a:prstGeom>
            <a:solidFill>
              <a:schemeClr val="accent1"/>
            </a:solidFill>
            <a:ln w="92075" cap="flat" cmpd="sng" algn="ctr">
              <a:solidFill>
                <a:srgbClr val="888888"/>
              </a:solidFill>
              <a:prstDash val="solid"/>
              <a:round/>
              <a:headEnd type="arrow" w="med" len="med"/>
              <a:tailEnd type="arrow" w="med" len="med"/>
            </a:ln>
            <a:effectLst/>
          </p:spPr>
        </p:cxnSp>
        <p:sp>
          <p:nvSpPr>
            <p:cNvPr id="10" name="Rounded Rectangle 9"/>
            <p:cNvSpPr/>
            <p:nvPr/>
          </p:nvSpPr>
          <p:spPr bwMode="auto">
            <a:xfrm>
              <a:off x="4670419" y="5187903"/>
              <a:ext cx="1488755" cy="1107049"/>
            </a:xfrm>
            <a:prstGeom prst="roundRect">
              <a:avLst/>
            </a:prstGeom>
            <a:gradFill flip="none" rotWithShape="1">
              <a:gsLst>
                <a:gs pos="0">
                  <a:schemeClr val="bg1">
                    <a:lumMod val="95000"/>
                    <a:shade val="30000"/>
                    <a:satMod val="115000"/>
                  </a:schemeClr>
                </a:gs>
                <a:gs pos="50000">
                  <a:schemeClr val="bg1">
                    <a:lumMod val="95000"/>
                    <a:shade val="67500"/>
                    <a:satMod val="115000"/>
                  </a:schemeClr>
                </a:gs>
                <a:gs pos="100000">
                  <a:schemeClr val="bg1">
                    <a:lumMod val="95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headEnd type="none" w="med" len="med"/>
              <a:tailEnd type="none" w="med" len="med"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2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cs typeface="Arial" charset="0"/>
                </a:rPr>
                <a:t>Socket</a:t>
              </a:r>
            </a:p>
          </p:txBody>
        </p:sp>
        <p:sp>
          <p:nvSpPr>
            <p:cNvPr id="11" name="Rounded Rectangle 10"/>
            <p:cNvSpPr/>
            <p:nvPr/>
          </p:nvSpPr>
          <p:spPr bwMode="auto">
            <a:xfrm>
              <a:off x="7889171" y="4637826"/>
              <a:ext cx="1138296" cy="1018822"/>
            </a:xfrm>
            <a:prstGeom prst="roundRect">
              <a:avLst/>
            </a:prstGeom>
            <a:gradFill flip="none" rotWithShape="1">
              <a:gsLst>
                <a:gs pos="0">
                  <a:schemeClr val="bg1">
                    <a:lumMod val="95000"/>
                    <a:shade val="30000"/>
                    <a:satMod val="115000"/>
                  </a:schemeClr>
                </a:gs>
                <a:gs pos="50000">
                  <a:schemeClr val="bg1">
                    <a:lumMod val="95000"/>
                    <a:shade val="67500"/>
                    <a:satMod val="115000"/>
                  </a:schemeClr>
                </a:gs>
                <a:gs pos="100000">
                  <a:schemeClr val="bg1">
                    <a:lumMod val="95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headEnd type="none" w="med" len="med"/>
              <a:tailEnd type="none" w="med" len="med"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2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cs typeface="Arial" charset="0"/>
                </a:rPr>
                <a:t>Socket</a:t>
              </a:r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7608151" y="2148819"/>
              <a:ext cx="1464579" cy="2319500"/>
              <a:chOff x="793750" y="4019550"/>
              <a:chExt cx="1228725" cy="2016125"/>
            </a:xfrm>
          </p:grpSpPr>
          <p:pic>
            <p:nvPicPr>
              <p:cNvPr id="13" name="Picture 10" descr="isis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93750" y="4019550"/>
                <a:ext cx="1228725" cy="8207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4" name="Picture 11" descr="vsb5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93750" y="4864100"/>
                <a:ext cx="1228725" cy="11715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15" name="Picture 2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8119015" y="5065863"/>
              <a:ext cx="678609" cy="5290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6" name="Picture 3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36961" y="5656648"/>
              <a:ext cx="1155671" cy="5299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17" name="Group 16"/>
            <p:cNvGrpSpPr/>
            <p:nvPr/>
          </p:nvGrpSpPr>
          <p:grpSpPr>
            <a:xfrm>
              <a:off x="4670419" y="1837765"/>
              <a:ext cx="1641415" cy="3065929"/>
              <a:chOff x="3009610" y="1951973"/>
              <a:chExt cx="2003523" cy="3917528"/>
            </a:xfrm>
          </p:grpSpPr>
          <p:pic>
            <p:nvPicPr>
              <p:cNvPr id="18" name="Picture 5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09610" y="1951973"/>
                <a:ext cx="2003523" cy="391752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9" name="Picture 2" descr="http://www.dre.vanderbilt.edu/~schmidt/cs282/lab3/threadeddownload1.jp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62626" y="2349426"/>
                <a:ext cx="1745171" cy="30502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5" name="Rectangle 4"/>
          <p:cNvSpPr/>
          <p:nvPr/>
        </p:nvSpPr>
        <p:spPr>
          <a:xfrm rot="19823497">
            <a:off x="6496642" y="5243068"/>
            <a:ext cx="1029449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TCP/IP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752435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auto">
          <a:xfrm>
            <a:off x="12700" y="6390504"/>
            <a:ext cx="9144000" cy="553453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 smtClean="0"/>
              <a:t>Overview of Android Network Programming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" y="1048872"/>
            <a:ext cx="4584701" cy="4876800"/>
          </a:xfrm>
        </p:spPr>
        <p:txBody>
          <a:bodyPr>
            <a:noAutofit/>
          </a:bodyPr>
          <a:lstStyle/>
          <a:p>
            <a:pPr marL="228600" lvl="1" indent="-228600">
              <a:spcBef>
                <a:spcPts val="600"/>
              </a:spcBef>
              <a:spcAft>
                <a:spcPts val="0"/>
              </a:spcAft>
              <a:buClr>
                <a:schemeClr val="bg1">
                  <a:lumMod val="75000"/>
                </a:schemeClr>
              </a:buClr>
              <a:buSzPct val="110000"/>
              <a:buFont typeface="Arial" pitchFamily="34" charset="0"/>
              <a:buChar char="•"/>
              <a:defRPr/>
            </a:pPr>
            <a:r>
              <a:rPr lang="en-US" sz="2000" kern="1200" dirty="0">
                <a:solidFill>
                  <a:schemeClr val="bg1">
                    <a:lumMod val="75000"/>
                  </a:schemeClr>
                </a:solidFill>
                <a:ea typeface="Arial Unicode MS" pitchFamily="34" charset="-128"/>
                <a:cs typeface="Arial Unicode MS" pitchFamily="34" charset="-128"/>
              </a:rPr>
              <a:t>Android includes multiple network programming classes, e.g.,</a:t>
            </a:r>
          </a:p>
          <a:p>
            <a:pPr marL="461963" lvl="1" indent="-228600">
              <a:spcBef>
                <a:spcPts val="600"/>
              </a:spcBef>
              <a:spcAft>
                <a:spcPts val="0"/>
              </a:spcAft>
              <a:buClr>
                <a:schemeClr val="bg1">
                  <a:lumMod val="75000"/>
                </a:schemeClr>
              </a:buClr>
              <a:buSzPct val="110000"/>
              <a:buFont typeface="Arial" pitchFamily="34" charset="0"/>
              <a:buChar char="•"/>
              <a:defRPr/>
            </a:pPr>
            <a:r>
              <a:rPr lang="en-US" sz="2000" kern="1200" dirty="0">
                <a:solidFill>
                  <a:schemeClr val="bg1">
                    <a:lumMod val="75000"/>
                  </a:schemeClr>
                </a:solidFill>
                <a:ea typeface="Arial Unicode MS" pitchFamily="34" charset="-128"/>
                <a:cs typeface="Arial Unicode MS" pitchFamily="34" charset="-128"/>
              </a:rPr>
              <a:t>java.net – (Socket, </a:t>
            </a:r>
            <a:r>
              <a:rPr lang="en-US" sz="2000" kern="1200" dirty="0" smtClean="0">
                <a:solidFill>
                  <a:schemeClr val="bg1">
                    <a:lumMod val="75000"/>
                  </a:schemeClr>
                </a:solidFill>
                <a:ea typeface="Arial Unicode MS" pitchFamily="34" charset="-128"/>
                <a:cs typeface="Arial Unicode MS" pitchFamily="34" charset="-128"/>
              </a:rPr>
              <a:t>URL, etc.)</a:t>
            </a:r>
            <a:endParaRPr lang="en-US" sz="2000" kern="1200" dirty="0">
              <a:solidFill>
                <a:schemeClr val="bg1">
                  <a:lumMod val="75000"/>
                </a:schemeClr>
              </a:solidFill>
              <a:ea typeface="Arial Unicode MS" pitchFamily="34" charset="-128"/>
              <a:cs typeface="Arial Unicode MS" pitchFamily="34" charset="-128"/>
            </a:endParaRPr>
          </a:p>
          <a:p>
            <a:pPr marL="461963" lvl="1" indent="-228600">
              <a:spcBef>
                <a:spcPts val="600"/>
              </a:spcBef>
              <a:spcAft>
                <a:spcPts val="0"/>
              </a:spcAft>
              <a:buClr>
                <a:schemeClr val="bg1">
                  <a:lumMod val="75000"/>
                </a:schemeClr>
              </a:buClr>
              <a:buSzPct val="110000"/>
              <a:buFont typeface="Arial" pitchFamily="34" charset="0"/>
              <a:buChar char="•"/>
              <a:defRPr/>
            </a:pPr>
            <a:r>
              <a:rPr lang="en-US" sz="2000" kern="1200" dirty="0" err="1">
                <a:solidFill>
                  <a:schemeClr val="bg1">
                    <a:lumMod val="75000"/>
                  </a:schemeClr>
                </a:solidFill>
                <a:ea typeface="Arial Unicode MS" pitchFamily="34" charset="-128"/>
                <a:cs typeface="Arial Unicode MS" pitchFamily="34" charset="-128"/>
              </a:rPr>
              <a:t>org.apache</a:t>
            </a:r>
            <a:r>
              <a:rPr lang="en-US" sz="2000" kern="1200" dirty="0">
                <a:solidFill>
                  <a:schemeClr val="bg1">
                    <a:lumMod val="75000"/>
                  </a:schemeClr>
                </a:solidFill>
                <a:ea typeface="Arial Unicode MS" pitchFamily="34" charset="-128"/>
                <a:cs typeface="Arial Unicode MS" pitchFamily="34" charset="-128"/>
              </a:rPr>
              <a:t> –</a:t>
            </a:r>
            <a:r>
              <a:rPr lang="en-US" sz="2000" kern="1200" dirty="0"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sz="2000" kern="1200" dirty="0" smtClean="0">
                <a:solidFill>
                  <a:schemeClr val="bg1">
                    <a:lumMod val="75000"/>
                  </a:schemeClr>
                </a:solidFill>
                <a:ea typeface="Arial Unicode MS" pitchFamily="34" charset="-128"/>
                <a:cs typeface="Arial Unicode MS" pitchFamily="34" charset="-128"/>
              </a:rPr>
              <a:t>(</a:t>
            </a:r>
            <a:r>
              <a:rPr lang="en-US" sz="2000" kern="1200" dirty="0" err="1" smtClean="0">
                <a:solidFill>
                  <a:schemeClr val="bg1">
                    <a:lumMod val="75000"/>
                  </a:schemeClr>
                </a:solidFill>
                <a:ea typeface="Arial Unicode MS" pitchFamily="34" charset="-128"/>
                <a:cs typeface="Arial Unicode MS" pitchFamily="34" charset="-128"/>
              </a:rPr>
              <a:t>HttpRequest</a:t>
            </a:r>
            <a:r>
              <a:rPr lang="en-US" sz="2000" kern="1200" dirty="0">
                <a:solidFill>
                  <a:schemeClr val="bg1">
                    <a:lumMod val="75000"/>
                  </a:schemeClr>
                </a:solidFill>
                <a:ea typeface="Arial Unicode MS" pitchFamily="34" charset="-128"/>
                <a:cs typeface="Arial Unicode MS" pitchFamily="34" charset="-128"/>
              </a:rPr>
              <a:t>, </a:t>
            </a:r>
            <a:r>
              <a:rPr lang="en-US" sz="2000" kern="1200" dirty="0" err="1" smtClean="0">
                <a:solidFill>
                  <a:schemeClr val="bg1">
                    <a:lumMod val="75000"/>
                  </a:schemeClr>
                </a:solidFill>
                <a:ea typeface="Arial Unicode MS" pitchFamily="34" charset="-128"/>
                <a:cs typeface="Arial Unicode MS" pitchFamily="34" charset="-128"/>
              </a:rPr>
              <a:t>HttpResponse</a:t>
            </a:r>
            <a:r>
              <a:rPr lang="en-US" sz="2000" kern="1200" dirty="0" smtClean="0">
                <a:solidFill>
                  <a:schemeClr val="bg1">
                    <a:lumMod val="75000"/>
                  </a:schemeClr>
                </a:solidFill>
                <a:ea typeface="Arial Unicode MS" pitchFamily="34" charset="-128"/>
                <a:cs typeface="Arial Unicode MS" pitchFamily="34" charset="-128"/>
              </a:rPr>
              <a:t>, etc.)</a:t>
            </a:r>
            <a:endParaRPr lang="en-US" sz="2000" kern="1200" dirty="0">
              <a:solidFill>
                <a:schemeClr val="bg1">
                  <a:lumMod val="75000"/>
                </a:schemeClr>
              </a:solidFill>
              <a:ea typeface="Arial Unicode MS" pitchFamily="34" charset="-128"/>
              <a:cs typeface="Arial Unicode MS" pitchFamily="34" charset="-128"/>
            </a:endParaRPr>
          </a:p>
          <a:p>
            <a:pPr marL="461963" lvl="1" indent="-228600">
              <a:spcBef>
                <a:spcPts val="600"/>
              </a:spcBef>
              <a:spcAft>
                <a:spcPts val="0"/>
              </a:spcAft>
              <a:buClr>
                <a:schemeClr val="bg1">
                  <a:lumMod val="75000"/>
                </a:schemeClr>
              </a:buClr>
              <a:buSzPct val="110000"/>
              <a:buFont typeface="Arial" pitchFamily="34" charset="0"/>
              <a:buChar char="•"/>
              <a:defRPr/>
            </a:pPr>
            <a:r>
              <a:rPr lang="en-US" sz="2000" kern="1200" dirty="0">
                <a:solidFill>
                  <a:schemeClr val="bg1">
                    <a:lumMod val="75000"/>
                  </a:schemeClr>
                </a:solidFill>
                <a:ea typeface="Arial Unicode MS" pitchFamily="34" charset="-128"/>
                <a:cs typeface="Arial Unicode MS" pitchFamily="34" charset="-128"/>
              </a:rPr>
              <a:t>android.net – </a:t>
            </a:r>
            <a:r>
              <a:rPr lang="en-US" sz="2000" kern="1200" dirty="0" smtClean="0">
                <a:solidFill>
                  <a:schemeClr val="bg1">
                    <a:lumMod val="75000"/>
                  </a:schemeClr>
                </a:solidFill>
                <a:ea typeface="Arial Unicode MS" pitchFamily="34" charset="-128"/>
                <a:cs typeface="Arial Unicode MS" pitchFamily="34" charset="-128"/>
              </a:rPr>
              <a:t>(</a:t>
            </a:r>
            <a:r>
              <a:rPr lang="en-US" sz="2000" kern="1200" dirty="0" err="1" smtClean="0">
                <a:solidFill>
                  <a:schemeClr val="bg1">
                    <a:lumMod val="75000"/>
                  </a:schemeClr>
                </a:solidFill>
                <a:ea typeface="Arial Unicode MS" pitchFamily="34" charset="-128"/>
                <a:cs typeface="Arial Unicode MS" pitchFamily="34" charset="-128"/>
              </a:rPr>
              <a:t>AndroidHttpClient</a:t>
            </a:r>
            <a:r>
              <a:rPr lang="en-US" sz="2000" kern="1200" dirty="0">
                <a:solidFill>
                  <a:schemeClr val="bg1">
                    <a:lumMod val="75000"/>
                  </a:schemeClr>
                </a:solidFill>
                <a:ea typeface="Arial Unicode MS" pitchFamily="34" charset="-128"/>
                <a:cs typeface="Arial Unicode MS" pitchFamily="34" charset="-128"/>
              </a:rPr>
              <a:t>, URI, </a:t>
            </a:r>
            <a:r>
              <a:rPr lang="en-US" sz="2000" kern="1200" dirty="0" err="1" smtClean="0">
                <a:solidFill>
                  <a:schemeClr val="bg1">
                    <a:lumMod val="75000"/>
                  </a:schemeClr>
                </a:solidFill>
                <a:ea typeface="Arial Unicode MS" pitchFamily="34" charset="-128"/>
                <a:cs typeface="Arial Unicode MS" pitchFamily="34" charset="-128"/>
              </a:rPr>
              <a:t>AudioStream</a:t>
            </a:r>
            <a:r>
              <a:rPr lang="en-US" sz="2000" kern="1200" dirty="0" smtClean="0">
                <a:solidFill>
                  <a:schemeClr val="bg1">
                    <a:lumMod val="75000"/>
                  </a:schemeClr>
                </a:solidFill>
                <a:ea typeface="Arial Unicode MS" pitchFamily="34" charset="-128"/>
                <a:cs typeface="Arial Unicode MS" pitchFamily="34" charset="-128"/>
              </a:rPr>
              <a:t>, etc.)</a:t>
            </a:r>
          </a:p>
          <a:p>
            <a:pPr marL="228600" lvl="1" indent="-228600">
              <a:spcBef>
                <a:spcPts val="600"/>
              </a:spcBef>
              <a:spcAft>
                <a:spcPts val="0"/>
              </a:spcAft>
              <a:buClr>
                <a:schemeClr val="bg1">
                  <a:lumMod val="75000"/>
                </a:schemeClr>
              </a:buClr>
              <a:buSzPct val="110000"/>
              <a:buFont typeface="Arial" pitchFamily="34" charset="0"/>
              <a:buChar char="•"/>
              <a:defRPr/>
            </a:pPr>
            <a:r>
              <a:rPr lang="en-US" sz="2000" kern="1200" dirty="0">
                <a:solidFill>
                  <a:schemeClr val="bg1">
                    <a:lumMod val="75000"/>
                  </a:schemeClr>
                </a:solidFill>
                <a:ea typeface="Arial Unicode MS" pitchFamily="34" charset="-128"/>
                <a:cs typeface="Arial Unicode MS" pitchFamily="34" charset="-128"/>
              </a:rPr>
              <a:t>Under the hood, Android’s HTTP libraries use </a:t>
            </a:r>
            <a:r>
              <a:rPr lang="en-US" sz="2000" kern="1200" dirty="0">
                <a:solidFill>
                  <a:schemeClr val="bg1">
                    <a:lumMod val="75000"/>
                  </a:schemeClr>
                </a:solidFill>
                <a:ea typeface="Arial Unicode MS" pitchFamily="34" charset="-128"/>
                <a:cs typeface="Arial Unicode MS" pitchFamily="34" charset="-128"/>
              </a:rPr>
              <a:t>the Java Sockets API </a:t>
            </a:r>
          </a:p>
          <a:p>
            <a:pPr marL="228600" lvl="1" indent="-228600">
              <a:spcBef>
                <a:spcPts val="600"/>
              </a:spcBef>
              <a:spcAft>
                <a:spcPts val="0"/>
              </a:spcAft>
              <a:buClr>
                <a:schemeClr val="bg1">
                  <a:lumMod val="75000"/>
                </a:schemeClr>
              </a:buClr>
              <a:buSzPct val="110000"/>
              <a:buFont typeface="Arial" pitchFamily="34" charset="0"/>
              <a:buChar char="•"/>
              <a:defRPr/>
            </a:pPr>
            <a:r>
              <a:rPr lang="en-US" sz="2000" kern="1200" dirty="0">
                <a:solidFill>
                  <a:schemeClr val="bg1">
                    <a:lumMod val="75000"/>
                  </a:schemeClr>
                </a:solidFill>
                <a:ea typeface="Arial Unicode MS" pitchFamily="34" charset="-128"/>
                <a:cs typeface="Arial Unicode MS" pitchFamily="34" charset="-128"/>
              </a:rPr>
              <a:t>Even deeper under the hood Android’s java.net implementation uses the Linux C Socket API via JNI</a:t>
            </a:r>
          </a:p>
          <a:p>
            <a:pPr marL="0" lvl="1" indent="0">
              <a:spcBef>
                <a:spcPts val="600"/>
              </a:spcBef>
              <a:spcAft>
                <a:spcPts val="0"/>
              </a:spcAft>
              <a:buClr>
                <a:schemeClr val="tx1"/>
              </a:buClr>
              <a:buNone/>
              <a:defRPr/>
            </a:pPr>
            <a:endParaRPr lang="en-US" sz="2000" dirty="0">
              <a:ea typeface="Arial Unicode MS" pitchFamily="34" charset="-128"/>
              <a:cs typeface="Arial Unicode MS" pitchFamily="34" charset="-128"/>
            </a:endParaRPr>
          </a:p>
          <a:p>
            <a:pPr>
              <a:spcBef>
                <a:spcPts val="600"/>
              </a:spcBef>
              <a:spcAft>
                <a:spcPts val="0"/>
              </a:spcAft>
            </a:pPr>
            <a:endParaRPr lang="en-US" sz="2000" dirty="0">
              <a:ea typeface="ＭＳ Ｐゴシック" pitchFamily="34" charset="-128"/>
            </a:endParaRPr>
          </a:p>
          <a:p>
            <a:pPr marL="461963" lvl="1" indent="-228600">
              <a:spcBef>
                <a:spcPts val="600"/>
              </a:spcBef>
              <a:spcAft>
                <a:spcPts val="0"/>
              </a:spcAft>
              <a:buClr>
                <a:schemeClr val="tx1"/>
              </a:buClr>
              <a:buSzPct val="110000"/>
              <a:buFont typeface="Arial" pitchFamily="34" charset="0"/>
              <a:buChar char="•"/>
              <a:defRPr/>
            </a:pPr>
            <a:endParaRPr lang="en-US" sz="2000" kern="1200" dirty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95837" y="6432195"/>
            <a:ext cx="8534400" cy="369332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marL="0" lvl="1" algn="ctr">
              <a:spcBef>
                <a:spcPts val="60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sz="2000" dirty="0"/>
              <a:t>Sockets are a common programming interface for </a:t>
            </a:r>
            <a:r>
              <a:rPr lang="en-US" sz="2000" dirty="0" smtClean="0"/>
              <a:t>network </a:t>
            </a:r>
            <a:r>
              <a:rPr lang="en-US" sz="2000" dirty="0"/>
              <a:t>communication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4499646" y="1463392"/>
            <a:ext cx="4402311" cy="4457187"/>
            <a:chOff x="4670419" y="1837765"/>
            <a:chExt cx="4402311" cy="4457187"/>
          </a:xfrm>
        </p:grpSpPr>
        <p:cxnSp>
          <p:nvCxnSpPr>
            <p:cNvPr id="8" name="Curved Connector 7"/>
            <p:cNvCxnSpPr/>
            <p:nvPr/>
          </p:nvCxnSpPr>
          <p:spPr bwMode="auto">
            <a:xfrm rot="10800000" flipV="1">
              <a:off x="6157214" y="5106530"/>
              <a:ext cx="1704841" cy="631280"/>
            </a:xfrm>
            <a:prstGeom prst="curvedConnector3">
              <a:avLst>
                <a:gd name="adj1" fmla="val 50000"/>
              </a:avLst>
            </a:prstGeom>
            <a:solidFill>
              <a:schemeClr val="accent1"/>
            </a:solidFill>
            <a:ln w="92075" cap="flat" cmpd="sng" algn="ctr">
              <a:solidFill>
                <a:srgbClr val="888888"/>
              </a:solidFill>
              <a:prstDash val="solid"/>
              <a:round/>
              <a:headEnd type="arrow" w="med" len="med"/>
              <a:tailEnd type="arrow" w="med" len="med"/>
            </a:ln>
            <a:effectLst/>
          </p:spPr>
        </p:cxnSp>
        <p:sp>
          <p:nvSpPr>
            <p:cNvPr id="10" name="Rounded Rectangle 9"/>
            <p:cNvSpPr/>
            <p:nvPr/>
          </p:nvSpPr>
          <p:spPr bwMode="auto">
            <a:xfrm>
              <a:off x="4670419" y="5187903"/>
              <a:ext cx="1488755" cy="1107049"/>
            </a:xfrm>
            <a:prstGeom prst="roundRect">
              <a:avLst/>
            </a:prstGeom>
            <a:gradFill flip="none" rotWithShape="1">
              <a:gsLst>
                <a:gs pos="0">
                  <a:schemeClr val="bg1">
                    <a:lumMod val="95000"/>
                    <a:shade val="30000"/>
                    <a:satMod val="115000"/>
                  </a:schemeClr>
                </a:gs>
                <a:gs pos="50000">
                  <a:schemeClr val="bg1">
                    <a:lumMod val="95000"/>
                    <a:shade val="67500"/>
                    <a:satMod val="115000"/>
                  </a:schemeClr>
                </a:gs>
                <a:gs pos="100000">
                  <a:schemeClr val="bg1">
                    <a:lumMod val="95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headEnd type="none" w="med" len="med"/>
              <a:tailEnd type="none" w="med" len="med"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2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cs typeface="Arial" charset="0"/>
                </a:rPr>
                <a:t>Socket</a:t>
              </a:r>
            </a:p>
          </p:txBody>
        </p:sp>
        <p:sp>
          <p:nvSpPr>
            <p:cNvPr id="11" name="Rounded Rectangle 10"/>
            <p:cNvSpPr/>
            <p:nvPr/>
          </p:nvSpPr>
          <p:spPr bwMode="auto">
            <a:xfrm>
              <a:off x="7889171" y="4637826"/>
              <a:ext cx="1138296" cy="1018822"/>
            </a:xfrm>
            <a:prstGeom prst="roundRect">
              <a:avLst/>
            </a:prstGeom>
            <a:gradFill flip="none" rotWithShape="1">
              <a:gsLst>
                <a:gs pos="0">
                  <a:schemeClr val="bg1">
                    <a:lumMod val="95000"/>
                    <a:shade val="30000"/>
                    <a:satMod val="115000"/>
                  </a:schemeClr>
                </a:gs>
                <a:gs pos="50000">
                  <a:schemeClr val="bg1">
                    <a:lumMod val="95000"/>
                    <a:shade val="67500"/>
                    <a:satMod val="115000"/>
                  </a:schemeClr>
                </a:gs>
                <a:gs pos="100000">
                  <a:schemeClr val="bg1">
                    <a:lumMod val="95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headEnd type="none" w="med" len="med"/>
              <a:tailEnd type="none" w="med" len="med"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2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cs typeface="Arial" charset="0"/>
                </a:rPr>
                <a:t>Socket</a:t>
              </a:r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7608151" y="2148819"/>
              <a:ext cx="1464579" cy="2319500"/>
              <a:chOff x="793750" y="4019550"/>
              <a:chExt cx="1228725" cy="2016125"/>
            </a:xfrm>
          </p:grpSpPr>
          <p:pic>
            <p:nvPicPr>
              <p:cNvPr id="13" name="Picture 10" descr="isis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93750" y="4019550"/>
                <a:ext cx="1228725" cy="8207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4" name="Picture 11" descr="vsb5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93750" y="4864100"/>
                <a:ext cx="1228725" cy="11715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15" name="Picture 2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8119015" y="5065863"/>
              <a:ext cx="678609" cy="5290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6" name="Picture 3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36961" y="5656648"/>
              <a:ext cx="1155671" cy="5299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17" name="Group 16"/>
            <p:cNvGrpSpPr/>
            <p:nvPr/>
          </p:nvGrpSpPr>
          <p:grpSpPr>
            <a:xfrm>
              <a:off x="4670419" y="1837765"/>
              <a:ext cx="1641415" cy="3065929"/>
              <a:chOff x="3009610" y="1951973"/>
              <a:chExt cx="2003523" cy="3917528"/>
            </a:xfrm>
          </p:grpSpPr>
          <p:pic>
            <p:nvPicPr>
              <p:cNvPr id="18" name="Picture 5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09610" y="1951973"/>
                <a:ext cx="2003523" cy="391752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9" name="Picture 2" descr="http://www.dre.vanderbilt.edu/~schmidt/cs282/lab3/threadeddownload1.jp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62626" y="2349426"/>
                <a:ext cx="1745171" cy="30502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5" name="Rectangle 4"/>
          <p:cNvSpPr/>
          <p:nvPr/>
        </p:nvSpPr>
        <p:spPr>
          <a:xfrm rot="19823497">
            <a:off x="6496642" y="5243068"/>
            <a:ext cx="1029449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TCP/IP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659146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7684" y="2477270"/>
            <a:ext cx="5906741" cy="3854823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auto">
          <a:xfrm>
            <a:off x="2940090" y="2477276"/>
            <a:ext cx="6212768" cy="77593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560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200" dirty="0" smtClean="0">
                <a:ea typeface="ＭＳ Ｐゴシック" pitchFamily="34" charset="-128"/>
              </a:rPr>
              <a:t>What is Android?</a:t>
            </a:r>
          </a:p>
        </p:txBody>
      </p:sp>
      <p:sp>
        <p:nvSpPr>
          <p:cNvPr id="9" name="Rectangle 8"/>
          <p:cNvSpPr/>
          <p:nvPr/>
        </p:nvSpPr>
        <p:spPr>
          <a:xfrm rot="16200000">
            <a:off x="2419049" y="4622016"/>
            <a:ext cx="1347854" cy="341632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solidFill>
                  <a:srgbClr val="00B050"/>
                </a:solidFill>
              </a:rPr>
              <a:t>C++/C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 rot="16200000">
            <a:off x="2650263" y="5640681"/>
            <a:ext cx="885426" cy="341632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solidFill>
                  <a:srgbClr val="C00000"/>
                </a:solidFill>
              </a:rPr>
              <a:t>C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 rot="16200000">
            <a:off x="2544368" y="3638971"/>
            <a:ext cx="1097219" cy="341632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Java/JNI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5602" name="Content Placeholder 2"/>
          <p:cNvSpPr>
            <a:spLocks noGrp="1"/>
          </p:cNvSpPr>
          <p:nvPr>
            <p:ph sz="half" idx="1"/>
          </p:nvPr>
        </p:nvSpPr>
        <p:spPr>
          <a:xfrm>
            <a:off x="12243" y="1031119"/>
            <a:ext cx="9077327" cy="4957305"/>
          </a:xfrm>
        </p:spPr>
        <p:txBody>
          <a:bodyPr>
            <a:noAutofit/>
          </a:bodyPr>
          <a:lstStyle/>
          <a:p>
            <a:pPr marL="230188" lvl="3">
              <a:spcBef>
                <a:spcPts val="600"/>
              </a:spcBef>
              <a:buSzPct val="100000"/>
              <a:buFont typeface="Arial" pitchFamily="34" charset="0"/>
              <a:buChar char="•"/>
              <a:defRPr/>
            </a:pPr>
            <a:r>
              <a:rPr lang="en-US" sz="2000" kern="1200" dirty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Android provides a </a:t>
            </a:r>
            <a:r>
              <a:rPr lang="en-US" sz="2000" i="1" kern="1200" dirty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layered</a:t>
            </a:r>
            <a:r>
              <a:rPr lang="en-US" sz="2000" kern="1200" dirty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 software stack for mobile devices, including</a:t>
            </a:r>
          </a:p>
          <a:p>
            <a:pPr marL="458788" lvl="3">
              <a:spcBef>
                <a:spcPts val="600"/>
              </a:spcBef>
              <a:buSzPct val="100000"/>
              <a:buFont typeface="Arial" pitchFamily="34" charset="0"/>
              <a:buChar char="•"/>
              <a:defRPr/>
            </a:pPr>
            <a:r>
              <a:rPr lang="en-US" sz="2000" kern="1200" dirty="0" smtClean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A variant </a:t>
            </a:r>
            <a:r>
              <a:rPr lang="en-US" sz="2000" kern="1200" dirty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of the Linux OS optimized for power </a:t>
            </a:r>
            <a:r>
              <a:rPr lang="en-US" sz="2000" kern="1200" dirty="0" smtClean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conservation &amp; </a:t>
            </a:r>
            <a:r>
              <a:rPr lang="en-US" sz="2000" kern="1200" dirty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local IPC</a:t>
            </a:r>
          </a:p>
          <a:p>
            <a:pPr marL="458788" lvl="3">
              <a:spcBef>
                <a:spcPts val="600"/>
              </a:spcBef>
              <a:buSzPct val="100000"/>
              <a:buFont typeface="Arial" pitchFamily="34" charset="0"/>
              <a:buChar char="•"/>
              <a:defRPr/>
            </a:pPr>
            <a:r>
              <a:rPr lang="en-US" sz="2000" kern="1200" dirty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An optimized Java Virtual Machine (</a:t>
            </a:r>
            <a:r>
              <a:rPr lang="en-US" sz="2000" kern="1200" dirty="0" err="1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Dalvik</a:t>
            </a:r>
            <a:r>
              <a:rPr lang="en-US" sz="2000" kern="1200" dirty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), a subset of Java </a:t>
            </a:r>
            <a:r>
              <a:rPr lang="en-US" sz="2000" kern="1200" dirty="0" smtClean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libraries running </a:t>
            </a:r>
            <a:r>
              <a:rPr lang="en-US" sz="2000" kern="1200" dirty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on </a:t>
            </a:r>
            <a:r>
              <a:rPr lang="en-US" sz="2000" kern="1200" dirty="0" err="1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Dalvik</a:t>
            </a:r>
            <a:r>
              <a:rPr lang="en-US" sz="2000" kern="1200" dirty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, </a:t>
            </a:r>
            <a:r>
              <a:rPr lang="en-US" sz="2000" kern="1200" dirty="0" smtClean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native </a:t>
            </a:r>
            <a:r>
              <a:rPr lang="en-US" sz="2000" kern="1200" dirty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C/C++ libraries, &amp; a hardware abstraction layer</a:t>
            </a:r>
          </a:p>
          <a:p>
            <a:pPr marL="458788" lvl="3">
              <a:spcBef>
                <a:spcPts val="600"/>
              </a:spcBef>
              <a:buSzPct val="100000"/>
              <a:buFont typeface="Arial" pitchFamily="34" charset="0"/>
              <a:buChar char="•"/>
              <a:defRPr/>
            </a:pPr>
            <a:r>
              <a:rPr lang="en-US" sz="2000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Middleware, including</a:t>
            </a:r>
            <a:endParaRPr lang="en-US" sz="2000" kern="1200" dirty="0">
              <a:latin typeface="Tahoma" pitchFamily="34" charset="0"/>
              <a:ea typeface="Arial Unicode MS" pitchFamily="34" charset="-128"/>
              <a:cs typeface="Arial Unicode MS" pitchFamily="34" charset="-128"/>
            </a:endParaRPr>
          </a:p>
          <a:p>
            <a:pPr marL="690563" lvl="2" indent="-233363" eaLnBrk="1" hangingPunct="1">
              <a:spcBef>
                <a:spcPts val="600"/>
              </a:spcBef>
              <a:buFont typeface="Arial" pitchFamily="34" charset="0"/>
              <a:buChar char="•"/>
              <a:defRPr/>
            </a:pPr>
            <a:r>
              <a:rPr lang="en-US" dirty="0"/>
              <a:t>GUIs </a:t>
            </a:r>
            <a:endParaRPr lang="en-US" dirty="0" smtClean="0"/>
          </a:p>
          <a:p>
            <a:pPr marL="690563" lvl="2" indent="-233363" eaLnBrk="1" hangingPunct="1">
              <a:spcBef>
                <a:spcPts val="600"/>
              </a:spcBef>
              <a:buFont typeface="Arial" pitchFamily="34" charset="0"/>
              <a:buChar char="•"/>
              <a:defRPr/>
            </a:pPr>
            <a:r>
              <a:rPr lang="en-US" dirty="0" smtClean="0"/>
              <a:t>Telephony services</a:t>
            </a:r>
          </a:p>
          <a:p>
            <a:pPr marL="690563" lvl="2" indent="-233363" eaLnBrk="1" hangingPunct="1">
              <a:spcBef>
                <a:spcPts val="600"/>
              </a:spcBef>
              <a:buFont typeface="Arial" pitchFamily="34" charset="0"/>
              <a:buChar char="•"/>
              <a:defRPr/>
            </a:pPr>
            <a:r>
              <a:rPr lang="en-US" dirty="0" smtClean="0"/>
              <a:t>Camera</a:t>
            </a:r>
          </a:p>
          <a:p>
            <a:pPr marL="690563" lvl="2" indent="-233363" eaLnBrk="1" hangingPunct="1">
              <a:spcBef>
                <a:spcPts val="600"/>
              </a:spcBef>
              <a:buFont typeface="Arial" pitchFamily="34" charset="0"/>
              <a:buChar char="•"/>
              <a:defRPr/>
            </a:pPr>
            <a:r>
              <a:rPr lang="en-US" dirty="0" smtClean="0"/>
              <a:t>Multimedia</a:t>
            </a:r>
            <a:endParaRPr lang="en-US" dirty="0"/>
          </a:p>
          <a:p>
            <a:pPr marL="690563" lvl="2" indent="-233363" eaLnBrk="1" hangingPunct="1">
              <a:spcBef>
                <a:spcPts val="600"/>
              </a:spcBef>
              <a:buFont typeface="Arial" pitchFamily="34" charset="0"/>
              <a:buChar char="•"/>
              <a:defRPr/>
            </a:pPr>
            <a:r>
              <a:rPr lang="en-US" dirty="0" smtClean="0"/>
              <a:t>App frameworks</a:t>
            </a:r>
            <a:endParaRPr lang="en-US" dirty="0"/>
          </a:p>
          <a:p>
            <a:pPr marL="690563" lvl="2" indent="-233363" eaLnBrk="1" hangingPunct="1">
              <a:spcBef>
                <a:spcPts val="600"/>
              </a:spcBef>
              <a:buFont typeface="Arial" pitchFamily="34" charset="0"/>
              <a:buChar char="•"/>
              <a:defRPr/>
            </a:pPr>
            <a:r>
              <a:rPr lang="en-US" dirty="0"/>
              <a:t>App </a:t>
            </a:r>
            <a:r>
              <a:rPr lang="en-US" dirty="0" smtClean="0"/>
              <a:t>Distribution</a:t>
            </a:r>
          </a:p>
          <a:p>
            <a:pPr marL="690563" lvl="2" indent="-233363" eaLnBrk="1" hangingPunct="1">
              <a:spcBef>
                <a:spcPts val="600"/>
              </a:spcBef>
              <a:buFont typeface="Arial" pitchFamily="34" charset="0"/>
              <a:buChar char="•"/>
              <a:defRPr/>
            </a:pPr>
            <a:r>
              <a:rPr lang="en-US" dirty="0" smtClean="0"/>
              <a:t>etc.</a:t>
            </a:r>
          </a:p>
          <a:p>
            <a:pPr marL="457200" lvl="2" indent="0" eaLnBrk="1" hangingPunct="1">
              <a:spcBef>
                <a:spcPts val="600"/>
              </a:spcBef>
              <a:buNone/>
              <a:defRPr/>
            </a:pPr>
            <a:endParaRPr lang="en-US" dirty="0"/>
          </a:p>
          <a:p>
            <a:pPr lvl="2">
              <a:spcBef>
                <a:spcPts val="600"/>
              </a:spcBef>
            </a:pPr>
            <a:endParaRPr lang="en-US" sz="1600" dirty="0" smtClean="0">
              <a:ea typeface="ＭＳ Ｐゴシック" pitchFamily="34" charset="-128"/>
            </a:endParaRPr>
          </a:p>
          <a:p>
            <a:pPr lvl="2">
              <a:spcBef>
                <a:spcPts val="600"/>
              </a:spcBef>
            </a:pPr>
            <a:endParaRPr lang="en-US" sz="1600" dirty="0" smtClean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43804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Line Callout 1 44"/>
          <p:cNvSpPr/>
          <p:nvPr/>
        </p:nvSpPr>
        <p:spPr bwMode="auto">
          <a:xfrm>
            <a:off x="1030940" y="1155856"/>
            <a:ext cx="2187390" cy="338554"/>
          </a:xfrm>
          <a:prstGeom prst="borderCallout1">
            <a:avLst>
              <a:gd name="adj1" fmla="val 128340"/>
              <a:gd name="adj2" fmla="val 8080"/>
              <a:gd name="adj3" fmla="val 338230"/>
              <a:gd name="adj4" fmla="val 31439"/>
            </a:avLst>
          </a:prstGeom>
          <a:solidFill>
            <a:srgbClr val="EFFD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00" dirty="0" smtClean="0"/>
              <a:t>Provides </a:t>
            </a:r>
            <a:r>
              <a:rPr lang="en-US" sz="1600" dirty="0"/>
              <a:t>a </a:t>
            </a:r>
            <a:r>
              <a:rPr lang="en-US" sz="1600" dirty="0" smtClean="0"/>
              <a:t>client-side</a:t>
            </a:r>
            <a:endParaRPr lang="en-US" sz="1600" dirty="0"/>
          </a:p>
        </p:txBody>
      </p:sp>
      <p:sp>
        <p:nvSpPr>
          <p:cNvPr id="41" name="Line Callout 1 40"/>
          <p:cNvSpPr/>
          <p:nvPr/>
        </p:nvSpPr>
        <p:spPr bwMode="auto">
          <a:xfrm>
            <a:off x="920374" y="1021977"/>
            <a:ext cx="2360112" cy="584775"/>
          </a:xfrm>
          <a:prstGeom prst="borderCallout1">
            <a:avLst>
              <a:gd name="adj1" fmla="val 8672"/>
              <a:gd name="adj2" fmla="val 100544"/>
              <a:gd name="adj3" fmla="val 432079"/>
              <a:gd name="adj4" fmla="val 233042"/>
            </a:avLst>
          </a:prstGeom>
          <a:solidFill>
            <a:srgbClr val="EFFD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00" dirty="0" smtClean="0"/>
              <a:t>Provides </a:t>
            </a:r>
            <a:r>
              <a:rPr lang="en-US" sz="1600" dirty="0"/>
              <a:t>a client-side (&amp; server-side</a:t>
            </a:r>
            <a:r>
              <a:rPr lang="en-US" sz="1600" dirty="0" smtClean="0"/>
              <a:t>) TCP socket</a:t>
            </a:r>
            <a:endParaRPr lang="en-US" sz="1600" dirty="0"/>
          </a:p>
        </p:txBody>
      </p:sp>
      <p:pic>
        <p:nvPicPr>
          <p:cNvPr id="5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78657" flipH="1">
            <a:off x="163482" y="4302764"/>
            <a:ext cx="4458607" cy="15900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8" name="Rectangle 27"/>
          <p:cNvSpPr/>
          <p:nvPr/>
        </p:nvSpPr>
        <p:spPr bwMode="auto">
          <a:xfrm>
            <a:off x="12700" y="6345679"/>
            <a:ext cx="9144000" cy="553453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 smtClean="0"/>
              <a:t>Overview of Java Sockets</a:t>
            </a:r>
            <a:endParaRPr lang="en-US" sz="3200" dirty="0"/>
          </a:p>
        </p:txBody>
      </p:sp>
      <p:sp>
        <p:nvSpPr>
          <p:cNvPr id="6" name="Rectangle 5"/>
          <p:cNvSpPr/>
          <p:nvPr/>
        </p:nvSpPr>
        <p:spPr bwMode="auto">
          <a:xfrm>
            <a:off x="4064308" y="4000056"/>
            <a:ext cx="1440553" cy="1811433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4844541" y="5527934"/>
            <a:ext cx="996117" cy="7193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8" name="Picture 5" descr="http://farm5.staticflickr.com/4072/4297002549_c6f254874a_b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5732" y="4552713"/>
            <a:ext cx="1444963" cy="2166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Line Callout 1 8"/>
          <p:cNvSpPr/>
          <p:nvPr/>
        </p:nvSpPr>
        <p:spPr bwMode="auto">
          <a:xfrm>
            <a:off x="6772066" y="1476318"/>
            <a:ext cx="2273324" cy="1323439"/>
          </a:xfrm>
          <a:prstGeom prst="borderCallout1">
            <a:avLst>
              <a:gd name="adj1" fmla="val 31864"/>
              <a:gd name="adj2" fmla="val -123"/>
              <a:gd name="adj3" fmla="val 12464"/>
              <a:gd name="adj4" fmla="val -24099"/>
            </a:avLst>
          </a:prstGeom>
          <a:solidFill>
            <a:srgbClr val="EFFD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00" dirty="0" smtClean="0"/>
              <a:t>Represents </a:t>
            </a:r>
            <a:r>
              <a:rPr lang="en-US" sz="1600" dirty="0"/>
              <a:t>a server-side </a:t>
            </a:r>
            <a:r>
              <a:rPr lang="en-US" sz="1600" dirty="0" smtClean="0"/>
              <a:t>factory that </a:t>
            </a:r>
            <a:r>
              <a:rPr lang="en-US" sz="1600" dirty="0"/>
              <a:t>waits for incoming </a:t>
            </a:r>
            <a:r>
              <a:rPr lang="en-US" sz="1600" dirty="0" smtClean="0"/>
              <a:t>client connections &amp; creates connected Sockets</a:t>
            </a:r>
            <a:endParaRPr lang="en-US" sz="1600" dirty="0"/>
          </a:p>
        </p:txBody>
      </p:sp>
      <p:grpSp>
        <p:nvGrpSpPr>
          <p:cNvPr id="12" name="Group 16"/>
          <p:cNvGrpSpPr>
            <a:grpSpLocks/>
          </p:cNvGrpSpPr>
          <p:nvPr/>
        </p:nvGrpSpPr>
        <p:grpSpPr bwMode="auto">
          <a:xfrm>
            <a:off x="3366940" y="4315434"/>
            <a:ext cx="2195324" cy="1017155"/>
            <a:chOff x="479" y="4108"/>
            <a:chExt cx="2883" cy="496"/>
          </a:xfrm>
          <a:solidFill>
            <a:schemeClr val="bg1"/>
          </a:solidFill>
        </p:grpSpPr>
        <p:sp>
          <p:nvSpPr>
            <p:cNvPr id="13" name="Oval 17"/>
            <p:cNvSpPr>
              <a:spLocks noChangeArrowheads="1"/>
            </p:cNvSpPr>
            <p:nvPr/>
          </p:nvSpPr>
          <p:spPr bwMode="auto">
            <a:xfrm>
              <a:off x="2062" y="4155"/>
              <a:ext cx="876" cy="167"/>
            </a:xfrm>
            <a:prstGeom prst="ellipse">
              <a:avLst/>
            </a:prstGeom>
            <a:grp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rot="10800000" wrap="none" anchor="ctr"/>
            <a:lstStyle/>
            <a:p>
              <a:endParaRPr lang="en-US"/>
            </a:p>
          </p:txBody>
        </p:sp>
        <p:sp>
          <p:nvSpPr>
            <p:cNvPr id="14" name="Oval 18"/>
            <p:cNvSpPr>
              <a:spLocks noChangeArrowheads="1"/>
            </p:cNvSpPr>
            <p:nvPr/>
          </p:nvSpPr>
          <p:spPr bwMode="auto">
            <a:xfrm>
              <a:off x="2250" y="4181"/>
              <a:ext cx="877" cy="167"/>
            </a:xfrm>
            <a:prstGeom prst="ellipse">
              <a:avLst/>
            </a:prstGeom>
            <a:grp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rot="10800000" wrap="none" anchor="ctr"/>
            <a:lstStyle/>
            <a:p>
              <a:endParaRPr lang="en-US"/>
            </a:p>
          </p:txBody>
        </p:sp>
        <p:sp>
          <p:nvSpPr>
            <p:cNvPr id="15" name="Oval 19"/>
            <p:cNvSpPr>
              <a:spLocks noChangeArrowheads="1"/>
            </p:cNvSpPr>
            <p:nvPr/>
          </p:nvSpPr>
          <p:spPr bwMode="auto">
            <a:xfrm>
              <a:off x="2484" y="4195"/>
              <a:ext cx="878" cy="167"/>
            </a:xfrm>
            <a:prstGeom prst="ellipse">
              <a:avLst/>
            </a:prstGeom>
            <a:grp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rot="10800000" wrap="none" anchor="ctr"/>
            <a:lstStyle/>
            <a:p>
              <a:endParaRPr lang="en-US"/>
            </a:p>
          </p:txBody>
        </p:sp>
        <p:sp>
          <p:nvSpPr>
            <p:cNvPr id="16" name="Oval 20"/>
            <p:cNvSpPr>
              <a:spLocks noChangeArrowheads="1"/>
            </p:cNvSpPr>
            <p:nvPr/>
          </p:nvSpPr>
          <p:spPr bwMode="auto">
            <a:xfrm>
              <a:off x="2233" y="4333"/>
              <a:ext cx="878" cy="167"/>
            </a:xfrm>
            <a:prstGeom prst="ellipse">
              <a:avLst/>
            </a:prstGeom>
            <a:grp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rot="10800000" wrap="none" anchor="ctr"/>
            <a:lstStyle/>
            <a:p>
              <a:endParaRPr lang="en-US"/>
            </a:p>
          </p:txBody>
        </p:sp>
        <p:sp>
          <p:nvSpPr>
            <p:cNvPr id="17" name="Oval 21"/>
            <p:cNvSpPr>
              <a:spLocks noChangeArrowheads="1"/>
            </p:cNvSpPr>
            <p:nvPr/>
          </p:nvSpPr>
          <p:spPr bwMode="auto">
            <a:xfrm>
              <a:off x="1983" y="4406"/>
              <a:ext cx="878" cy="167"/>
            </a:xfrm>
            <a:prstGeom prst="ellipse">
              <a:avLst/>
            </a:prstGeom>
            <a:grp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rot="10800000" wrap="none" anchor="ctr"/>
            <a:lstStyle/>
            <a:p>
              <a:endParaRPr lang="en-US"/>
            </a:p>
          </p:txBody>
        </p:sp>
        <p:sp>
          <p:nvSpPr>
            <p:cNvPr id="18" name="Oval 22"/>
            <p:cNvSpPr>
              <a:spLocks noChangeArrowheads="1"/>
            </p:cNvSpPr>
            <p:nvPr/>
          </p:nvSpPr>
          <p:spPr bwMode="auto">
            <a:xfrm>
              <a:off x="1545" y="4437"/>
              <a:ext cx="877" cy="167"/>
            </a:xfrm>
            <a:prstGeom prst="ellipse">
              <a:avLst/>
            </a:prstGeom>
            <a:grp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rot="10800000" wrap="none" anchor="ctr"/>
            <a:lstStyle/>
            <a:p>
              <a:endParaRPr lang="en-US"/>
            </a:p>
          </p:txBody>
        </p:sp>
        <p:sp>
          <p:nvSpPr>
            <p:cNvPr id="19" name="Oval 23"/>
            <p:cNvSpPr>
              <a:spLocks noChangeArrowheads="1"/>
            </p:cNvSpPr>
            <p:nvPr/>
          </p:nvSpPr>
          <p:spPr bwMode="auto">
            <a:xfrm>
              <a:off x="1043" y="4395"/>
              <a:ext cx="878" cy="167"/>
            </a:xfrm>
            <a:prstGeom prst="ellipse">
              <a:avLst/>
            </a:prstGeom>
            <a:grp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rot="10800000" wrap="none" anchor="ctr"/>
            <a:lstStyle/>
            <a:p>
              <a:endParaRPr lang="en-US"/>
            </a:p>
          </p:txBody>
        </p:sp>
        <p:sp>
          <p:nvSpPr>
            <p:cNvPr id="20" name="Oval 24"/>
            <p:cNvSpPr>
              <a:spLocks noChangeArrowheads="1"/>
            </p:cNvSpPr>
            <p:nvPr/>
          </p:nvSpPr>
          <p:spPr bwMode="auto">
            <a:xfrm>
              <a:off x="760" y="4343"/>
              <a:ext cx="878" cy="167"/>
            </a:xfrm>
            <a:prstGeom prst="ellipse">
              <a:avLst/>
            </a:prstGeom>
            <a:grp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rot="10800000" wrap="none" anchor="ctr"/>
            <a:lstStyle/>
            <a:p>
              <a:endParaRPr lang="en-US"/>
            </a:p>
          </p:txBody>
        </p:sp>
        <p:sp>
          <p:nvSpPr>
            <p:cNvPr id="21" name="Oval 25"/>
            <p:cNvSpPr>
              <a:spLocks noChangeArrowheads="1"/>
            </p:cNvSpPr>
            <p:nvPr/>
          </p:nvSpPr>
          <p:spPr bwMode="auto">
            <a:xfrm>
              <a:off x="479" y="4211"/>
              <a:ext cx="878" cy="167"/>
            </a:xfrm>
            <a:prstGeom prst="ellipse">
              <a:avLst/>
            </a:prstGeom>
            <a:grp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rot="10800000" wrap="none" anchor="ctr"/>
            <a:lstStyle/>
            <a:p>
              <a:endParaRPr lang="en-US"/>
            </a:p>
          </p:txBody>
        </p:sp>
        <p:sp>
          <p:nvSpPr>
            <p:cNvPr id="22" name="Oval 26"/>
            <p:cNvSpPr>
              <a:spLocks noChangeArrowheads="1"/>
            </p:cNvSpPr>
            <p:nvPr/>
          </p:nvSpPr>
          <p:spPr bwMode="auto">
            <a:xfrm>
              <a:off x="653" y="4329"/>
              <a:ext cx="878" cy="167"/>
            </a:xfrm>
            <a:prstGeom prst="ellipse">
              <a:avLst/>
            </a:prstGeom>
            <a:grp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rot="10800000" wrap="none" anchor="ctr"/>
            <a:lstStyle/>
            <a:p>
              <a:endParaRPr lang="en-US"/>
            </a:p>
          </p:txBody>
        </p:sp>
        <p:sp>
          <p:nvSpPr>
            <p:cNvPr id="23" name="Oval 27"/>
            <p:cNvSpPr>
              <a:spLocks noChangeArrowheads="1"/>
            </p:cNvSpPr>
            <p:nvPr/>
          </p:nvSpPr>
          <p:spPr bwMode="auto">
            <a:xfrm>
              <a:off x="980" y="4165"/>
              <a:ext cx="878" cy="168"/>
            </a:xfrm>
            <a:prstGeom prst="ellipse">
              <a:avLst/>
            </a:prstGeom>
            <a:grp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rot="10800000" wrap="none" anchor="ctr"/>
            <a:lstStyle/>
            <a:p>
              <a:endParaRPr lang="en-US"/>
            </a:p>
          </p:txBody>
        </p:sp>
        <p:sp>
          <p:nvSpPr>
            <p:cNvPr id="24" name="Oval 28"/>
            <p:cNvSpPr>
              <a:spLocks noChangeArrowheads="1"/>
            </p:cNvSpPr>
            <p:nvPr/>
          </p:nvSpPr>
          <p:spPr bwMode="auto">
            <a:xfrm>
              <a:off x="1341" y="4108"/>
              <a:ext cx="878" cy="167"/>
            </a:xfrm>
            <a:prstGeom prst="ellipse">
              <a:avLst/>
            </a:prstGeom>
            <a:grp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rot="10800000" wrap="none" anchor="ctr"/>
            <a:lstStyle/>
            <a:p>
              <a:endParaRPr lang="en-US"/>
            </a:p>
          </p:txBody>
        </p:sp>
        <p:sp>
          <p:nvSpPr>
            <p:cNvPr id="25" name="Oval 29"/>
            <p:cNvSpPr>
              <a:spLocks noChangeArrowheads="1"/>
            </p:cNvSpPr>
            <p:nvPr/>
          </p:nvSpPr>
          <p:spPr bwMode="auto">
            <a:xfrm>
              <a:off x="1591" y="4139"/>
              <a:ext cx="878" cy="167"/>
            </a:xfrm>
            <a:prstGeom prst="ellipse">
              <a:avLst/>
            </a:prstGeom>
            <a:grp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rot="10800000" wrap="none" anchor="ctr"/>
            <a:lstStyle/>
            <a:p>
              <a:endParaRPr lang="en-US"/>
            </a:p>
          </p:txBody>
        </p:sp>
        <p:sp>
          <p:nvSpPr>
            <p:cNvPr id="26" name="Oval 30"/>
            <p:cNvSpPr>
              <a:spLocks noChangeArrowheads="1"/>
            </p:cNvSpPr>
            <p:nvPr/>
          </p:nvSpPr>
          <p:spPr bwMode="auto">
            <a:xfrm flipV="1">
              <a:off x="771" y="4165"/>
              <a:ext cx="2288" cy="381"/>
            </a:xfrm>
            <a:prstGeom prst="ellipse">
              <a:avLst/>
            </a:prstGeom>
            <a:grpFill/>
            <a:ln w="12700">
              <a:noFill/>
              <a:round/>
              <a:headEnd/>
              <a:tailEnd/>
            </a:ln>
          </p:spPr>
          <p:txBody>
            <a:bodyPr rot="10800000" wrap="none" anchor="ctr"/>
            <a:lstStyle/>
            <a:p>
              <a:pPr algn="ctr"/>
              <a:r>
                <a:rPr lang="en-US" i="1" dirty="0" smtClean="0"/>
                <a:t>Network</a:t>
              </a:r>
              <a:endParaRPr lang="en-US" i="1" dirty="0"/>
            </a:p>
          </p:txBody>
        </p:sp>
      </p:grpSp>
      <p:sp>
        <p:nvSpPr>
          <p:cNvPr id="33" name="Rectangle 32"/>
          <p:cNvSpPr/>
          <p:nvPr/>
        </p:nvSpPr>
        <p:spPr>
          <a:xfrm>
            <a:off x="4354551" y="1135831"/>
            <a:ext cx="1941557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>
                <a:latin typeface="Arial" charset="0"/>
              </a:rPr>
              <a:t>1: Passive Role </a:t>
            </a:r>
            <a:endParaRPr lang="en-US" dirty="0"/>
          </a:p>
        </p:txBody>
      </p:sp>
      <p:sp>
        <p:nvSpPr>
          <p:cNvPr id="40" name="Isosceles Triangle 39"/>
          <p:cNvSpPr/>
          <p:nvPr/>
        </p:nvSpPr>
        <p:spPr bwMode="auto">
          <a:xfrm rot="9793618">
            <a:off x="5743181" y="2651930"/>
            <a:ext cx="543534" cy="1969442"/>
          </a:xfrm>
          <a:prstGeom prst="triangle">
            <a:avLst>
              <a:gd name="adj" fmla="val 38256"/>
            </a:avLst>
          </a:prstGeom>
          <a:gradFill flip="none" rotWithShape="1">
            <a:gsLst>
              <a:gs pos="0">
                <a:schemeClr val="bg1">
                  <a:lumMod val="75000"/>
                  <a:shade val="30000"/>
                  <a:satMod val="115000"/>
                </a:schemeClr>
              </a:gs>
              <a:gs pos="50000">
                <a:schemeClr val="bg1">
                  <a:lumMod val="75000"/>
                  <a:shade val="67500"/>
                  <a:satMod val="115000"/>
                </a:schemeClr>
              </a:gs>
              <a:gs pos="100000">
                <a:schemeClr val="bg1">
                  <a:lumMod val="75000"/>
                  <a:shade val="100000"/>
                  <a:satMod val="115000"/>
                </a:schemeClr>
              </a:gs>
            </a:gsLst>
            <a:lin ang="2700000" scaled="1"/>
            <a:tileRect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1" name="Rounded Rectangle 30"/>
          <p:cNvSpPr/>
          <p:nvPr/>
        </p:nvSpPr>
        <p:spPr bwMode="auto">
          <a:xfrm>
            <a:off x="4316204" y="1502780"/>
            <a:ext cx="2047546" cy="1328023"/>
          </a:xfrm>
          <a:prstGeom prst="roundRect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ServerSocket</a:t>
            </a:r>
            <a:endParaRPr kumimoji="0" lang="en-US" sz="1800" b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latin typeface="Arial" charset="0"/>
              </a:rPr>
              <a:t>a</a:t>
            </a:r>
            <a:r>
              <a:rPr lang="en-US" dirty="0" smtClean="0">
                <a:latin typeface="Arial" charset="0"/>
              </a:rPr>
              <a:t>ccept()</a:t>
            </a:r>
            <a:br>
              <a:rPr lang="en-US" dirty="0" smtClean="0">
                <a:latin typeface="Arial" charset="0"/>
              </a:rPr>
            </a:br>
            <a:r>
              <a:rPr lang="en-US" dirty="0" smtClean="0">
                <a:latin typeface="Arial" charset="0"/>
              </a:rPr>
              <a:t>bind()</a:t>
            </a:r>
          </a:p>
          <a:p>
            <a:pPr>
              <a:lnSpc>
                <a:spcPct val="100000"/>
              </a:lnSpc>
              <a:spcBef>
                <a:spcPts val="0"/>
              </a:spcBef>
              <a:buClrTx/>
              <a:buSzTx/>
            </a:pPr>
            <a:r>
              <a:rPr lang="en-US" dirty="0">
                <a:latin typeface="Arial" charset="0"/>
              </a:rPr>
              <a:t>close</a:t>
            </a:r>
            <a:r>
              <a:rPr lang="en-US" dirty="0" smtClean="0">
                <a:latin typeface="Arial" charset="0"/>
              </a:rPr>
              <a:t>()</a:t>
            </a:r>
            <a:endParaRPr lang="en-US" dirty="0">
              <a:latin typeface="Arial" charset="0"/>
            </a:endParaRPr>
          </a:p>
        </p:txBody>
      </p:sp>
      <p:sp>
        <p:nvSpPr>
          <p:cNvPr id="39" name="Freeform 38"/>
          <p:cNvSpPr/>
          <p:nvPr/>
        </p:nvSpPr>
        <p:spPr bwMode="auto">
          <a:xfrm>
            <a:off x="5386474" y="2046767"/>
            <a:ext cx="1077079" cy="1481507"/>
          </a:xfrm>
          <a:custGeom>
            <a:avLst/>
            <a:gdLst>
              <a:gd name="connsiteX0" fmla="*/ 0 w 537882"/>
              <a:gd name="connsiteY0" fmla="*/ 0 h 986118"/>
              <a:gd name="connsiteX1" fmla="*/ 528918 w 537882"/>
              <a:gd name="connsiteY1" fmla="*/ 8965 h 986118"/>
              <a:gd name="connsiteX2" fmla="*/ 537882 w 537882"/>
              <a:gd name="connsiteY2" fmla="*/ 986118 h 986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7882" h="986118">
                <a:moveTo>
                  <a:pt x="0" y="0"/>
                </a:moveTo>
                <a:lnTo>
                  <a:pt x="528918" y="8965"/>
                </a:lnTo>
                <a:lnTo>
                  <a:pt x="537882" y="986118"/>
                </a:lnTo>
              </a:path>
            </a:pathLst>
          </a:custGeom>
          <a:noFill/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arrow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2" name="Isosceles Triangle 41"/>
          <p:cNvSpPr/>
          <p:nvPr/>
        </p:nvSpPr>
        <p:spPr bwMode="auto">
          <a:xfrm rot="12468956">
            <a:off x="7020085" y="3720166"/>
            <a:ext cx="571856" cy="1012519"/>
          </a:xfrm>
          <a:prstGeom prst="triangle">
            <a:avLst>
              <a:gd name="adj" fmla="val 100000"/>
            </a:avLst>
          </a:prstGeom>
          <a:gradFill flip="none" rotWithShape="1">
            <a:gsLst>
              <a:gs pos="0">
                <a:schemeClr val="bg1">
                  <a:lumMod val="75000"/>
                  <a:shade val="30000"/>
                  <a:satMod val="115000"/>
                </a:schemeClr>
              </a:gs>
              <a:gs pos="50000">
                <a:schemeClr val="bg1">
                  <a:lumMod val="75000"/>
                  <a:shade val="67500"/>
                  <a:satMod val="115000"/>
                </a:schemeClr>
              </a:gs>
              <a:gs pos="100000">
                <a:schemeClr val="bg1">
                  <a:lumMod val="75000"/>
                  <a:shade val="100000"/>
                  <a:satMod val="115000"/>
                </a:schemeClr>
              </a:gs>
            </a:gsLst>
            <a:lin ang="2700000" scaled="1"/>
            <a:tileRect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Rounded Rectangle 36"/>
          <p:cNvSpPr/>
          <p:nvPr/>
        </p:nvSpPr>
        <p:spPr bwMode="auto">
          <a:xfrm>
            <a:off x="6363750" y="3528274"/>
            <a:ext cx="2179614" cy="408623"/>
          </a:xfrm>
          <a:prstGeom prst="roundRect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Socket</a:t>
            </a:r>
          </a:p>
        </p:txBody>
      </p:sp>
      <p:sp>
        <p:nvSpPr>
          <p:cNvPr id="43" name="Isosceles Triangle 42"/>
          <p:cNvSpPr/>
          <p:nvPr/>
        </p:nvSpPr>
        <p:spPr bwMode="auto">
          <a:xfrm rot="8689965">
            <a:off x="2264592" y="3341061"/>
            <a:ext cx="676002" cy="1178641"/>
          </a:xfrm>
          <a:prstGeom prst="triangle">
            <a:avLst>
              <a:gd name="adj" fmla="val 100000"/>
            </a:avLst>
          </a:prstGeom>
          <a:gradFill flip="none" rotWithShape="1">
            <a:gsLst>
              <a:gs pos="0">
                <a:schemeClr val="bg1">
                  <a:lumMod val="75000"/>
                  <a:shade val="30000"/>
                  <a:satMod val="115000"/>
                </a:schemeClr>
              </a:gs>
              <a:gs pos="50000">
                <a:schemeClr val="bg1">
                  <a:lumMod val="75000"/>
                  <a:shade val="67500"/>
                  <a:satMod val="115000"/>
                </a:schemeClr>
              </a:gs>
              <a:gs pos="100000">
                <a:schemeClr val="bg1">
                  <a:lumMod val="75000"/>
                  <a:shade val="100000"/>
                  <a:satMod val="115000"/>
                </a:schemeClr>
              </a:gs>
            </a:gsLst>
            <a:lin ang="2700000" scaled="1"/>
            <a:tileRect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9" name="Rounded Rectangle 28"/>
          <p:cNvSpPr/>
          <p:nvPr/>
        </p:nvSpPr>
        <p:spPr bwMode="auto">
          <a:xfrm>
            <a:off x="1523976" y="2069964"/>
            <a:ext cx="2391224" cy="1940957"/>
          </a:xfrm>
          <a:prstGeom prst="roundRect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Socket</a:t>
            </a:r>
          </a:p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latin typeface="Arial" charset="0"/>
              </a:rPr>
              <a:t>b</a:t>
            </a:r>
            <a:r>
              <a:rPr lang="en-US" dirty="0" smtClean="0">
                <a:latin typeface="Arial" charset="0"/>
              </a:rPr>
              <a:t>ind()</a:t>
            </a:r>
          </a:p>
          <a:p>
            <a:pPr>
              <a:lnSpc>
                <a:spcPct val="100000"/>
              </a:lnSpc>
              <a:spcBef>
                <a:spcPts val="0"/>
              </a:spcBef>
              <a:buClrTx/>
              <a:buSzTx/>
            </a:pPr>
            <a:r>
              <a:rPr lang="en-US" dirty="0">
                <a:latin typeface="Arial" charset="0"/>
              </a:rPr>
              <a:t>close()</a:t>
            </a:r>
          </a:p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smtClean="0">
                <a:latin typeface="Arial" charset="0"/>
              </a:rPr>
              <a:t>connect()</a:t>
            </a:r>
          </a:p>
          <a:p>
            <a:pPr>
              <a:lnSpc>
                <a:spcPct val="100000"/>
              </a:lnSpc>
              <a:spcBef>
                <a:spcPts val="0"/>
              </a:spcBef>
              <a:buClrTx/>
              <a:buSzTx/>
            </a:pPr>
            <a:r>
              <a:rPr lang="en-US" dirty="0" err="1" smtClean="0">
                <a:latin typeface="Arial" charset="0"/>
              </a:rPr>
              <a:t>getInputStream</a:t>
            </a:r>
            <a:r>
              <a:rPr lang="en-US" dirty="0" smtClean="0">
                <a:latin typeface="Arial" charset="0"/>
              </a:rPr>
              <a:t>()</a:t>
            </a:r>
          </a:p>
          <a:p>
            <a:pPr>
              <a:lnSpc>
                <a:spcPct val="100000"/>
              </a:lnSpc>
              <a:spcBef>
                <a:spcPts val="0"/>
              </a:spcBef>
              <a:buClrTx/>
              <a:buSzTx/>
            </a:pPr>
            <a:r>
              <a:rPr lang="en-US" dirty="0" err="1" smtClean="0">
                <a:latin typeface="Arial" charset="0"/>
              </a:rPr>
              <a:t>getOutputStream</a:t>
            </a:r>
            <a:r>
              <a:rPr lang="en-US" dirty="0" smtClean="0">
                <a:latin typeface="Arial" charset="0"/>
              </a:rPr>
              <a:t>()</a:t>
            </a:r>
            <a:endParaRPr kumimoji="0" lang="en-US" sz="1800" b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1812535" y="1725225"/>
            <a:ext cx="1766253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 smtClean="0">
                <a:latin typeface="Arial" charset="0"/>
              </a:rPr>
              <a:t>2: Active Role </a:t>
            </a:r>
            <a:endParaRPr lang="en-US" dirty="0"/>
          </a:p>
        </p:txBody>
      </p:sp>
      <p:sp>
        <p:nvSpPr>
          <p:cNvPr id="27" name="Line Callout 1 26"/>
          <p:cNvSpPr/>
          <p:nvPr/>
        </p:nvSpPr>
        <p:spPr bwMode="auto">
          <a:xfrm>
            <a:off x="1483682" y="6053292"/>
            <a:ext cx="3242761" cy="584775"/>
          </a:xfrm>
          <a:prstGeom prst="borderCallout1">
            <a:avLst>
              <a:gd name="adj1" fmla="val 197"/>
              <a:gd name="adj2" fmla="val 99551"/>
              <a:gd name="adj3" fmla="val -354249"/>
              <a:gd name="adj4" fmla="val 120559"/>
            </a:avLst>
          </a:prstGeom>
          <a:solidFill>
            <a:srgbClr val="EFFD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600" dirty="0" err="1" smtClean="0"/>
              <a:t>InputStream</a:t>
            </a:r>
            <a:r>
              <a:rPr lang="en-US" sz="1600" dirty="0" smtClean="0"/>
              <a:t> &amp; </a:t>
            </a:r>
            <a:r>
              <a:rPr lang="en-US" sz="1600" dirty="0" err="1" smtClean="0"/>
              <a:t>OutputStream</a:t>
            </a:r>
            <a:r>
              <a:rPr lang="en-US" sz="1600" dirty="0" smtClean="0"/>
              <a:t> are used for app service processing</a:t>
            </a:r>
            <a:endParaRPr lang="en-US" sz="1600" dirty="0"/>
          </a:p>
        </p:txBody>
      </p:sp>
      <p:sp>
        <p:nvSpPr>
          <p:cNvPr id="44" name="Rectangle 43"/>
          <p:cNvSpPr/>
          <p:nvPr/>
        </p:nvSpPr>
        <p:spPr>
          <a:xfrm>
            <a:off x="3813288" y="3707998"/>
            <a:ext cx="2299442" cy="5909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7338" indent="-287338"/>
            <a:r>
              <a:rPr lang="en-US" b="1" i="1" dirty="0">
                <a:latin typeface="Arial" charset="0"/>
              </a:rPr>
              <a:t>3</a:t>
            </a:r>
            <a:r>
              <a:rPr lang="en-US" b="1" i="1" dirty="0" smtClean="0">
                <a:latin typeface="Arial" charset="0"/>
              </a:rPr>
              <a:t>: Communication Role</a:t>
            </a:r>
            <a:endParaRPr lang="en-US" dirty="0"/>
          </a:p>
        </p:txBody>
      </p:sp>
      <p:cxnSp>
        <p:nvCxnSpPr>
          <p:cNvPr id="47" name="Straight Arrow Connector 46"/>
          <p:cNvCxnSpPr/>
          <p:nvPr/>
        </p:nvCxnSpPr>
        <p:spPr bwMode="auto">
          <a:xfrm>
            <a:off x="3915200" y="3660627"/>
            <a:ext cx="2448550" cy="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4196000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1" grpId="0" animBg="1"/>
      <p:bldP spid="9" grpId="0" animBg="1"/>
      <p:bldP spid="39" grpId="0" animBg="1"/>
      <p:bldP spid="42" grpId="0" animBg="1"/>
      <p:bldP spid="37" grpId="0" animBg="1"/>
      <p:bldP spid="27" grpId="0" animBg="1"/>
      <p:bldP spid="44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488135"/>
            <a:ext cx="8839200" cy="381000"/>
          </a:xfrm>
        </p:spPr>
        <p:txBody>
          <a:bodyPr/>
          <a:lstStyle/>
          <a:p>
            <a:pPr eaLnBrk="1" hangingPunct="1"/>
            <a:r>
              <a:rPr lang="en-US" sz="3200" dirty="0" smtClean="0"/>
              <a:t>Summary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966" y="2819934"/>
            <a:ext cx="2392856" cy="310621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5957534" y="4937389"/>
            <a:ext cx="3111942" cy="3139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 smtClean="0">
                <a:hlinkClick r:id="rId4"/>
              </a:rPr>
              <a:t>www.vogella.com/tutorials.html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12" name="Rectangle 11"/>
          <p:cNvSpPr/>
          <p:nvPr/>
        </p:nvSpPr>
        <p:spPr>
          <a:xfrm>
            <a:off x="815795" y="6432195"/>
            <a:ext cx="7189694" cy="369332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marL="0" lvl="1" algn="ctr">
              <a:spcBef>
                <a:spcPts val="60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sz="2000" dirty="0" smtClean="0"/>
              <a:t>There are many Android tutorials &amp; resources available online</a:t>
            </a:r>
            <a:endParaRPr lang="en-US" sz="2000" dirty="0"/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213" y="1842719"/>
            <a:ext cx="3108177" cy="311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0" y="1116903"/>
            <a:ext cx="907228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1" indent="-228600" eaLnBrk="0" hangingPunct="0">
              <a:lnSpc>
                <a:spcPct val="100000"/>
              </a:lnSpc>
              <a:spcBef>
                <a:spcPts val="600"/>
              </a:spcBef>
              <a:buClrTx/>
              <a:buFont typeface="Arial" pitchFamily="34" charset="0"/>
              <a:buChar char="•"/>
              <a:defRPr/>
            </a:pPr>
            <a:r>
              <a:rPr lang="en-US" sz="2000" dirty="0" smtClean="0"/>
              <a:t>Android provides a wide range of local &amp; remote IPC mechanisms</a:t>
            </a:r>
          </a:p>
        </p:txBody>
      </p:sp>
      <p:pic>
        <p:nvPicPr>
          <p:cNvPr id="2050" name="Picture 2" descr="http://www.vedamsbooks.com/uploadedfiles/real/images/no108366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3604" y="2145110"/>
            <a:ext cx="2399349" cy="3106211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699123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488135"/>
            <a:ext cx="8839200" cy="381000"/>
          </a:xfrm>
        </p:spPr>
        <p:txBody>
          <a:bodyPr/>
          <a:lstStyle/>
          <a:p>
            <a:pPr eaLnBrk="1" hangingPunct="1"/>
            <a:r>
              <a:rPr lang="en-US" sz="3200" dirty="0" smtClean="0"/>
              <a:t>Summary</a:t>
            </a:r>
          </a:p>
        </p:txBody>
      </p:sp>
      <p:sp>
        <p:nvSpPr>
          <p:cNvPr id="2" name="Rectangle 1"/>
          <p:cNvSpPr/>
          <p:nvPr/>
        </p:nvSpPr>
        <p:spPr>
          <a:xfrm>
            <a:off x="0" y="1116903"/>
            <a:ext cx="9072282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1" indent="-228600" eaLnBrk="0" hangingPunct="0">
              <a:lnSpc>
                <a:spcPct val="100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Arial" pitchFamily="34" charset="0"/>
              <a:buChar char="•"/>
              <a:defRPr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Android provides a wide range of local &amp; remote IPC mechanisms</a:t>
            </a:r>
          </a:p>
          <a:p>
            <a:pPr marL="228600" lvl="1" indent="-228600" eaLnBrk="0" hangingPunc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•"/>
              <a:defRPr/>
            </a:pPr>
            <a:r>
              <a:rPr lang="en-US" sz="2000" dirty="0"/>
              <a:t>There are many patterns underlying these Android </a:t>
            </a:r>
            <a:r>
              <a:rPr lang="en-US" sz="2000" dirty="0" smtClean="0"/>
              <a:t>IPC mechanisms</a:t>
            </a:r>
            <a:endParaRPr lang="en-US" sz="2000" dirty="0"/>
          </a:p>
          <a:p>
            <a:pPr marL="228600" lvl="1" indent="-228600" eaLnBrk="0" hangingPunc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•"/>
              <a:defRPr/>
            </a:pPr>
            <a:endParaRPr lang="en-US" sz="2000" dirty="0" smtClean="0"/>
          </a:p>
        </p:txBody>
      </p:sp>
      <p:sp>
        <p:nvSpPr>
          <p:cNvPr id="87" name="Rectangle 4"/>
          <p:cNvSpPr>
            <a:spLocks noChangeArrowheads="1"/>
          </p:cNvSpPr>
          <p:nvPr/>
        </p:nvSpPr>
        <p:spPr bwMode="auto">
          <a:xfrm>
            <a:off x="770965" y="6418380"/>
            <a:ext cx="7413812" cy="369332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algn="ctr"/>
            <a:r>
              <a:rPr lang="en-US" sz="2000" dirty="0" smtClean="0"/>
              <a:t>See </a:t>
            </a:r>
            <a:r>
              <a:rPr lang="en-US" sz="2000" dirty="0" smtClean="0">
                <a:hlinkClick r:id="rId3"/>
              </a:rPr>
              <a:t>www.dre.vanderbilt.edu</a:t>
            </a:r>
            <a:r>
              <a:rPr lang="en-US" sz="2000" dirty="0">
                <a:hlinkClick r:id="rId3"/>
              </a:rPr>
              <a:t>/~</a:t>
            </a:r>
            <a:r>
              <a:rPr lang="en-US" sz="2000" dirty="0" smtClean="0">
                <a:hlinkClick r:id="rId3"/>
              </a:rPr>
              <a:t>schmidt/PDF/wrapper-facade.pdf</a:t>
            </a:r>
            <a:r>
              <a:rPr lang="en-US" sz="2000" dirty="0" smtClean="0"/>
              <a:t>  </a:t>
            </a:r>
            <a:endParaRPr lang="en-US" sz="2000" dirty="0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441" y="1918158"/>
            <a:ext cx="8407400" cy="2236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ectangle 7"/>
          <p:cNvSpPr/>
          <p:nvPr/>
        </p:nvSpPr>
        <p:spPr>
          <a:xfrm>
            <a:off x="-22860" y="2016542"/>
            <a:ext cx="2071401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 smtClean="0"/>
              <a:t>Wrapper Facade</a:t>
            </a:r>
            <a:endParaRPr lang="en-US" b="1" i="1" dirty="0"/>
          </a:p>
        </p:txBody>
      </p:sp>
    </p:spTree>
    <p:extLst>
      <p:ext uri="{BB962C8B-B14F-4D97-AF65-F5344CB8AC3E}">
        <p14:creationId xmlns:p14="http://schemas.microsoft.com/office/powerpoint/2010/main" val="178637702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4114807"/>
            <a:ext cx="8991600" cy="2219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441" y="1918158"/>
            <a:ext cx="8407400" cy="2236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488135"/>
            <a:ext cx="8839200" cy="381000"/>
          </a:xfrm>
        </p:spPr>
        <p:txBody>
          <a:bodyPr/>
          <a:lstStyle/>
          <a:p>
            <a:pPr eaLnBrk="1" hangingPunct="1"/>
            <a:r>
              <a:rPr lang="en-US" sz="3200" dirty="0" smtClean="0"/>
              <a:t>Summary</a:t>
            </a:r>
          </a:p>
        </p:txBody>
      </p:sp>
      <p:sp>
        <p:nvSpPr>
          <p:cNvPr id="2" name="Rectangle 1"/>
          <p:cNvSpPr/>
          <p:nvPr/>
        </p:nvSpPr>
        <p:spPr>
          <a:xfrm>
            <a:off x="0" y="1116903"/>
            <a:ext cx="9072282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1" indent="-228600" eaLnBrk="0" hangingPunct="0">
              <a:lnSpc>
                <a:spcPct val="100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Arial" pitchFamily="34" charset="0"/>
              <a:buChar char="•"/>
              <a:defRPr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Android provides a wide range of local &amp; remote IPC mechanisms</a:t>
            </a:r>
          </a:p>
          <a:p>
            <a:pPr marL="228600" lvl="1" indent="-228600" eaLnBrk="0" hangingPunc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•"/>
              <a:defRPr/>
            </a:pPr>
            <a:r>
              <a:rPr lang="en-US" sz="2000" dirty="0"/>
              <a:t>There are many patterns underlying these Android </a:t>
            </a:r>
            <a:r>
              <a:rPr lang="en-US" sz="2000" dirty="0" smtClean="0"/>
              <a:t>IPC mechanisms</a:t>
            </a:r>
            <a:endParaRPr lang="en-US" sz="2000" dirty="0"/>
          </a:p>
          <a:p>
            <a:pPr marL="228600" lvl="1" indent="-228600" eaLnBrk="0" hangingPunc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•"/>
              <a:defRPr/>
            </a:pPr>
            <a:endParaRPr lang="en-US" sz="2000" dirty="0" smtClean="0"/>
          </a:p>
        </p:txBody>
      </p:sp>
      <p:sp>
        <p:nvSpPr>
          <p:cNvPr id="86" name="Rectangle 85"/>
          <p:cNvSpPr/>
          <p:nvPr/>
        </p:nvSpPr>
        <p:spPr bwMode="auto">
          <a:xfrm>
            <a:off x="12700" y="6393447"/>
            <a:ext cx="9144000" cy="553453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12700" y="6393447"/>
            <a:ext cx="9144000" cy="553453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92441" y="6420374"/>
            <a:ext cx="8758519" cy="369332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algn="ctr"/>
            <a:r>
              <a:rPr lang="en-US" sz="2000" dirty="0" smtClean="0"/>
              <a:t>See </a:t>
            </a:r>
            <a:r>
              <a:rPr lang="en-US" sz="2000" dirty="0" smtClean="0">
                <a:hlinkClick r:id="rId5"/>
              </a:rPr>
              <a:t>www.kircher-schwanninger.de/michael/publications/BrokerRevisited.pdf</a:t>
            </a:r>
            <a:endParaRPr lang="en-US" sz="2000" dirty="0"/>
          </a:p>
        </p:txBody>
      </p:sp>
      <p:sp>
        <p:nvSpPr>
          <p:cNvPr id="3" name="Rectangle 2"/>
          <p:cNvSpPr/>
          <p:nvPr/>
        </p:nvSpPr>
        <p:spPr>
          <a:xfrm>
            <a:off x="-22860" y="2016542"/>
            <a:ext cx="2071401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 smtClean="0"/>
              <a:t>Wrapper Facade</a:t>
            </a:r>
            <a:endParaRPr lang="en-US" b="1" i="1" dirty="0"/>
          </a:p>
        </p:txBody>
      </p:sp>
      <p:sp>
        <p:nvSpPr>
          <p:cNvPr id="15" name="Rectangle 14"/>
          <p:cNvSpPr/>
          <p:nvPr/>
        </p:nvSpPr>
        <p:spPr>
          <a:xfrm>
            <a:off x="40640" y="4162245"/>
            <a:ext cx="962123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 smtClean="0"/>
              <a:t>Broker</a:t>
            </a:r>
            <a:endParaRPr lang="en-US" b="1" i="1" dirty="0"/>
          </a:p>
        </p:txBody>
      </p:sp>
    </p:spTree>
    <p:extLst>
      <p:ext uri="{BB962C8B-B14F-4D97-AF65-F5344CB8AC3E}">
        <p14:creationId xmlns:p14="http://schemas.microsoft.com/office/powerpoint/2010/main" val="201149113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074"/>
          <p:cNvSpPr txBox="1">
            <a:spLocks noChangeArrowheads="1"/>
          </p:cNvSpPr>
          <p:nvPr/>
        </p:nvSpPr>
        <p:spPr bwMode="auto">
          <a:xfrm>
            <a:off x="0" y="258806"/>
            <a:ext cx="9144000" cy="164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lnSpc>
                <a:spcPct val="120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sz="4000" kern="0" dirty="0" smtClean="0">
                <a:solidFill>
                  <a:srgbClr val="FF0000"/>
                </a:solidFill>
                <a:latin typeface="Impact" pitchFamily="34" charset="0"/>
                <a:ea typeface="+mj-ea"/>
                <a:cs typeface="Arial" pitchFamily="34" charset="0"/>
              </a:rPr>
              <a:t>Android Support for </a:t>
            </a:r>
            <a:r>
              <a:rPr lang="en-US" sz="4000" kern="0" dirty="0">
                <a:solidFill>
                  <a:srgbClr val="FF0000"/>
                </a:solidFill>
                <a:latin typeface="Impact" pitchFamily="34" charset="0"/>
                <a:cs typeface="Arial" pitchFamily="34" charset="0"/>
              </a:rPr>
              <a:t>Programming </a:t>
            </a:r>
            <a:r>
              <a:rPr lang="en-US" sz="4000" kern="0" dirty="0" smtClean="0">
                <a:solidFill>
                  <a:srgbClr val="FF0000"/>
                </a:solidFill>
                <a:latin typeface="Impact" pitchFamily="34" charset="0"/>
                <a:cs typeface="Arial" pitchFamily="34" charset="0"/>
              </a:rPr>
              <a:t/>
            </a:r>
            <a:br>
              <a:rPr lang="en-US" sz="4000" kern="0" dirty="0" smtClean="0">
                <a:solidFill>
                  <a:srgbClr val="FF0000"/>
                </a:solidFill>
                <a:latin typeface="Impact" pitchFamily="34" charset="0"/>
                <a:cs typeface="Arial" pitchFamily="34" charset="0"/>
              </a:rPr>
            </a:br>
            <a:r>
              <a:rPr lang="en-US" sz="4000" kern="0" dirty="0" smtClean="0">
                <a:solidFill>
                  <a:srgbClr val="FF0000"/>
                </a:solidFill>
                <a:latin typeface="Impact" pitchFamily="34" charset="0"/>
                <a:ea typeface="+mj-ea"/>
                <a:cs typeface="Arial" pitchFamily="34" charset="0"/>
              </a:rPr>
              <a:t>Concurrent &amp; Networked Software: Part </a:t>
            </a:r>
            <a:r>
              <a:rPr lang="en-US" sz="4000" kern="0" dirty="0">
                <a:solidFill>
                  <a:srgbClr val="FF0000"/>
                </a:solidFill>
                <a:latin typeface="Impact" pitchFamily="34" charset="0"/>
                <a:ea typeface="+mj-ea"/>
                <a:cs typeface="Arial" pitchFamily="34" charset="0"/>
              </a:rPr>
              <a:t>3</a:t>
            </a:r>
            <a:endParaRPr lang="en-US" sz="4000" kern="0" dirty="0" smtClean="0">
              <a:solidFill>
                <a:srgbClr val="FF0000"/>
              </a:solidFill>
              <a:latin typeface="Impact" pitchFamily="34" charset="0"/>
              <a:ea typeface="+mj-ea"/>
              <a:cs typeface="Arial" pitchFamily="34" charset="0"/>
            </a:endParaRPr>
          </a:p>
        </p:txBody>
      </p:sp>
      <p:sp>
        <p:nvSpPr>
          <p:cNvPr id="10244" name="Text Box 3075"/>
          <p:cNvSpPr txBox="1">
            <a:spLocks noChangeArrowheads="1"/>
          </p:cNvSpPr>
          <p:nvPr/>
        </p:nvSpPr>
        <p:spPr bwMode="auto">
          <a:xfrm>
            <a:off x="895155" y="2306338"/>
            <a:ext cx="7372350" cy="129266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ctr"/>
            <a:r>
              <a:rPr lang="en-US" sz="2800" dirty="0" smtClean="0">
                <a:solidFill>
                  <a:srgbClr val="336699"/>
                </a:solidFill>
                <a:latin typeface="Impact" pitchFamily="34" charset="0"/>
              </a:rPr>
              <a:t>Douglas </a:t>
            </a:r>
            <a:r>
              <a:rPr lang="en-US" sz="2800" dirty="0">
                <a:solidFill>
                  <a:srgbClr val="336699"/>
                </a:solidFill>
                <a:latin typeface="Impact" pitchFamily="34" charset="0"/>
              </a:rPr>
              <a:t>C. Schmidt</a:t>
            </a:r>
          </a:p>
          <a:p>
            <a:pPr algn="ctr"/>
            <a:r>
              <a:rPr lang="en-US" sz="2400" dirty="0">
                <a:solidFill>
                  <a:srgbClr val="336699"/>
                </a:solidFill>
                <a:latin typeface="Impact" pitchFamily="34" charset="0"/>
              </a:rPr>
              <a:t>    </a:t>
            </a:r>
            <a:r>
              <a:rPr lang="en-US" sz="2400" dirty="0">
                <a:solidFill>
                  <a:srgbClr val="336699"/>
                </a:solidFill>
                <a:latin typeface="Impact" pitchFamily="34" charset="0"/>
                <a:hlinkClick r:id="rId3"/>
              </a:rPr>
              <a:t>d.schmidt@vanderbilt.edu</a:t>
            </a:r>
            <a:endParaRPr lang="en-US" sz="2400" dirty="0">
              <a:solidFill>
                <a:srgbClr val="336699"/>
              </a:solidFill>
              <a:latin typeface="Impact" pitchFamily="34" charset="0"/>
            </a:endParaRPr>
          </a:p>
          <a:p>
            <a:pPr algn="ctr"/>
            <a:r>
              <a:rPr lang="en-US" sz="2400" dirty="0">
                <a:solidFill>
                  <a:srgbClr val="336699"/>
                </a:solidFill>
                <a:latin typeface="Impact" pitchFamily="34" charset="0"/>
              </a:rPr>
              <a:t>www.dre.vanderbilt.edu/~</a:t>
            </a:r>
            <a: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  <a:t>schmidt</a:t>
            </a:r>
            <a:r>
              <a:rPr lang="en-US" dirty="0">
                <a:solidFill>
                  <a:srgbClr val="336699"/>
                </a:solidFill>
                <a:latin typeface="Impact" pitchFamily="34" charset="0"/>
              </a:rPr>
              <a:t>	</a:t>
            </a:r>
          </a:p>
        </p:txBody>
      </p:sp>
      <p:sp>
        <p:nvSpPr>
          <p:cNvPr id="10245" name="Rectangle 3086"/>
          <p:cNvSpPr>
            <a:spLocks noChangeArrowheads="1"/>
          </p:cNvSpPr>
          <p:nvPr/>
        </p:nvSpPr>
        <p:spPr bwMode="auto">
          <a:xfrm>
            <a:off x="2324100" y="4074919"/>
            <a:ext cx="4124326" cy="227139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dirty="0">
                <a:solidFill>
                  <a:srgbClr val="336699"/>
                </a:solidFill>
                <a:latin typeface="Impact" pitchFamily="34" charset="0"/>
              </a:rPr>
              <a:t>Professor of </a:t>
            </a:r>
            <a: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  <a:t>Computer Science</a:t>
            </a:r>
          </a:p>
          <a:p>
            <a:pPr algn="ctr">
              <a:spcBef>
                <a:spcPct val="50000"/>
              </a:spcBef>
            </a:pPr>
            <a: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  <a:t>Institute for Software Integrated Systems </a:t>
            </a:r>
            <a:b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</a:br>
            <a: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  <a:t/>
            </a:r>
            <a:b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</a:br>
            <a: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  <a:t>Vanderbilt </a:t>
            </a:r>
            <a:r>
              <a:rPr lang="en-US" sz="2400" dirty="0">
                <a:solidFill>
                  <a:srgbClr val="336699"/>
                </a:solidFill>
                <a:latin typeface="Impact" pitchFamily="34" charset="0"/>
              </a:rPr>
              <a:t>University </a:t>
            </a:r>
            <a: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  <a:t/>
            </a:r>
            <a:b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</a:br>
            <a: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  <a:t>Nashville</a:t>
            </a:r>
            <a:r>
              <a:rPr lang="en-US" sz="2400" dirty="0">
                <a:solidFill>
                  <a:srgbClr val="336699"/>
                </a:solidFill>
                <a:latin typeface="Impact" pitchFamily="34" charset="0"/>
              </a:rPr>
              <a:t>, </a:t>
            </a:r>
            <a: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  <a:t>Tennessee, USA</a:t>
            </a:r>
            <a:endParaRPr lang="en-US" sz="2400" dirty="0">
              <a:solidFill>
                <a:srgbClr val="336699"/>
              </a:solidFill>
              <a:latin typeface="Impact" pitchFamily="34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793750" y="4019550"/>
            <a:ext cx="1228725" cy="2016125"/>
            <a:chOff x="793750" y="4019550"/>
            <a:chExt cx="1228725" cy="2016125"/>
          </a:xfrm>
        </p:grpSpPr>
        <p:pic>
          <p:nvPicPr>
            <p:cNvPr id="10" name="Picture 10" descr="isis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3750" y="4019550"/>
              <a:ext cx="1228725" cy="8207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" name="Picture 11" descr="vsb5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3750" y="4864100"/>
              <a:ext cx="1228725" cy="11715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0893" y="4080273"/>
            <a:ext cx="1615212" cy="19903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2551979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auto">
          <a:xfrm>
            <a:off x="4124818" y="3756293"/>
            <a:ext cx="2570448" cy="42694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488135"/>
            <a:ext cx="8839200" cy="381000"/>
          </a:xfrm>
        </p:spPr>
        <p:txBody>
          <a:bodyPr/>
          <a:lstStyle/>
          <a:p>
            <a:pPr eaLnBrk="1" hangingPunct="1"/>
            <a:r>
              <a:rPr lang="en-US" sz="3200" dirty="0" smtClean="0"/>
              <a:t>Topics Covered in this Part of the Module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12700" y="6379618"/>
            <a:ext cx="9144000" cy="553453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224127" y="6416616"/>
            <a:ext cx="8650933" cy="369332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2"/>
            </a:solidFill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T/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2000" dirty="0" smtClean="0"/>
              <a:t>Again, we have no source code examples here since we’ll cover them later</a:t>
            </a:r>
            <a:endParaRPr lang="en-US" sz="2000" dirty="0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1" y="1041307"/>
            <a:ext cx="4294094" cy="555536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228600" lvl="1" indent="-228600" eaLnBrk="0" hangingPunct="0">
              <a:lnSpc>
                <a:spcPct val="100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Arial" pitchFamily="34" charset="0"/>
              <a:buChar char="•"/>
              <a:defRPr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Present an overview of the Android software architecture</a:t>
            </a:r>
          </a:p>
          <a:p>
            <a:pPr marL="228600" lvl="1" indent="-228600" eaLnBrk="0" hangingPunct="0">
              <a:lnSpc>
                <a:spcPct val="100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Arial" pitchFamily="34" charset="0"/>
              <a:buChar char="•"/>
              <a:defRPr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Present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an overview of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Android mechanisms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available to implement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“</a:t>
            </a:r>
            <a:r>
              <a:rPr lang="en-US" sz="2000" i="1" dirty="0" smtClean="0">
                <a:solidFill>
                  <a:schemeClr val="bg1">
                    <a:lumMod val="75000"/>
                  </a:schemeClr>
                </a:solidFill>
              </a:rPr>
              <a:t>networked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”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apps that </a:t>
            </a:r>
          </a:p>
          <a:p>
            <a:pPr marL="461963" lvl="1" indent="-228600" eaLnBrk="0" hangingPunct="0">
              <a:lnSpc>
                <a:spcPct val="100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Arial" pitchFamily="34" charset="0"/>
              <a:buChar char="•"/>
              <a:defRPr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Communicate via the Sockets API &amp; </a:t>
            </a:r>
          </a:p>
          <a:p>
            <a:pPr marL="461963" lvl="1" indent="-228600" eaLnBrk="0" hangingPunct="0">
              <a:lnSpc>
                <a:spcPct val="100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Arial" pitchFamily="34" charset="0"/>
              <a:buChar char="•"/>
              <a:defRPr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Use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other Android-specific IPC mechanisms</a:t>
            </a:r>
          </a:p>
          <a:p>
            <a:pPr marL="230188" lvl="1" indent="-228600" eaLnBrk="0" hangingPunc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•"/>
              <a:defRPr/>
            </a:pPr>
            <a:r>
              <a:rPr lang="en-US" sz="2000" dirty="0"/>
              <a:t>Present an overview of </a:t>
            </a:r>
            <a:r>
              <a:rPr lang="en-US" sz="2000" dirty="0" smtClean="0"/>
              <a:t>Android mechanisms </a:t>
            </a:r>
            <a:r>
              <a:rPr lang="en-US" sz="2000" dirty="0"/>
              <a:t>available to implement </a:t>
            </a:r>
            <a:r>
              <a:rPr lang="en-US" sz="2000" i="1" dirty="0"/>
              <a:t>concurrent</a:t>
            </a:r>
            <a:r>
              <a:rPr lang="en-US" sz="2000" dirty="0"/>
              <a:t> apps that </a:t>
            </a:r>
          </a:p>
          <a:p>
            <a:pPr marL="461963" lvl="1" indent="-228600" eaLnBrk="0" hangingPunc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•"/>
              <a:defRPr/>
            </a:pPr>
            <a:r>
              <a:rPr lang="en-US" sz="2000" dirty="0" smtClean="0"/>
              <a:t>Process requests </a:t>
            </a:r>
            <a:r>
              <a:rPr lang="en-US" sz="2000" dirty="0"/>
              <a:t>simultaneously via </a:t>
            </a:r>
            <a:r>
              <a:rPr lang="en-US" sz="2000" dirty="0" smtClean="0"/>
              <a:t>multithreading </a:t>
            </a:r>
            <a:endParaRPr lang="en-US" sz="2000" dirty="0"/>
          </a:p>
          <a:p>
            <a:pPr marL="461963" lvl="1" indent="-228600" eaLnBrk="0" hangingPunc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•"/>
              <a:defRPr/>
            </a:pPr>
            <a:r>
              <a:rPr lang="en-US" sz="2000" dirty="0"/>
              <a:t>Synchronize </a:t>
            </a:r>
            <a:r>
              <a:rPr lang="en-US" sz="2000" dirty="0" smtClean="0"/>
              <a:t>their </a:t>
            </a:r>
            <a:r>
              <a:rPr lang="en-US" sz="2000" dirty="0"/>
              <a:t>interactions </a:t>
            </a:r>
          </a:p>
          <a:p>
            <a:pPr marL="461963" lvl="1" indent="-228600" eaLnBrk="0" hangingPunc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•"/>
              <a:defRPr/>
            </a:pPr>
            <a:endParaRPr lang="en-US" sz="2000" dirty="0"/>
          </a:p>
        </p:txBody>
      </p:sp>
      <p:sp>
        <p:nvSpPr>
          <p:cNvPr id="11" name="Freeform 10"/>
          <p:cNvSpPr/>
          <p:nvPr/>
        </p:nvSpPr>
        <p:spPr bwMode="auto">
          <a:xfrm flipV="1">
            <a:off x="5240447" y="1295575"/>
            <a:ext cx="544068" cy="4300692"/>
          </a:xfrm>
          <a:custGeom>
            <a:avLst/>
            <a:gdLst>
              <a:gd name="connsiteX0" fmla="*/ 1187441 w 1235932"/>
              <a:gd name="connsiteY0" fmla="*/ 461306 h 4552487"/>
              <a:gd name="connsiteX1" fmla="*/ 647114 w 1235932"/>
              <a:gd name="connsiteY1" fmla="*/ 11033 h 4552487"/>
              <a:gd name="connsiteX2" fmla="*/ 148351 w 1235932"/>
              <a:gd name="connsiteY2" fmla="*/ 870015 h 4552487"/>
              <a:gd name="connsiteX3" fmla="*/ 44441 w 1235932"/>
              <a:gd name="connsiteY3" fmla="*/ 2996687 h 4552487"/>
              <a:gd name="connsiteX4" fmla="*/ 799514 w 1235932"/>
              <a:gd name="connsiteY4" fmla="*/ 4527615 h 4552487"/>
              <a:gd name="connsiteX5" fmla="*/ 1235932 w 1235932"/>
              <a:gd name="connsiteY5" fmla="*/ 3945724 h 4552487"/>
              <a:gd name="connsiteX0" fmla="*/ 1187441 w 1235932"/>
              <a:gd name="connsiteY0" fmla="*/ 461306 h 4553624"/>
              <a:gd name="connsiteX1" fmla="*/ 647114 w 1235932"/>
              <a:gd name="connsiteY1" fmla="*/ 11033 h 4553624"/>
              <a:gd name="connsiteX2" fmla="*/ 148351 w 1235932"/>
              <a:gd name="connsiteY2" fmla="*/ 870015 h 4553624"/>
              <a:gd name="connsiteX3" fmla="*/ 44441 w 1235932"/>
              <a:gd name="connsiteY3" fmla="*/ 2996687 h 4553624"/>
              <a:gd name="connsiteX4" fmla="*/ 799514 w 1235932"/>
              <a:gd name="connsiteY4" fmla="*/ 4527615 h 4553624"/>
              <a:gd name="connsiteX5" fmla="*/ 1235932 w 1235932"/>
              <a:gd name="connsiteY5" fmla="*/ 3945724 h 4553624"/>
              <a:gd name="connsiteX0" fmla="*/ 1187441 w 1235932"/>
              <a:gd name="connsiteY0" fmla="*/ 461306 h 4584980"/>
              <a:gd name="connsiteX1" fmla="*/ 647114 w 1235932"/>
              <a:gd name="connsiteY1" fmla="*/ 11033 h 4584980"/>
              <a:gd name="connsiteX2" fmla="*/ 148351 w 1235932"/>
              <a:gd name="connsiteY2" fmla="*/ 870015 h 4584980"/>
              <a:gd name="connsiteX3" fmla="*/ 44441 w 1235932"/>
              <a:gd name="connsiteY3" fmla="*/ 2996687 h 4584980"/>
              <a:gd name="connsiteX4" fmla="*/ 799514 w 1235932"/>
              <a:gd name="connsiteY4" fmla="*/ 4527615 h 4584980"/>
              <a:gd name="connsiteX5" fmla="*/ 1235932 w 1235932"/>
              <a:gd name="connsiteY5" fmla="*/ 3945724 h 4584980"/>
              <a:gd name="connsiteX0" fmla="*/ 1187441 w 1235932"/>
              <a:gd name="connsiteY0" fmla="*/ 461306 h 4604820"/>
              <a:gd name="connsiteX1" fmla="*/ 647114 w 1235932"/>
              <a:gd name="connsiteY1" fmla="*/ 11033 h 4604820"/>
              <a:gd name="connsiteX2" fmla="*/ 148351 w 1235932"/>
              <a:gd name="connsiteY2" fmla="*/ 870015 h 4604820"/>
              <a:gd name="connsiteX3" fmla="*/ 44441 w 1235932"/>
              <a:gd name="connsiteY3" fmla="*/ 2996687 h 4604820"/>
              <a:gd name="connsiteX4" fmla="*/ 799514 w 1235932"/>
              <a:gd name="connsiteY4" fmla="*/ 4527615 h 4604820"/>
              <a:gd name="connsiteX5" fmla="*/ 1235932 w 1235932"/>
              <a:gd name="connsiteY5" fmla="*/ 3945724 h 4604820"/>
              <a:gd name="connsiteX0" fmla="*/ 1166808 w 1215299"/>
              <a:gd name="connsiteY0" fmla="*/ 461306 h 4611551"/>
              <a:gd name="connsiteX1" fmla="*/ 626481 w 1215299"/>
              <a:gd name="connsiteY1" fmla="*/ 11033 h 4611551"/>
              <a:gd name="connsiteX2" fmla="*/ 127718 w 1215299"/>
              <a:gd name="connsiteY2" fmla="*/ 870015 h 4611551"/>
              <a:gd name="connsiteX3" fmla="*/ 23808 w 1215299"/>
              <a:gd name="connsiteY3" fmla="*/ 2996687 h 4611551"/>
              <a:gd name="connsiteX4" fmla="*/ 494763 w 1215299"/>
              <a:gd name="connsiteY4" fmla="*/ 4534899 h 4611551"/>
              <a:gd name="connsiteX5" fmla="*/ 1215299 w 1215299"/>
              <a:gd name="connsiteY5" fmla="*/ 3945724 h 4611551"/>
              <a:gd name="connsiteX0" fmla="*/ 1166808 w 1215299"/>
              <a:gd name="connsiteY0" fmla="*/ 461306 h 4637721"/>
              <a:gd name="connsiteX1" fmla="*/ 626481 w 1215299"/>
              <a:gd name="connsiteY1" fmla="*/ 11033 h 4637721"/>
              <a:gd name="connsiteX2" fmla="*/ 127718 w 1215299"/>
              <a:gd name="connsiteY2" fmla="*/ 870015 h 4637721"/>
              <a:gd name="connsiteX3" fmla="*/ 23808 w 1215299"/>
              <a:gd name="connsiteY3" fmla="*/ 2996687 h 4637721"/>
              <a:gd name="connsiteX4" fmla="*/ 494763 w 1215299"/>
              <a:gd name="connsiteY4" fmla="*/ 4534899 h 4637721"/>
              <a:gd name="connsiteX5" fmla="*/ 1215299 w 1215299"/>
              <a:gd name="connsiteY5" fmla="*/ 3945724 h 4637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5299" h="4637721">
                <a:moveTo>
                  <a:pt x="1166808" y="461306"/>
                </a:moveTo>
                <a:cubicBezTo>
                  <a:pt x="983235" y="202110"/>
                  <a:pt x="799663" y="-57085"/>
                  <a:pt x="626481" y="11033"/>
                </a:cubicBezTo>
                <a:cubicBezTo>
                  <a:pt x="453299" y="79151"/>
                  <a:pt x="228163" y="372406"/>
                  <a:pt x="127718" y="870015"/>
                </a:cubicBezTo>
                <a:cubicBezTo>
                  <a:pt x="27272" y="1367624"/>
                  <a:pt x="-37366" y="2385873"/>
                  <a:pt x="23808" y="2996687"/>
                </a:cubicBezTo>
                <a:cubicBezTo>
                  <a:pt x="84982" y="3607501"/>
                  <a:pt x="155281" y="4141734"/>
                  <a:pt x="494763" y="4534899"/>
                </a:cubicBezTo>
                <a:cubicBezTo>
                  <a:pt x="834245" y="4928064"/>
                  <a:pt x="1208405" y="4076187"/>
                  <a:pt x="1215299" y="3945724"/>
                </a:cubicBezTo>
              </a:path>
            </a:pathLst>
          </a:custGeom>
          <a:noFill/>
          <a:ln w="9525" cap="flat" cmpd="sng" algn="ctr">
            <a:solidFill>
              <a:schemeClr val="tx1"/>
            </a:solidFill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 rot="16200000">
            <a:off x="4800082" y="3348990"/>
            <a:ext cx="774120" cy="307777"/>
          </a:xfrm>
          <a:prstGeom prst="rect">
            <a:avLst/>
          </a:prstGeom>
          <a:solidFill>
            <a:srgbClr val="E1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Looper</a:t>
            </a:r>
            <a:endParaRPr kumimoji="0" lang="en-US" sz="1100" b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5494618" y="1836446"/>
            <a:ext cx="1038043" cy="3323403"/>
          </a:xfrm>
          <a:prstGeom prst="rect">
            <a:avLst/>
          </a:prstGeom>
          <a:solidFill>
            <a:srgbClr val="E1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5540372" y="3075227"/>
            <a:ext cx="940246" cy="307777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Message</a:t>
            </a:r>
            <a:endParaRPr kumimoji="0" lang="en-US" sz="1100" b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5540372" y="3502035"/>
            <a:ext cx="940246" cy="307777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Message</a:t>
            </a:r>
            <a:endParaRPr kumimoji="0" lang="en-US" sz="1100" b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5540372" y="3928843"/>
            <a:ext cx="940246" cy="307777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Message</a:t>
            </a:r>
            <a:endParaRPr kumimoji="0" lang="en-US" sz="1100" b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5540372" y="4355651"/>
            <a:ext cx="940246" cy="307777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Message</a:t>
            </a:r>
            <a:endParaRPr kumimoji="0" lang="en-US" sz="1100" b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5540372" y="4782459"/>
            <a:ext cx="940246" cy="307777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Message</a:t>
            </a:r>
            <a:endParaRPr kumimoji="0" lang="en-US" sz="1100" b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5540372" y="1307305"/>
            <a:ext cx="1206479" cy="4801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latin typeface="Arial" charset="0"/>
              </a:rPr>
              <a:t>Message Queue</a:t>
            </a:r>
            <a:endParaRPr lang="en-US" sz="1400" dirty="0"/>
          </a:p>
        </p:txBody>
      </p:sp>
      <p:sp>
        <p:nvSpPr>
          <p:cNvPr id="20" name="Rectangle 19"/>
          <p:cNvSpPr/>
          <p:nvPr/>
        </p:nvSpPr>
        <p:spPr bwMode="auto">
          <a:xfrm>
            <a:off x="4784086" y="5649605"/>
            <a:ext cx="1260201" cy="49244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UI Thread</a:t>
            </a:r>
            <a:br>
              <a:rPr kumimoji="0" lang="en-US" sz="14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</a:br>
            <a:r>
              <a:rPr kumimoji="0" lang="en-US" sz="11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(main thread)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5689180" y="5741640"/>
            <a:ext cx="300243" cy="312737"/>
            <a:chOff x="8327572" y="4328206"/>
            <a:chExt cx="300243" cy="312737"/>
          </a:xfrm>
        </p:grpSpPr>
        <p:grpSp>
          <p:nvGrpSpPr>
            <p:cNvPr id="22" name="Group 21"/>
            <p:cNvGrpSpPr/>
            <p:nvPr/>
          </p:nvGrpSpPr>
          <p:grpSpPr>
            <a:xfrm>
              <a:off x="8472240" y="4328206"/>
              <a:ext cx="155575" cy="312737"/>
              <a:chOff x="7723835" y="1770063"/>
              <a:chExt cx="155575" cy="312737"/>
            </a:xfrm>
          </p:grpSpPr>
          <p:sp>
            <p:nvSpPr>
              <p:cNvPr id="24" name="Freeform 99"/>
              <p:cNvSpPr>
                <a:spLocks/>
              </p:cNvSpPr>
              <p:nvPr/>
            </p:nvSpPr>
            <p:spPr bwMode="auto">
              <a:xfrm>
                <a:off x="7723835" y="1770063"/>
                <a:ext cx="155575" cy="290512"/>
              </a:xfrm>
              <a:custGeom>
                <a:avLst/>
                <a:gdLst>
                  <a:gd name="T0" fmla="*/ 2147483647 w 98"/>
                  <a:gd name="T1" fmla="*/ 0 h 183"/>
                  <a:gd name="T2" fmla="*/ 2147483647 w 98"/>
                  <a:gd name="T3" fmla="*/ 2147483647 h 183"/>
                  <a:gd name="T4" fmla="*/ 0 w 98"/>
                  <a:gd name="T5" fmla="*/ 2147483647 h 183"/>
                  <a:gd name="T6" fmla="*/ 0 w 98"/>
                  <a:gd name="T7" fmla="*/ 2147483647 h 183"/>
                  <a:gd name="T8" fmla="*/ 2147483647 w 98"/>
                  <a:gd name="T9" fmla="*/ 2147483647 h 183"/>
                  <a:gd name="T10" fmla="*/ 2147483647 w 98"/>
                  <a:gd name="T11" fmla="*/ 2147483647 h 183"/>
                  <a:gd name="T12" fmla="*/ 2147483647 w 98"/>
                  <a:gd name="T13" fmla="*/ 2147483647 h 183"/>
                  <a:gd name="T14" fmla="*/ 2147483647 w 98"/>
                  <a:gd name="T15" fmla="*/ 2147483647 h 183"/>
                  <a:gd name="T16" fmla="*/ 2147483647 w 98"/>
                  <a:gd name="T17" fmla="*/ 2147483647 h 183"/>
                  <a:gd name="T18" fmla="*/ 2147483647 w 98"/>
                  <a:gd name="T19" fmla="*/ 2147483647 h 183"/>
                  <a:gd name="T20" fmla="*/ 2147483647 w 98"/>
                  <a:gd name="T21" fmla="*/ 2147483647 h 183"/>
                  <a:gd name="T22" fmla="*/ 2147483647 w 98"/>
                  <a:gd name="T23" fmla="*/ 2147483647 h 183"/>
                  <a:gd name="T24" fmla="*/ 2147483647 w 98"/>
                  <a:gd name="T25" fmla="*/ 2147483647 h 183"/>
                  <a:gd name="T26" fmla="*/ 2147483647 w 98"/>
                  <a:gd name="T27" fmla="*/ 2147483647 h 183"/>
                  <a:gd name="T28" fmla="*/ 2147483647 w 98"/>
                  <a:gd name="T29" fmla="*/ 2147483647 h 183"/>
                  <a:gd name="T30" fmla="*/ 2147483647 w 98"/>
                  <a:gd name="T31" fmla="*/ 2147483647 h 183"/>
                  <a:gd name="T32" fmla="*/ 2147483647 w 98"/>
                  <a:gd name="T33" fmla="*/ 2147483647 h 183"/>
                  <a:gd name="T34" fmla="*/ 2147483647 w 98"/>
                  <a:gd name="T35" fmla="*/ 0 h 183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98"/>
                  <a:gd name="T55" fmla="*/ 0 h 183"/>
                  <a:gd name="T56" fmla="*/ 98 w 98"/>
                  <a:gd name="T57" fmla="*/ 183 h 183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98" h="183">
                    <a:moveTo>
                      <a:pt x="98" y="0"/>
                    </a:moveTo>
                    <a:lnTo>
                      <a:pt x="14" y="42"/>
                    </a:lnTo>
                    <a:lnTo>
                      <a:pt x="0" y="56"/>
                    </a:lnTo>
                    <a:lnTo>
                      <a:pt x="42" y="70"/>
                    </a:lnTo>
                    <a:lnTo>
                      <a:pt x="84" y="84"/>
                    </a:lnTo>
                    <a:lnTo>
                      <a:pt x="84" y="99"/>
                    </a:lnTo>
                    <a:lnTo>
                      <a:pt x="42" y="113"/>
                    </a:lnTo>
                    <a:lnTo>
                      <a:pt x="14" y="127"/>
                    </a:lnTo>
                    <a:lnTo>
                      <a:pt x="14" y="141"/>
                    </a:lnTo>
                    <a:lnTo>
                      <a:pt x="42" y="155"/>
                    </a:lnTo>
                    <a:lnTo>
                      <a:pt x="70" y="155"/>
                    </a:lnTo>
                    <a:lnTo>
                      <a:pt x="70" y="169"/>
                    </a:lnTo>
                    <a:lnTo>
                      <a:pt x="28" y="183"/>
                    </a:lnTo>
                    <a:lnTo>
                      <a:pt x="98" y="0"/>
                    </a:lnTo>
                    <a:close/>
                  </a:path>
                </a:pathLst>
              </a:custGeom>
              <a:blipFill dpi="0" rotWithShape="0">
                <a:blip r:embed="rId3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Freeform 100"/>
              <p:cNvSpPr>
                <a:spLocks/>
              </p:cNvSpPr>
              <p:nvPr/>
            </p:nvSpPr>
            <p:spPr bwMode="auto">
              <a:xfrm>
                <a:off x="7723835" y="1770063"/>
                <a:ext cx="155575" cy="268287"/>
              </a:xfrm>
              <a:custGeom>
                <a:avLst/>
                <a:gdLst>
                  <a:gd name="T0" fmla="*/ 2147483647 w 98"/>
                  <a:gd name="T1" fmla="*/ 2147483647 h 169"/>
                  <a:gd name="T2" fmla="*/ 2147483647 w 98"/>
                  <a:gd name="T3" fmla="*/ 2147483647 h 169"/>
                  <a:gd name="T4" fmla="*/ 2147483647 w 98"/>
                  <a:gd name="T5" fmla="*/ 2147483647 h 169"/>
                  <a:gd name="T6" fmla="*/ 2147483647 w 98"/>
                  <a:gd name="T7" fmla="*/ 2147483647 h 169"/>
                  <a:gd name="T8" fmla="*/ 0 w 98"/>
                  <a:gd name="T9" fmla="*/ 2147483647 h 169"/>
                  <a:gd name="T10" fmla="*/ 2147483647 w 98"/>
                  <a:gd name="T11" fmla="*/ 2147483647 h 169"/>
                  <a:gd name="T12" fmla="*/ 2147483647 w 98"/>
                  <a:gd name="T13" fmla="*/ 2147483647 h 169"/>
                  <a:gd name="T14" fmla="*/ 2147483647 w 98"/>
                  <a:gd name="T15" fmla="*/ 2147483647 h 169"/>
                  <a:gd name="T16" fmla="*/ 2147483647 w 98"/>
                  <a:gd name="T17" fmla="*/ 2147483647 h 169"/>
                  <a:gd name="T18" fmla="*/ 2147483647 w 98"/>
                  <a:gd name="T19" fmla="*/ 2147483647 h 169"/>
                  <a:gd name="T20" fmla="*/ 2147483647 w 98"/>
                  <a:gd name="T21" fmla="*/ 2147483647 h 169"/>
                  <a:gd name="T22" fmla="*/ 2147483647 w 98"/>
                  <a:gd name="T23" fmla="*/ 2147483647 h 169"/>
                  <a:gd name="T24" fmla="*/ 2147483647 w 98"/>
                  <a:gd name="T25" fmla="*/ 2147483647 h 169"/>
                  <a:gd name="T26" fmla="*/ 2147483647 w 98"/>
                  <a:gd name="T27" fmla="*/ 2147483647 h 169"/>
                  <a:gd name="T28" fmla="*/ 2147483647 w 98"/>
                  <a:gd name="T29" fmla="*/ 2147483647 h 169"/>
                  <a:gd name="T30" fmla="*/ 2147483647 w 98"/>
                  <a:gd name="T31" fmla="*/ 2147483647 h 169"/>
                  <a:gd name="T32" fmla="*/ 2147483647 w 98"/>
                  <a:gd name="T33" fmla="*/ 2147483647 h 169"/>
                  <a:gd name="T34" fmla="*/ 2147483647 w 98"/>
                  <a:gd name="T35" fmla="*/ 2147483647 h 169"/>
                  <a:gd name="T36" fmla="*/ 2147483647 w 98"/>
                  <a:gd name="T37" fmla="*/ 2147483647 h 169"/>
                  <a:gd name="T38" fmla="*/ 2147483647 w 98"/>
                  <a:gd name="T39" fmla="*/ 2147483647 h 169"/>
                  <a:gd name="T40" fmla="*/ 2147483647 w 98"/>
                  <a:gd name="T41" fmla="*/ 2147483647 h 169"/>
                  <a:gd name="T42" fmla="*/ 2147483647 w 98"/>
                  <a:gd name="T43" fmla="*/ 2147483647 h 169"/>
                  <a:gd name="T44" fmla="*/ 2147483647 w 98"/>
                  <a:gd name="T45" fmla="*/ 2147483647 h 169"/>
                  <a:gd name="T46" fmla="*/ 2147483647 w 98"/>
                  <a:gd name="T47" fmla="*/ 2147483647 h 169"/>
                  <a:gd name="T48" fmla="*/ 2147483647 w 98"/>
                  <a:gd name="T49" fmla="*/ 2147483647 h 169"/>
                  <a:gd name="T50" fmla="*/ 2147483647 w 98"/>
                  <a:gd name="T51" fmla="*/ 2147483647 h 169"/>
                  <a:gd name="T52" fmla="*/ 2147483647 w 98"/>
                  <a:gd name="T53" fmla="*/ 2147483647 h 169"/>
                  <a:gd name="T54" fmla="*/ 2147483647 w 98"/>
                  <a:gd name="T55" fmla="*/ 2147483647 h 169"/>
                  <a:gd name="T56" fmla="*/ 2147483647 w 98"/>
                  <a:gd name="T57" fmla="*/ 2147483647 h 169"/>
                  <a:gd name="T58" fmla="*/ 2147483647 w 98"/>
                  <a:gd name="T59" fmla="*/ 2147483647 h 169"/>
                  <a:gd name="T60" fmla="*/ 2147483647 w 98"/>
                  <a:gd name="T61" fmla="*/ 2147483647 h 169"/>
                  <a:gd name="T62" fmla="*/ 2147483647 w 98"/>
                  <a:gd name="T63" fmla="*/ 2147483647 h 169"/>
                  <a:gd name="T64" fmla="*/ 2147483647 w 98"/>
                  <a:gd name="T65" fmla="*/ 2147483647 h 169"/>
                  <a:gd name="T66" fmla="*/ 2147483647 w 98"/>
                  <a:gd name="T67" fmla="*/ 2147483647 h 169"/>
                  <a:gd name="T68" fmla="*/ 2147483647 w 98"/>
                  <a:gd name="T69" fmla="*/ 2147483647 h 169"/>
                  <a:gd name="T70" fmla="*/ 2147483647 w 98"/>
                  <a:gd name="T71" fmla="*/ 2147483647 h 169"/>
                  <a:gd name="T72" fmla="*/ 2147483647 w 98"/>
                  <a:gd name="T73" fmla="*/ 2147483647 h 169"/>
                  <a:gd name="T74" fmla="*/ 0 w 98"/>
                  <a:gd name="T75" fmla="*/ 2147483647 h 169"/>
                  <a:gd name="T76" fmla="*/ 0 w 98"/>
                  <a:gd name="T77" fmla="*/ 2147483647 h 169"/>
                  <a:gd name="T78" fmla="*/ 0 w 98"/>
                  <a:gd name="T79" fmla="*/ 2147483647 h 169"/>
                  <a:gd name="T80" fmla="*/ 2147483647 w 98"/>
                  <a:gd name="T81" fmla="*/ 2147483647 h 169"/>
                  <a:gd name="T82" fmla="*/ 2147483647 w 98"/>
                  <a:gd name="T83" fmla="*/ 0 h 169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w 98"/>
                  <a:gd name="T127" fmla="*/ 0 h 169"/>
                  <a:gd name="T128" fmla="*/ 98 w 98"/>
                  <a:gd name="T129" fmla="*/ 169 h 169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T126" t="T127" r="T128" b="T129"/>
                <a:pathLst>
                  <a:path w="98" h="169">
                    <a:moveTo>
                      <a:pt x="98" y="14"/>
                    </a:moveTo>
                    <a:lnTo>
                      <a:pt x="14" y="56"/>
                    </a:lnTo>
                    <a:lnTo>
                      <a:pt x="28" y="56"/>
                    </a:lnTo>
                    <a:lnTo>
                      <a:pt x="14" y="70"/>
                    </a:lnTo>
                    <a:lnTo>
                      <a:pt x="0" y="56"/>
                    </a:lnTo>
                    <a:lnTo>
                      <a:pt x="42" y="70"/>
                    </a:lnTo>
                    <a:lnTo>
                      <a:pt x="84" y="84"/>
                    </a:lnTo>
                    <a:lnTo>
                      <a:pt x="98" y="84"/>
                    </a:lnTo>
                    <a:lnTo>
                      <a:pt x="98" y="99"/>
                    </a:lnTo>
                    <a:lnTo>
                      <a:pt x="84" y="113"/>
                    </a:lnTo>
                    <a:lnTo>
                      <a:pt x="42" y="127"/>
                    </a:lnTo>
                    <a:lnTo>
                      <a:pt x="14" y="141"/>
                    </a:lnTo>
                    <a:lnTo>
                      <a:pt x="28" y="127"/>
                    </a:lnTo>
                    <a:lnTo>
                      <a:pt x="28" y="141"/>
                    </a:lnTo>
                    <a:lnTo>
                      <a:pt x="14" y="141"/>
                    </a:lnTo>
                    <a:lnTo>
                      <a:pt x="42" y="155"/>
                    </a:lnTo>
                    <a:lnTo>
                      <a:pt x="70" y="155"/>
                    </a:lnTo>
                    <a:lnTo>
                      <a:pt x="84" y="155"/>
                    </a:lnTo>
                    <a:lnTo>
                      <a:pt x="84" y="169"/>
                    </a:lnTo>
                    <a:lnTo>
                      <a:pt x="70" y="169"/>
                    </a:lnTo>
                    <a:lnTo>
                      <a:pt x="70" y="155"/>
                    </a:lnTo>
                    <a:lnTo>
                      <a:pt x="70" y="169"/>
                    </a:lnTo>
                    <a:lnTo>
                      <a:pt x="42" y="169"/>
                    </a:lnTo>
                    <a:lnTo>
                      <a:pt x="14" y="155"/>
                    </a:lnTo>
                    <a:lnTo>
                      <a:pt x="14" y="141"/>
                    </a:lnTo>
                    <a:lnTo>
                      <a:pt x="14" y="127"/>
                    </a:lnTo>
                    <a:lnTo>
                      <a:pt x="42" y="113"/>
                    </a:lnTo>
                    <a:lnTo>
                      <a:pt x="84" y="99"/>
                    </a:lnTo>
                    <a:lnTo>
                      <a:pt x="84" y="84"/>
                    </a:lnTo>
                    <a:lnTo>
                      <a:pt x="84" y="99"/>
                    </a:lnTo>
                    <a:lnTo>
                      <a:pt x="42" y="84"/>
                    </a:lnTo>
                    <a:lnTo>
                      <a:pt x="0" y="70"/>
                    </a:lnTo>
                    <a:lnTo>
                      <a:pt x="0" y="56"/>
                    </a:lnTo>
                    <a:lnTo>
                      <a:pt x="14" y="42"/>
                    </a:lnTo>
                    <a:lnTo>
                      <a:pt x="98" y="0"/>
                    </a:lnTo>
                    <a:lnTo>
                      <a:pt x="98" y="14"/>
                    </a:lnTo>
                    <a:close/>
                  </a:path>
                </a:pathLst>
              </a:custGeom>
              <a:blipFill dpi="0" rotWithShape="0">
                <a:blip r:embed="rId4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" name="Freeform 101"/>
              <p:cNvSpPr>
                <a:spLocks/>
              </p:cNvSpPr>
              <p:nvPr/>
            </p:nvSpPr>
            <p:spPr bwMode="auto">
              <a:xfrm>
                <a:off x="7834960" y="2038350"/>
                <a:ext cx="22225" cy="22225"/>
              </a:xfrm>
              <a:custGeom>
                <a:avLst/>
                <a:gdLst>
                  <a:gd name="T0" fmla="*/ 2147483647 w 14"/>
                  <a:gd name="T1" fmla="*/ 0 h 14"/>
                  <a:gd name="T2" fmla="*/ 2147483647 w 14"/>
                  <a:gd name="T3" fmla="*/ 0 h 14"/>
                  <a:gd name="T4" fmla="*/ 0 w 14"/>
                  <a:gd name="T5" fmla="*/ 2147483647 h 14"/>
                  <a:gd name="T6" fmla="*/ 0 w 14"/>
                  <a:gd name="T7" fmla="*/ 0 h 14"/>
                  <a:gd name="T8" fmla="*/ 0 w 14"/>
                  <a:gd name="T9" fmla="*/ 0 h 14"/>
                  <a:gd name="T10" fmla="*/ 0 w 14"/>
                  <a:gd name="T11" fmla="*/ 0 h 14"/>
                  <a:gd name="T12" fmla="*/ 2147483647 w 14"/>
                  <a:gd name="T13" fmla="*/ 0 h 1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4"/>
                  <a:gd name="T22" fmla="*/ 0 h 14"/>
                  <a:gd name="T23" fmla="*/ 14 w 14"/>
                  <a:gd name="T24" fmla="*/ 14 h 14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4" h="14">
                    <a:moveTo>
                      <a:pt x="14" y="0"/>
                    </a:moveTo>
                    <a:lnTo>
                      <a:pt x="14" y="0"/>
                    </a:lnTo>
                    <a:lnTo>
                      <a:pt x="0" y="14"/>
                    </a:lnTo>
                    <a:lnTo>
                      <a:pt x="0" y="0"/>
                    </a:lnTo>
                    <a:lnTo>
                      <a:pt x="14" y="0"/>
                    </a:lnTo>
                    <a:close/>
                  </a:path>
                </a:pathLst>
              </a:custGeom>
              <a:blipFill dpi="0" rotWithShape="0">
                <a:blip r:embed="rId4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" name="Freeform 102"/>
              <p:cNvSpPr>
                <a:spLocks/>
              </p:cNvSpPr>
              <p:nvPr/>
            </p:nvSpPr>
            <p:spPr bwMode="auto">
              <a:xfrm>
                <a:off x="7768285" y="2038350"/>
                <a:ext cx="66675" cy="44450"/>
              </a:xfrm>
              <a:custGeom>
                <a:avLst/>
                <a:gdLst>
                  <a:gd name="T0" fmla="*/ 2147483647 w 42"/>
                  <a:gd name="T1" fmla="*/ 2147483647 h 28"/>
                  <a:gd name="T2" fmla="*/ 2147483647 w 42"/>
                  <a:gd name="T3" fmla="*/ 0 h 28"/>
                  <a:gd name="T4" fmla="*/ 0 w 42"/>
                  <a:gd name="T5" fmla="*/ 2147483647 h 28"/>
                  <a:gd name="T6" fmla="*/ 0 w 42"/>
                  <a:gd name="T7" fmla="*/ 2147483647 h 28"/>
                  <a:gd name="T8" fmla="*/ 2147483647 w 42"/>
                  <a:gd name="T9" fmla="*/ 2147483647 h 2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2"/>
                  <a:gd name="T16" fmla="*/ 0 h 28"/>
                  <a:gd name="T17" fmla="*/ 42 w 42"/>
                  <a:gd name="T18" fmla="*/ 28 h 2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2" h="28">
                    <a:moveTo>
                      <a:pt x="42" y="14"/>
                    </a:moveTo>
                    <a:lnTo>
                      <a:pt x="42" y="0"/>
                    </a:lnTo>
                    <a:lnTo>
                      <a:pt x="0" y="14"/>
                    </a:lnTo>
                    <a:lnTo>
                      <a:pt x="0" y="28"/>
                    </a:lnTo>
                    <a:lnTo>
                      <a:pt x="42" y="14"/>
                    </a:lnTo>
                    <a:close/>
                  </a:path>
                </a:pathLst>
              </a:custGeom>
              <a:blipFill dpi="0" rotWithShape="0">
                <a:blip r:embed="rId4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23" name="Straight Arrow Connector 22"/>
            <p:cNvCxnSpPr/>
            <p:nvPr/>
          </p:nvCxnSpPr>
          <p:spPr bwMode="auto">
            <a:xfrm>
              <a:off x="8327572" y="4484348"/>
              <a:ext cx="167346" cy="0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</p:cxnSp>
      </p:grpSp>
      <p:cxnSp>
        <p:nvCxnSpPr>
          <p:cNvPr id="28" name="Straight Arrow Connector 27"/>
          <p:cNvCxnSpPr/>
          <p:nvPr/>
        </p:nvCxnSpPr>
        <p:spPr bwMode="auto">
          <a:xfrm flipH="1" flipV="1">
            <a:off x="6387755" y="2813324"/>
            <a:ext cx="657081" cy="632597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9" name="Rectangle 28"/>
          <p:cNvSpPr/>
          <p:nvPr/>
        </p:nvSpPr>
        <p:spPr bwMode="auto">
          <a:xfrm>
            <a:off x="6669059" y="2922451"/>
            <a:ext cx="940246" cy="307777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Message</a:t>
            </a:r>
            <a:endParaRPr kumimoji="0" lang="en-US" sz="1100" b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30" name="Straight Arrow Connector 29"/>
          <p:cNvCxnSpPr/>
          <p:nvPr/>
        </p:nvCxnSpPr>
        <p:spPr bwMode="auto">
          <a:xfrm flipH="1">
            <a:off x="6335729" y="2076925"/>
            <a:ext cx="1151616" cy="569565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1" name="Rectangle 30"/>
          <p:cNvSpPr/>
          <p:nvPr/>
        </p:nvSpPr>
        <p:spPr bwMode="auto">
          <a:xfrm>
            <a:off x="6669059" y="2400552"/>
            <a:ext cx="940246" cy="307777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Message</a:t>
            </a:r>
            <a:endParaRPr kumimoji="0" lang="en-US" sz="1100" b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32" name="Straight Arrow Connector 31"/>
          <p:cNvCxnSpPr/>
          <p:nvPr/>
        </p:nvCxnSpPr>
        <p:spPr bwMode="auto">
          <a:xfrm flipH="1">
            <a:off x="7139182" y="1492561"/>
            <a:ext cx="327185" cy="411420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3" name="Rectangle 32"/>
          <p:cNvSpPr/>
          <p:nvPr/>
        </p:nvSpPr>
        <p:spPr bwMode="auto">
          <a:xfrm>
            <a:off x="7478710" y="1190441"/>
            <a:ext cx="1288194" cy="52322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Background </a:t>
            </a:r>
            <a:br>
              <a:rPr kumimoji="0" lang="en-US" sz="14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</a:br>
            <a:r>
              <a:rPr kumimoji="0" lang="en-US" sz="14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Thread A</a:t>
            </a:r>
            <a:endParaRPr kumimoji="0" lang="en-US" sz="1100" b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34" name="Group 33"/>
          <p:cNvGrpSpPr/>
          <p:nvPr/>
        </p:nvGrpSpPr>
        <p:grpSpPr>
          <a:xfrm>
            <a:off x="8361838" y="1358418"/>
            <a:ext cx="300243" cy="312737"/>
            <a:chOff x="8327572" y="4328206"/>
            <a:chExt cx="300243" cy="312737"/>
          </a:xfrm>
        </p:grpSpPr>
        <p:grpSp>
          <p:nvGrpSpPr>
            <p:cNvPr id="35" name="Group 34"/>
            <p:cNvGrpSpPr/>
            <p:nvPr/>
          </p:nvGrpSpPr>
          <p:grpSpPr>
            <a:xfrm>
              <a:off x="8472240" y="4328206"/>
              <a:ext cx="155575" cy="312737"/>
              <a:chOff x="7723835" y="1770063"/>
              <a:chExt cx="155575" cy="312737"/>
            </a:xfrm>
          </p:grpSpPr>
          <p:sp>
            <p:nvSpPr>
              <p:cNvPr id="37" name="Freeform 99"/>
              <p:cNvSpPr>
                <a:spLocks/>
              </p:cNvSpPr>
              <p:nvPr/>
            </p:nvSpPr>
            <p:spPr bwMode="auto">
              <a:xfrm>
                <a:off x="7723835" y="1770063"/>
                <a:ext cx="155575" cy="290512"/>
              </a:xfrm>
              <a:custGeom>
                <a:avLst/>
                <a:gdLst>
                  <a:gd name="T0" fmla="*/ 2147483647 w 98"/>
                  <a:gd name="T1" fmla="*/ 0 h 183"/>
                  <a:gd name="T2" fmla="*/ 2147483647 w 98"/>
                  <a:gd name="T3" fmla="*/ 2147483647 h 183"/>
                  <a:gd name="T4" fmla="*/ 0 w 98"/>
                  <a:gd name="T5" fmla="*/ 2147483647 h 183"/>
                  <a:gd name="T6" fmla="*/ 0 w 98"/>
                  <a:gd name="T7" fmla="*/ 2147483647 h 183"/>
                  <a:gd name="T8" fmla="*/ 2147483647 w 98"/>
                  <a:gd name="T9" fmla="*/ 2147483647 h 183"/>
                  <a:gd name="T10" fmla="*/ 2147483647 w 98"/>
                  <a:gd name="T11" fmla="*/ 2147483647 h 183"/>
                  <a:gd name="T12" fmla="*/ 2147483647 w 98"/>
                  <a:gd name="T13" fmla="*/ 2147483647 h 183"/>
                  <a:gd name="T14" fmla="*/ 2147483647 w 98"/>
                  <a:gd name="T15" fmla="*/ 2147483647 h 183"/>
                  <a:gd name="T16" fmla="*/ 2147483647 w 98"/>
                  <a:gd name="T17" fmla="*/ 2147483647 h 183"/>
                  <a:gd name="T18" fmla="*/ 2147483647 w 98"/>
                  <a:gd name="T19" fmla="*/ 2147483647 h 183"/>
                  <a:gd name="T20" fmla="*/ 2147483647 w 98"/>
                  <a:gd name="T21" fmla="*/ 2147483647 h 183"/>
                  <a:gd name="T22" fmla="*/ 2147483647 w 98"/>
                  <a:gd name="T23" fmla="*/ 2147483647 h 183"/>
                  <a:gd name="T24" fmla="*/ 2147483647 w 98"/>
                  <a:gd name="T25" fmla="*/ 2147483647 h 183"/>
                  <a:gd name="T26" fmla="*/ 2147483647 w 98"/>
                  <a:gd name="T27" fmla="*/ 2147483647 h 183"/>
                  <a:gd name="T28" fmla="*/ 2147483647 w 98"/>
                  <a:gd name="T29" fmla="*/ 2147483647 h 183"/>
                  <a:gd name="T30" fmla="*/ 2147483647 w 98"/>
                  <a:gd name="T31" fmla="*/ 2147483647 h 183"/>
                  <a:gd name="T32" fmla="*/ 2147483647 w 98"/>
                  <a:gd name="T33" fmla="*/ 2147483647 h 183"/>
                  <a:gd name="T34" fmla="*/ 2147483647 w 98"/>
                  <a:gd name="T35" fmla="*/ 0 h 183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98"/>
                  <a:gd name="T55" fmla="*/ 0 h 183"/>
                  <a:gd name="T56" fmla="*/ 98 w 98"/>
                  <a:gd name="T57" fmla="*/ 183 h 183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98" h="183">
                    <a:moveTo>
                      <a:pt x="98" y="0"/>
                    </a:moveTo>
                    <a:lnTo>
                      <a:pt x="14" y="42"/>
                    </a:lnTo>
                    <a:lnTo>
                      <a:pt x="0" y="56"/>
                    </a:lnTo>
                    <a:lnTo>
                      <a:pt x="42" y="70"/>
                    </a:lnTo>
                    <a:lnTo>
                      <a:pt x="84" y="84"/>
                    </a:lnTo>
                    <a:lnTo>
                      <a:pt x="84" y="99"/>
                    </a:lnTo>
                    <a:lnTo>
                      <a:pt x="42" y="113"/>
                    </a:lnTo>
                    <a:lnTo>
                      <a:pt x="14" y="127"/>
                    </a:lnTo>
                    <a:lnTo>
                      <a:pt x="14" y="141"/>
                    </a:lnTo>
                    <a:lnTo>
                      <a:pt x="42" y="155"/>
                    </a:lnTo>
                    <a:lnTo>
                      <a:pt x="70" y="155"/>
                    </a:lnTo>
                    <a:lnTo>
                      <a:pt x="70" y="169"/>
                    </a:lnTo>
                    <a:lnTo>
                      <a:pt x="28" y="183"/>
                    </a:lnTo>
                    <a:lnTo>
                      <a:pt x="98" y="0"/>
                    </a:lnTo>
                    <a:close/>
                  </a:path>
                </a:pathLst>
              </a:custGeom>
              <a:blipFill dpi="0" rotWithShape="0">
                <a:blip r:embed="rId3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Freeform 100"/>
              <p:cNvSpPr>
                <a:spLocks/>
              </p:cNvSpPr>
              <p:nvPr/>
            </p:nvSpPr>
            <p:spPr bwMode="auto">
              <a:xfrm>
                <a:off x="7723835" y="1770063"/>
                <a:ext cx="155575" cy="268287"/>
              </a:xfrm>
              <a:custGeom>
                <a:avLst/>
                <a:gdLst>
                  <a:gd name="T0" fmla="*/ 2147483647 w 98"/>
                  <a:gd name="T1" fmla="*/ 2147483647 h 169"/>
                  <a:gd name="T2" fmla="*/ 2147483647 w 98"/>
                  <a:gd name="T3" fmla="*/ 2147483647 h 169"/>
                  <a:gd name="T4" fmla="*/ 2147483647 w 98"/>
                  <a:gd name="T5" fmla="*/ 2147483647 h 169"/>
                  <a:gd name="T6" fmla="*/ 2147483647 w 98"/>
                  <a:gd name="T7" fmla="*/ 2147483647 h 169"/>
                  <a:gd name="T8" fmla="*/ 0 w 98"/>
                  <a:gd name="T9" fmla="*/ 2147483647 h 169"/>
                  <a:gd name="T10" fmla="*/ 2147483647 w 98"/>
                  <a:gd name="T11" fmla="*/ 2147483647 h 169"/>
                  <a:gd name="T12" fmla="*/ 2147483647 w 98"/>
                  <a:gd name="T13" fmla="*/ 2147483647 h 169"/>
                  <a:gd name="T14" fmla="*/ 2147483647 w 98"/>
                  <a:gd name="T15" fmla="*/ 2147483647 h 169"/>
                  <a:gd name="T16" fmla="*/ 2147483647 w 98"/>
                  <a:gd name="T17" fmla="*/ 2147483647 h 169"/>
                  <a:gd name="T18" fmla="*/ 2147483647 w 98"/>
                  <a:gd name="T19" fmla="*/ 2147483647 h 169"/>
                  <a:gd name="T20" fmla="*/ 2147483647 w 98"/>
                  <a:gd name="T21" fmla="*/ 2147483647 h 169"/>
                  <a:gd name="T22" fmla="*/ 2147483647 w 98"/>
                  <a:gd name="T23" fmla="*/ 2147483647 h 169"/>
                  <a:gd name="T24" fmla="*/ 2147483647 w 98"/>
                  <a:gd name="T25" fmla="*/ 2147483647 h 169"/>
                  <a:gd name="T26" fmla="*/ 2147483647 w 98"/>
                  <a:gd name="T27" fmla="*/ 2147483647 h 169"/>
                  <a:gd name="T28" fmla="*/ 2147483647 w 98"/>
                  <a:gd name="T29" fmla="*/ 2147483647 h 169"/>
                  <a:gd name="T30" fmla="*/ 2147483647 w 98"/>
                  <a:gd name="T31" fmla="*/ 2147483647 h 169"/>
                  <a:gd name="T32" fmla="*/ 2147483647 w 98"/>
                  <a:gd name="T33" fmla="*/ 2147483647 h 169"/>
                  <a:gd name="T34" fmla="*/ 2147483647 w 98"/>
                  <a:gd name="T35" fmla="*/ 2147483647 h 169"/>
                  <a:gd name="T36" fmla="*/ 2147483647 w 98"/>
                  <a:gd name="T37" fmla="*/ 2147483647 h 169"/>
                  <a:gd name="T38" fmla="*/ 2147483647 w 98"/>
                  <a:gd name="T39" fmla="*/ 2147483647 h 169"/>
                  <a:gd name="T40" fmla="*/ 2147483647 w 98"/>
                  <a:gd name="T41" fmla="*/ 2147483647 h 169"/>
                  <a:gd name="T42" fmla="*/ 2147483647 w 98"/>
                  <a:gd name="T43" fmla="*/ 2147483647 h 169"/>
                  <a:gd name="T44" fmla="*/ 2147483647 w 98"/>
                  <a:gd name="T45" fmla="*/ 2147483647 h 169"/>
                  <a:gd name="T46" fmla="*/ 2147483647 w 98"/>
                  <a:gd name="T47" fmla="*/ 2147483647 h 169"/>
                  <a:gd name="T48" fmla="*/ 2147483647 w 98"/>
                  <a:gd name="T49" fmla="*/ 2147483647 h 169"/>
                  <a:gd name="T50" fmla="*/ 2147483647 w 98"/>
                  <a:gd name="T51" fmla="*/ 2147483647 h 169"/>
                  <a:gd name="T52" fmla="*/ 2147483647 w 98"/>
                  <a:gd name="T53" fmla="*/ 2147483647 h 169"/>
                  <a:gd name="T54" fmla="*/ 2147483647 w 98"/>
                  <a:gd name="T55" fmla="*/ 2147483647 h 169"/>
                  <a:gd name="T56" fmla="*/ 2147483647 w 98"/>
                  <a:gd name="T57" fmla="*/ 2147483647 h 169"/>
                  <a:gd name="T58" fmla="*/ 2147483647 w 98"/>
                  <a:gd name="T59" fmla="*/ 2147483647 h 169"/>
                  <a:gd name="T60" fmla="*/ 2147483647 w 98"/>
                  <a:gd name="T61" fmla="*/ 2147483647 h 169"/>
                  <a:gd name="T62" fmla="*/ 2147483647 w 98"/>
                  <a:gd name="T63" fmla="*/ 2147483647 h 169"/>
                  <a:gd name="T64" fmla="*/ 2147483647 w 98"/>
                  <a:gd name="T65" fmla="*/ 2147483647 h 169"/>
                  <a:gd name="T66" fmla="*/ 2147483647 w 98"/>
                  <a:gd name="T67" fmla="*/ 2147483647 h 169"/>
                  <a:gd name="T68" fmla="*/ 2147483647 w 98"/>
                  <a:gd name="T69" fmla="*/ 2147483647 h 169"/>
                  <a:gd name="T70" fmla="*/ 2147483647 w 98"/>
                  <a:gd name="T71" fmla="*/ 2147483647 h 169"/>
                  <a:gd name="T72" fmla="*/ 2147483647 w 98"/>
                  <a:gd name="T73" fmla="*/ 2147483647 h 169"/>
                  <a:gd name="T74" fmla="*/ 0 w 98"/>
                  <a:gd name="T75" fmla="*/ 2147483647 h 169"/>
                  <a:gd name="T76" fmla="*/ 0 w 98"/>
                  <a:gd name="T77" fmla="*/ 2147483647 h 169"/>
                  <a:gd name="T78" fmla="*/ 0 w 98"/>
                  <a:gd name="T79" fmla="*/ 2147483647 h 169"/>
                  <a:gd name="T80" fmla="*/ 2147483647 w 98"/>
                  <a:gd name="T81" fmla="*/ 2147483647 h 169"/>
                  <a:gd name="T82" fmla="*/ 2147483647 w 98"/>
                  <a:gd name="T83" fmla="*/ 0 h 169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w 98"/>
                  <a:gd name="T127" fmla="*/ 0 h 169"/>
                  <a:gd name="T128" fmla="*/ 98 w 98"/>
                  <a:gd name="T129" fmla="*/ 169 h 169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T126" t="T127" r="T128" b="T129"/>
                <a:pathLst>
                  <a:path w="98" h="169">
                    <a:moveTo>
                      <a:pt x="98" y="14"/>
                    </a:moveTo>
                    <a:lnTo>
                      <a:pt x="14" y="56"/>
                    </a:lnTo>
                    <a:lnTo>
                      <a:pt x="28" y="56"/>
                    </a:lnTo>
                    <a:lnTo>
                      <a:pt x="14" y="70"/>
                    </a:lnTo>
                    <a:lnTo>
                      <a:pt x="0" y="56"/>
                    </a:lnTo>
                    <a:lnTo>
                      <a:pt x="42" y="70"/>
                    </a:lnTo>
                    <a:lnTo>
                      <a:pt x="84" y="84"/>
                    </a:lnTo>
                    <a:lnTo>
                      <a:pt x="98" y="84"/>
                    </a:lnTo>
                    <a:lnTo>
                      <a:pt x="98" y="99"/>
                    </a:lnTo>
                    <a:lnTo>
                      <a:pt x="84" y="113"/>
                    </a:lnTo>
                    <a:lnTo>
                      <a:pt x="42" y="127"/>
                    </a:lnTo>
                    <a:lnTo>
                      <a:pt x="14" y="141"/>
                    </a:lnTo>
                    <a:lnTo>
                      <a:pt x="28" y="127"/>
                    </a:lnTo>
                    <a:lnTo>
                      <a:pt x="28" y="141"/>
                    </a:lnTo>
                    <a:lnTo>
                      <a:pt x="14" y="141"/>
                    </a:lnTo>
                    <a:lnTo>
                      <a:pt x="42" y="155"/>
                    </a:lnTo>
                    <a:lnTo>
                      <a:pt x="70" y="155"/>
                    </a:lnTo>
                    <a:lnTo>
                      <a:pt x="84" y="155"/>
                    </a:lnTo>
                    <a:lnTo>
                      <a:pt x="84" y="169"/>
                    </a:lnTo>
                    <a:lnTo>
                      <a:pt x="70" y="169"/>
                    </a:lnTo>
                    <a:lnTo>
                      <a:pt x="70" y="155"/>
                    </a:lnTo>
                    <a:lnTo>
                      <a:pt x="70" y="169"/>
                    </a:lnTo>
                    <a:lnTo>
                      <a:pt x="42" y="169"/>
                    </a:lnTo>
                    <a:lnTo>
                      <a:pt x="14" y="155"/>
                    </a:lnTo>
                    <a:lnTo>
                      <a:pt x="14" y="141"/>
                    </a:lnTo>
                    <a:lnTo>
                      <a:pt x="14" y="127"/>
                    </a:lnTo>
                    <a:lnTo>
                      <a:pt x="42" y="113"/>
                    </a:lnTo>
                    <a:lnTo>
                      <a:pt x="84" y="99"/>
                    </a:lnTo>
                    <a:lnTo>
                      <a:pt x="84" y="84"/>
                    </a:lnTo>
                    <a:lnTo>
                      <a:pt x="84" y="99"/>
                    </a:lnTo>
                    <a:lnTo>
                      <a:pt x="42" y="84"/>
                    </a:lnTo>
                    <a:lnTo>
                      <a:pt x="0" y="70"/>
                    </a:lnTo>
                    <a:lnTo>
                      <a:pt x="0" y="56"/>
                    </a:lnTo>
                    <a:lnTo>
                      <a:pt x="14" y="42"/>
                    </a:lnTo>
                    <a:lnTo>
                      <a:pt x="98" y="0"/>
                    </a:lnTo>
                    <a:lnTo>
                      <a:pt x="98" y="14"/>
                    </a:lnTo>
                    <a:close/>
                  </a:path>
                </a:pathLst>
              </a:custGeom>
              <a:blipFill dpi="0" rotWithShape="0">
                <a:blip r:embed="rId4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" name="Freeform 101"/>
              <p:cNvSpPr>
                <a:spLocks/>
              </p:cNvSpPr>
              <p:nvPr/>
            </p:nvSpPr>
            <p:spPr bwMode="auto">
              <a:xfrm>
                <a:off x="7834960" y="2038350"/>
                <a:ext cx="22225" cy="22225"/>
              </a:xfrm>
              <a:custGeom>
                <a:avLst/>
                <a:gdLst>
                  <a:gd name="T0" fmla="*/ 2147483647 w 14"/>
                  <a:gd name="T1" fmla="*/ 0 h 14"/>
                  <a:gd name="T2" fmla="*/ 2147483647 w 14"/>
                  <a:gd name="T3" fmla="*/ 0 h 14"/>
                  <a:gd name="T4" fmla="*/ 0 w 14"/>
                  <a:gd name="T5" fmla="*/ 2147483647 h 14"/>
                  <a:gd name="T6" fmla="*/ 0 w 14"/>
                  <a:gd name="T7" fmla="*/ 0 h 14"/>
                  <a:gd name="T8" fmla="*/ 0 w 14"/>
                  <a:gd name="T9" fmla="*/ 0 h 14"/>
                  <a:gd name="T10" fmla="*/ 0 w 14"/>
                  <a:gd name="T11" fmla="*/ 0 h 14"/>
                  <a:gd name="T12" fmla="*/ 2147483647 w 14"/>
                  <a:gd name="T13" fmla="*/ 0 h 1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4"/>
                  <a:gd name="T22" fmla="*/ 0 h 14"/>
                  <a:gd name="T23" fmla="*/ 14 w 14"/>
                  <a:gd name="T24" fmla="*/ 14 h 14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4" h="14">
                    <a:moveTo>
                      <a:pt x="14" y="0"/>
                    </a:moveTo>
                    <a:lnTo>
                      <a:pt x="14" y="0"/>
                    </a:lnTo>
                    <a:lnTo>
                      <a:pt x="0" y="14"/>
                    </a:lnTo>
                    <a:lnTo>
                      <a:pt x="0" y="0"/>
                    </a:lnTo>
                    <a:lnTo>
                      <a:pt x="14" y="0"/>
                    </a:lnTo>
                    <a:close/>
                  </a:path>
                </a:pathLst>
              </a:custGeom>
              <a:blipFill dpi="0" rotWithShape="0">
                <a:blip r:embed="rId4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" name="Freeform 102"/>
              <p:cNvSpPr>
                <a:spLocks/>
              </p:cNvSpPr>
              <p:nvPr/>
            </p:nvSpPr>
            <p:spPr bwMode="auto">
              <a:xfrm>
                <a:off x="7768285" y="2038350"/>
                <a:ext cx="66675" cy="44450"/>
              </a:xfrm>
              <a:custGeom>
                <a:avLst/>
                <a:gdLst>
                  <a:gd name="T0" fmla="*/ 2147483647 w 42"/>
                  <a:gd name="T1" fmla="*/ 2147483647 h 28"/>
                  <a:gd name="T2" fmla="*/ 2147483647 w 42"/>
                  <a:gd name="T3" fmla="*/ 0 h 28"/>
                  <a:gd name="T4" fmla="*/ 0 w 42"/>
                  <a:gd name="T5" fmla="*/ 2147483647 h 28"/>
                  <a:gd name="T6" fmla="*/ 0 w 42"/>
                  <a:gd name="T7" fmla="*/ 2147483647 h 28"/>
                  <a:gd name="T8" fmla="*/ 2147483647 w 42"/>
                  <a:gd name="T9" fmla="*/ 2147483647 h 2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2"/>
                  <a:gd name="T16" fmla="*/ 0 h 28"/>
                  <a:gd name="T17" fmla="*/ 42 w 42"/>
                  <a:gd name="T18" fmla="*/ 28 h 2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2" h="28">
                    <a:moveTo>
                      <a:pt x="42" y="14"/>
                    </a:moveTo>
                    <a:lnTo>
                      <a:pt x="42" y="0"/>
                    </a:lnTo>
                    <a:lnTo>
                      <a:pt x="0" y="14"/>
                    </a:lnTo>
                    <a:lnTo>
                      <a:pt x="0" y="28"/>
                    </a:lnTo>
                    <a:lnTo>
                      <a:pt x="42" y="14"/>
                    </a:lnTo>
                    <a:close/>
                  </a:path>
                </a:pathLst>
              </a:custGeom>
              <a:blipFill dpi="0" rotWithShape="0">
                <a:blip r:embed="rId4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36" name="Straight Arrow Connector 35"/>
            <p:cNvCxnSpPr/>
            <p:nvPr/>
          </p:nvCxnSpPr>
          <p:spPr bwMode="auto">
            <a:xfrm>
              <a:off x="8327572" y="4484348"/>
              <a:ext cx="167346" cy="0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sp>
        <p:nvSpPr>
          <p:cNvPr id="41" name="Rectangle 40"/>
          <p:cNvSpPr/>
          <p:nvPr/>
        </p:nvSpPr>
        <p:spPr bwMode="auto">
          <a:xfrm>
            <a:off x="6937184" y="1903981"/>
            <a:ext cx="804133" cy="307777"/>
          </a:xfrm>
          <a:prstGeom prst="rect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Handler</a:t>
            </a:r>
            <a:endParaRPr kumimoji="0" lang="en-US" sz="1100" b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2" name="Rectangle 41"/>
          <p:cNvSpPr/>
          <p:nvPr/>
        </p:nvSpPr>
        <p:spPr bwMode="auto">
          <a:xfrm>
            <a:off x="4473941" y="5093651"/>
            <a:ext cx="940246" cy="307777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Message</a:t>
            </a:r>
            <a:endParaRPr kumimoji="0" lang="en-US" sz="1100" b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3" name="Rectangle 42"/>
          <p:cNvSpPr/>
          <p:nvPr/>
        </p:nvSpPr>
        <p:spPr bwMode="auto">
          <a:xfrm>
            <a:off x="6980412" y="3417900"/>
            <a:ext cx="804133" cy="307777"/>
          </a:xfrm>
          <a:prstGeom prst="rect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Handler</a:t>
            </a:r>
            <a:endParaRPr kumimoji="0" lang="en-US" sz="1100" b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44" name="Straight Arrow Connector 43"/>
          <p:cNvCxnSpPr/>
          <p:nvPr/>
        </p:nvCxnSpPr>
        <p:spPr bwMode="auto">
          <a:xfrm flipH="1" flipV="1">
            <a:off x="7139954" y="3725677"/>
            <a:ext cx="420494" cy="386669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45" name="Rectangle 44"/>
          <p:cNvSpPr/>
          <p:nvPr/>
        </p:nvSpPr>
        <p:spPr bwMode="auto">
          <a:xfrm>
            <a:off x="7560448" y="3944369"/>
            <a:ext cx="1288194" cy="52322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Background </a:t>
            </a:r>
            <a:br>
              <a:rPr kumimoji="0" lang="en-US" sz="14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</a:br>
            <a:r>
              <a:rPr kumimoji="0" lang="en-US" sz="14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Thread B</a:t>
            </a:r>
            <a:endParaRPr kumimoji="0" lang="en-US" sz="1100" b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46" name="Group 45"/>
          <p:cNvGrpSpPr/>
          <p:nvPr/>
        </p:nvGrpSpPr>
        <p:grpSpPr>
          <a:xfrm>
            <a:off x="8443576" y="4112346"/>
            <a:ext cx="300243" cy="312737"/>
            <a:chOff x="8327572" y="4328206"/>
            <a:chExt cx="300243" cy="312737"/>
          </a:xfrm>
        </p:grpSpPr>
        <p:grpSp>
          <p:nvGrpSpPr>
            <p:cNvPr id="47" name="Group 46"/>
            <p:cNvGrpSpPr/>
            <p:nvPr/>
          </p:nvGrpSpPr>
          <p:grpSpPr>
            <a:xfrm>
              <a:off x="8472240" y="4328206"/>
              <a:ext cx="155575" cy="312737"/>
              <a:chOff x="7723835" y="1770063"/>
              <a:chExt cx="155575" cy="312737"/>
            </a:xfrm>
          </p:grpSpPr>
          <p:sp>
            <p:nvSpPr>
              <p:cNvPr id="49" name="Freeform 99"/>
              <p:cNvSpPr>
                <a:spLocks/>
              </p:cNvSpPr>
              <p:nvPr/>
            </p:nvSpPr>
            <p:spPr bwMode="auto">
              <a:xfrm>
                <a:off x="7723835" y="1770063"/>
                <a:ext cx="155575" cy="290512"/>
              </a:xfrm>
              <a:custGeom>
                <a:avLst/>
                <a:gdLst>
                  <a:gd name="T0" fmla="*/ 2147483647 w 98"/>
                  <a:gd name="T1" fmla="*/ 0 h 183"/>
                  <a:gd name="T2" fmla="*/ 2147483647 w 98"/>
                  <a:gd name="T3" fmla="*/ 2147483647 h 183"/>
                  <a:gd name="T4" fmla="*/ 0 w 98"/>
                  <a:gd name="T5" fmla="*/ 2147483647 h 183"/>
                  <a:gd name="T6" fmla="*/ 0 w 98"/>
                  <a:gd name="T7" fmla="*/ 2147483647 h 183"/>
                  <a:gd name="T8" fmla="*/ 2147483647 w 98"/>
                  <a:gd name="T9" fmla="*/ 2147483647 h 183"/>
                  <a:gd name="T10" fmla="*/ 2147483647 w 98"/>
                  <a:gd name="T11" fmla="*/ 2147483647 h 183"/>
                  <a:gd name="T12" fmla="*/ 2147483647 w 98"/>
                  <a:gd name="T13" fmla="*/ 2147483647 h 183"/>
                  <a:gd name="T14" fmla="*/ 2147483647 w 98"/>
                  <a:gd name="T15" fmla="*/ 2147483647 h 183"/>
                  <a:gd name="T16" fmla="*/ 2147483647 w 98"/>
                  <a:gd name="T17" fmla="*/ 2147483647 h 183"/>
                  <a:gd name="T18" fmla="*/ 2147483647 w 98"/>
                  <a:gd name="T19" fmla="*/ 2147483647 h 183"/>
                  <a:gd name="T20" fmla="*/ 2147483647 w 98"/>
                  <a:gd name="T21" fmla="*/ 2147483647 h 183"/>
                  <a:gd name="T22" fmla="*/ 2147483647 w 98"/>
                  <a:gd name="T23" fmla="*/ 2147483647 h 183"/>
                  <a:gd name="T24" fmla="*/ 2147483647 w 98"/>
                  <a:gd name="T25" fmla="*/ 2147483647 h 183"/>
                  <a:gd name="T26" fmla="*/ 2147483647 w 98"/>
                  <a:gd name="T27" fmla="*/ 2147483647 h 183"/>
                  <a:gd name="T28" fmla="*/ 2147483647 w 98"/>
                  <a:gd name="T29" fmla="*/ 2147483647 h 183"/>
                  <a:gd name="T30" fmla="*/ 2147483647 w 98"/>
                  <a:gd name="T31" fmla="*/ 2147483647 h 183"/>
                  <a:gd name="T32" fmla="*/ 2147483647 w 98"/>
                  <a:gd name="T33" fmla="*/ 2147483647 h 183"/>
                  <a:gd name="T34" fmla="*/ 2147483647 w 98"/>
                  <a:gd name="T35" fmla="*/ 0 h 183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98"/>
                  <a:gd name="T55" fmla="*/ 0 h 183"/>
                  <a:gd name="T56" fmla="*/ 98 w 98"/>
                  <a:gd name="T57" fmla="*/ 183 h 183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98" h="183">
                    <a:moveTo>
                      <a:pt x="98" y="0"/>
                    </a:moveTo>
                    <a:lnTo>
                      <a:pt x="14" y="42"/>
                    </a:lnTo>
                    <a:lnTo>
                      <a:pt x="0" y="56"/>
                    </a:lnTo>
                    <a:lnTo>
                      <a:pt x="42" y="70"/>
                    </a:lnTo>
                    <a:lnTo>
                      <a:pt x="84" y="84"/>
                    </a:lnTo>
                    <a:lnTo>
                      <a:pt x="84" y="99"/>
                    </a:lnTo>
                    <a:lnTo>
                      <a:pt x="42" y="113"/>
                    </a:lnTo>
                    <a:lnTo>
                      <a:pt x="14" y="127"/>
                    </a:lnTo>
                    <a:lnTo>
                      <a:pt x="14" y="141"/>
                    </a:lnTo>
                    <a:lnTo>
                      <a:pt x="42" y="155"/>
                    </a:lnTo>
                    <a:lnTo>
                      <a:pt x="70" y="155"/>
                    </a:lnTo>
                    <a:lnTo>
                      <a:pt x="70" y="169"/>
                    </a:lnTo>
                    <a:lnTo>
                      <a:pt x="28" y="183"/>
                    </a:lnTo>
                    <a:lnTo>
                      <a:pt x="98" y="0"/>
                    </a:lnTo>
                    <a:close/>
                  </a:path>
                </a:pathLst>
              </a:custGeom>
              <a:blipFill dpi="0" rotWithShape="0">
                <a:blip r:embed="rId3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" name="Freeform 100"/>
              <p:cNvSpPr>
                <a:spLocks/>
              </p:cNvSpPr>
              <p:nvPr/>
            </p:nvSpPr>
            <p:spPr bwMode="auto">
              <a:xfrm>
                <a:off x="7723835" y="1770063"/>
                <a:ext cx="155575" cy="268287"/>
              </a:xfrm>
              <a:custGeom>
                <a:avLst/>
                <a:gdLst>
                  <a:gd name="T0" fmla="*/ 2147483647 w 98"/>
                  <a:gd name="T1" fmla="*/ 2147483647 h 169"/>
                  <a:gd name="T2" fmla="*/ 2147483647 w 98"/>
                  <a:gd name="T3" fmla="*/ 2147483647 h 169"/>
                  <a:gd name="T4" fmla="*/ 2147483647 w 98"/>
                  <a:gd name="T5" fmla="*/ 2147483647 h 169"/>
                  <a:gd name="T6" fmla="*/ 2147483647 w 98"/>
                  <a:gd name="T7" fmla="*/ 2147483647 h 169"/>
                  <a:gd name="T8" fmla="*/ 0 w 98"/>
                  <a:gd name="T9" fmla="*/ 2147483647 h 169"/>
                  <a:gd name="T10" fmla="*/ 2147483647 w 98"/>
                  <a:gd name="T11" fmla="*/ 2147483647 h 169"/>
                  <a:gd name="T12" fmla="*/ 2147483647 w 98"/>
                  <a:gd name="T13" fmla="*/ 2147483647 h 169"/>
                  <a:gd name="T14" fmla="*/ 2147483647 w 98"/>
                  <a:gd name="T15" fmla="*/ 2147483647 h 169"/>
                  <a:gd name="T16" fmla="*/ 2147483647 w 98"/>
                  <a:gd name="T17" fmla="*/ 2147483647 h 169"/>
                  <a:gd name="T18" fmla="*/ 2147483647 w 98"/>
                  <a:gd name="T19" fmla="*/ 2147483647 h 169"/>
                  <a:gd name="T20" fmla="*/ 2147483647 w 98"/>
                  <a:gd name="T21" fmla="*/ 2147483647 h 169"/>
                  <a:gd name="T22" fmla="*/ 2147483647 w 98"/>
                  <a:gd name="T23" fmla="*/ 2147483647 h 169"/>
                  <a:gd name="T24" fmla="*/ 2147483647 w 98"/>
                  <a:gd name="T25" fmla="*/ 2147483647 h 169"/>
                  <a:gd name="T26" fmla="*/ 2147483647 w 98"/>
                  <a:gd name="T27" fmla="*/ 2147483647 h 169"/>
                  <a:gd name="T28" fmla="*/ 2147483647 w 98"/>
                  <a:gd name="T29" fmla="*/ 2147483647 h 169"/>
                  <a:gd name="T30" fmla="*/ 2147483647 w 98"/>
                  <a:gd name="T31" fmla="*/ 2147483647 h 169"/>
                  <a:gd name="T32" fmla="*/ 2147483647 w 98"/>
                  <a:gd name="T33" fmla="*/ 2147483647 h 169"/>
                  <a:gd name="T34" fmla="*/ 2147483647 w 98"/>
                  <a:gd name="T35" fmla="*/ 2147483647 h 169"/>
                  <a:gd name="T36" fmla="*/ 2147483647 w 98"/>
                  <a:gd name="T37" fmla="*/ 2147483647 h 169"/>
                  <a:gd name="T38" fmla="*/ 2147483647 w 98"/>
                  <a:gd name="T39" fmla="*/ 2147483647 h 169"/>
                  <a:gd name="T40" fmla="*/ 2147483647 w 98"/>
                  <a:gd name="T41" fmla="*/ 2147483647 h 169"/>
                  <a:gd name="T42" fmla="*/ 2147483647 w 98"/>
                  <a:gd name="T43" fmla="*/ 2147483647 h 169"/>
                  <a:gd name="T44" fmla="*/ 2147483647 w 98"/>
                  <a:gd name="T45" fmla="*/ 2147483647 h 169"/>
                  <a:gd name="T46" fmla="*/ 2147483647 w 98"/>
                  <a:gd name="T47" fmla="*/ 2147483647 h 169"/>
                  <a:gd name="T48" fmla="*/ 2147483647 w 98"/>
                  <a:gd name="T49" fmla="*/ 2147483647 h 169"/>
                  <a:gd name="T50" fmla="*/ 2147483647 w 98"/>
                  <a:gd name="T51" fmla="*/ 2147483647 h 169"/>
                  <a:gd name="T52" fmla="*/ 2147483647 w 98"/>
                  <a:gd name="T53" fmla="*/ 2147483647 h 169"/>
                  <a:gd name="T54" fmla="*/ 2147483647 w 98"/>
                  <a:gd name="T55" fmla="*/ 2147483647 h 169"/>
                  <a:gd name="T56" fmla="*/ 2147483647 w 98"/>
                  <a:gd name="T57" fmla="*/ 2147483647 h 169"/>
                  <a:gd name="T58" fmla="*/ 2147483647 w 98"/>
                  <a:gd name="T59" fmla="*/ 2147483647 h 169"/>
                  <a:gd name="T60" fmla="*/ 2147483647 w 98"/>
                  <a:gd name="T61" fmla="*/ 2147483647 h 169"/>
                  <a:gd name="T62" fmla="*/ 2147483647 w 98"/>
                  <a:gd name="T63" fmla="*/ 2147483647 h 169"/>
                  <a:gd name="T64" fmla="*/ 2147483647 w 98"/>
                  <a:gd name="T65" fmla="*/ 2147483647 h 169"/>
                  <a:gd name="T66" fmla="*/ 2147483647 w 98"/>
                  <a:gd name="T67" fmla="*/ 2147483647 h 169"/>
                  <a:gd name="T68" fmla="*/ 2147483647 w 98"/>
                  <a:gd name="T69" fmla="*/ 2147483647 h 169"/>
                  <a:gd name="T70" fmla="*/ 2147483647 w 98"/>
                  <a:gd name="T71" fmla="*/ 2147483647 h 169"/>
                  <a:gd name="T72" fmla="*/ 2147483647 w 98"/>
                  <a:gd name="T73" fmla="*/ 2147483647 h 169"/>
                  <a:gd name="T74" fmla="*/ 0 w 98"/>
                  <a:gd name="T75" fmla="*/ 2147483647 h 169"/>
                  <a:gd name="T76" fmla="*/ 0 w 98"/>
                  <a:gd name="T77" fmla="*/ 2147483647 h 169"/>
                  <a:gd name="T78" fmla="*/ 0 w 98"/>
                  <a:gd name="T79" fmla="*/ 2147483647 h 169"/>
                  <a:gd name="T80" fmla="*/ 2147483647 w 98"/>
                  <a:gd name="T81" fmla="*/ 2147483647 h 169"/>
                  <a:gd name="T82" fmla="*/ 2147483647 w 98"/>
                  <a:gd name="T83" fmla="*/ 0 h 169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w 98"/>
                  <a:gd name="T127" fmla="*/ 0 h 169"/>
                  <a:gd name="T128" fmla="*/ 98 w 98"/>
                  <a:gd name="T129" fmla="*/ 169 h 169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T126" t="T127" r="T128" b="T129"/>
                <a:pathLst>
                  <a:path w="98" h="169">
                    <a:moveTo>
                      <a:pt x="98" y="14"/>
                    </a:moveTo>
                    <a:lnTo>
                      <a:pt x="14" y="56"/>
                    </a:lnTo>
                    <a:lnTo>
                      <a:pt x="28" y="56"/>
                    </a:lnTo>
                    <a:lnTo>
                      <a:pt x="14" y="70"/>
                    </a:lnTo>
                    <a:lnTo>
                      <a:pt x="0" y="56"/>
                    </a:lnTo>
                    <a:lnTo>
                      <a:pt x="42" y="70"/>
                    </a:lnTo>
                    <a:lnTo>
                      <a:pt x="84" y="84"/>
                    </a:lnTo>
                    <a:lnTo>
                      <a:pt x="98" y="84"/>
                    </a:lnTo>
                    <a:lnTo>
                      <a:pt x="98" y="99"/>
                    </a:lnTo>
                    <a:lnTo>
                      <a:pt x="84" y="113"/>
                    </a:lnTo>
                    <a:lnTo>
                      <a:pt x="42" y="127"/>
                    </a:lnTo>
                    <a:lnTo>
                      <a:pt x="14" y="141"/>
                    </a:lnTo>
                    <a:lnTo>
                      <a:pt x="28" y="127"/>
                    </a:lnTo>
                    <a:lnTo>
                      <a:pt x="28" y="141"/>
                    </a:lnTo>
                    <a:lnTo>
                      <a:pt x="14" y="141"/>
                    </a:lnTo>
                    <a:lnTo>
                      <a:pt x="42" y="155"/>
                    </a:lnTo>
                    <a:lnTo>
                      <a:pt x="70" y="155"/>
                    </a:lnTo>
                    <a:lnTo>
                      <a:pt x="84" y="155"/>
                    </a:lnTo>
                    <a:lnTo>
                      <a:pt x="84" y="169"/>
                    </a:lnTo>
                    <a:lnTo>
                      <a:pt x="70" y="169"/>
                    </a:lnTo>
                    <a:lnTo>
                      <a:pt x="70" y="155"/>
                    </a:lnTo>
                    <a:lnTo>
                      <a:pt x="70" y="169"/>
                    </a:lnTo>
                    <a:lnTo>
                      <a:pt x="42" y="169"/>
                    </a:lnTo>
                    <a:lnTo>
                      <a:pt x="14" y="155"/>
                    </a:lnTo>
                    <a:lnTo>
                      <a:pt x="14" y="141"/>
                    </a:lnTo>
                    <a:lnTo>
                      <a:pt x="14" y="127"/>
                    </a:lnTo>
                    <a:lnTo>
                      <a:pt x="42" y="113"/>
                    </a:lnTo>
                    <a:lnTo>
                      <a:pt x="84" y="99"/>
                    </a:lnTo>
                    <a:lnTo>
                      <a:pt x="84" y="84"/>
                    </a:lnTo>
                    <a:lnTo>
                      <a:pt x="84" y="99"/>
                    </a:lnTo>
                    <a:lnTo>
                      <a:pt x="42" y="84"/>
                    </a:lnTo>
                    <a:lnTo>
                      <a:pt x="0" y="70"/>
                    </a:lnTo>
                    <a:lnTo>
                      <a:pt x="0" y="56"/>
                    </a:lnTo>
                    <a:lnTo>
                      <a:pt x="14" y="42"/>
                    </a:lnTo>
                    <a:lnTo>
                      <a:pt x="98" y="0"/>
                    </a:lnTo>
                    <a:lnTo>
                      <a:pt x="98" y="14"/>
                    </a:lnTo>
                    <a:close/>
                  </a:path>
                </a:pathLst>
              </a:custGeom>
              <a:blipFill dpi="0" rotWithShape="0">
                <a:blip r:embed="rId4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" name="Freeform 101"/>
              <p:cNvSpPr>
                <a:spLocks/>
              </p:cNvSpPr>
              <p:nvPr/>
            </p:nvSpPr>
            <p:spPr bwMode="auto">
              <a:xfrm>
                <a:off x="7834960" y="2038350"/>
                <a:ext cx="22225" cy="22225"/>
              </a:xfrm>
              <a:custGeom>
                <a:avLst/>
                <a:gdLst>
                  <a:gd name="T0" fmla="*/ 2147483647 w 14"/>
                  <a:gd name="T1" fmla="*/ 0 h 14"/>
                  <a:gd name="T2" fmla="*/ 2147483647 w 14"/>
                  <a:gd name="T3" fmla="*/ 0 h 14"/>
                  <a:gd name="T4" fmla="*/ 0 w 14"/>
                  <a:gd name="T5" fmla="*/ 2147483647 h 14"/>
                  <a:gd name="T6" fmla="*/ 0 w 14"/>
                  <a:gd name="T7" fmla="*/ 0 h 14"/>
                  <a:gd name="T8" fmla="*/ 0 w 14"/>
                  <a:gd name="T9" fmla="*/ 0 h 14"/>
                  <a:gd name="T10" fmla="*/ 0 w 14"/>
                  <a:gd name="T11" fmla="*/ 0 h 14"/>
                  <a:gd name="T12" fmla="*/ 2147483647 w 14"/>
                  <a:gd name="T13" fmla="*/ 0 h 1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4"/>
                  <a:gd name="T22" fmla="*/ 0 h 14"/>
                  <a:gd name="T23" fmla="*/ 14 w 14"/>
                  <a:gd name="T24" fmla="*/ 14 h 14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4" h="14">
                    <a:moveTo>
                      <a:pt x="14" y="0"/>
                    </a:moveTo>
                    <a:lnTo>
                      <a:pt x="14" y="0"/>
                    </a:lnTo>
                    <a:lnTo>
                      <a:pt x="0" y="14"/>
                    </a:lnTo>
                    <a:lnTo>
                      <a:pt x="0" y="0"/>
                    </a:lnTo>
                    <a:lnTo>
                      <a:pt x="14" y="0"/>
                    </a:lnTo>
                    <a:close/>
                  </a:path>
                </a:pathLst>
              </a:custGeom>
              <a:blipFill dpi="0" rotWithShape="0">
                <a:blip r:embed="rId4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" name="Freeform 102"/>
              <p:cNvSpPr>
                <a:spLocks/>
              </p:cNvSpPr>
              <p:nvPr/>
            </p:nvSpPr>
            <p:spPr bwMode="auto">
              <a:xfrm>
                <a:off x="7768285" y="2038350"/>
                <a:ext cx="66675" cy="44450"/>
              </a:xfrm>
              <a:custGeom>
                <a:avLst/>
                <a:gdLst>
                  <a:gd name="T0" fmla="*/ 2147483647 w 42"/>
                  <a:gd name="T1" fmla="*/ 2147483647 h 28"/>
                  <a:gd name="T2" fmla="*/ 2147483647 w 42"/>
                  <a:gd name="T3" fmla="*/ 0 h 28"/>
                  <a:gd name="T4" fmla="*/ 0 w 42"/>
                  <a:gd name="T5" fmla="*/ 2147483647 h 28"/>
                  <a:gd name="T6" fmla="*/ 0 w 42"/>
                  <a:gd name="T7" fmla="*/ 2147483647 h 28"/>
                  <a:gd name="T8" fmla="*/ 2147483647 w 42"/>
                  <a:gd name="T9" fmla="*/ 2147483647 h 2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2"/>
                  <a:gd name="T16" fmla="*/ 0 h 28"/>
                  <a:gd name="T17" fmla="*/ 42 w 42"/>
                  <a:gd name="T18" fmla="*/ 28 h 2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2" h="28">
                    <a:moveTo>
                      <a:pt x="42" y="14"/>
                    </a:moveTo>
                    <a:lnTo>
                      <a:pt x="42" y="0"/>
                    </a:lnTo>
                    <a:lnTo>
                      <a:pt x="0" y="14"/>
                    </a:lnTo>
                    <a:lnTo>
                      <a:pt x="0" y="28"/>
                    </a:lnTo>
                    <a:lnTo>
                      <a:pt x="42" y="14"/>
                    </a:lnTo>
                    <a:close/>
                  </a:path>
                </a:pathLst>
              </a:custGeom>
              <a:blipFill dpi="0" rotWithShape="0">
                <a:blip r:embed="rId4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48" name="Straight Arrow Connector 47"/>
            <p:cNvCxnSpPr/>
            <p:nvPr/>
          </p:nvCxnSpPr>
          <p:spPr bwMode="auto">
            <a:xfrm>
              <a:off x="8327572" y="4484348"/>
              <a:ext cx="167346" cy="0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sp>
        <p:nvSpPr>
          <p:cNvPr id="53" name="Rectangle 52"/>
          <p:cNvSpPr/>
          <p:nvPr/>
        </p:nvSpPr>
        <p:spPr bwMode="auto">
          <a:xfrm>
            <a:off x="6849745" y="5374562"/>
            <a:ext cx="979009" cy="523220"/>
          </a:xfrm>
          <a:prstGeom prst="rect">
            <a:avLst/>
          </a:prstGeom>
          <a:solidFill>
            <a:srgbClr val="FFFF9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Async</a:t>
            </a:r>
            <a:r>
              <a:rPr kumimoji="0" lang="en-US" sz="14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/>
            </a:r>
            <a:br>
              <a:rPr kumimoji="0" lang="en-US" sz="14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</a:br>
            <a:r>
              <a:rPr kumimoji="0" lang="en-US" sz="14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Task</a:t>
            </a:r>
            <a:endParaRPr kumimoji="0" lang="en-US" sz="1100" b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54" name="Group 53"/>
          <p:cNvGrpSpPr/>
          <p:nvPr/>
        </p:nvGrpSpPr>
        <p:grpSpPr>
          <a:xfrm>
            <a:off x="7443973" y="5496327"/>
            <a:ext cx="300243" cy="312737"/>
            <a:chOff x="8327572" y="4328206"/>
            <a:chExt cx="300243" cy="312737"/>
          </a:xfrm>
        </p:grpSpPr>
        <p:grpSp>
          <p:nvGrpSpPr>
            <p:cNvPr id="55" name="Group 54"/>
            <p:cNvGrpSpPr/>
            <p:nvPr/>
          </p:nvGrpSpPr>
          <p:grpSpPr>
            <a:xfrm>
              <a:off x="8472240" y="4328206"/>
              <a:ext cx="155575" cy="312737"/>
              <a:chOff x="7723835" y="1770063"/>
              <a:chExt cx="155575" cy="312737"/>
            </a:xfrm>
          </p:grpSpPr>
          <p:sp>
            <p:nvSpPr>
              <p:cNvPr id="57" name="Freeform 99"/>
              <p:cNvSpPr>
                <a:spLocks/>
              </p:cNvSpPr>
              <p:nvPr/>
            </p:nvSpPr>
            <p:spPr bwMode="auto">
              <a:xfrm>
                <a:off x="7723835" y="1770063"/>
                <a:ext cx="155575" cy="290512"/>
              </a:xfrm>
              <a:custGeom>
                <a:avLst/>
                <a:gdLst>
                  <a:gd name="T0" fmla="*/ 2147483647 w 98"/>
                  <a:gd name="T1" fmla="*/ 0 h 183"/>
                  <a:gd name="T2" fmla="*/ 2147483647 w 98"/>
                  <a:gd name="T3" fmla="*/ 2147483647 h 183"/>
                  <a:gd name="T4" fmla="*/ 0 w 98"/>
                  <a:gd name="T5" fmla="*/ 2147483647 h 183"/>
                  <a:gd name="T6" fmla="*/ 0 w 98"/>
                  <a:gd name="T7" fmla="*/ 2147483647 h 183"/>
                  <a:gd name="T8" fmla="*/ 2147483647 w 98"/>
                  <a:gd name="T9" fmla="*/ 2147483647 h 183"/>
                  <a:gd name="T10" fmla="*/ 2147483647 w 98"/>
                  <a:gd name="T11" fmla="*/ 2147483647 h 183"/>
                  <a:gd name="T12" fmla="*/ 2147483647 w 98"/>
                  <a:gd name="T13" fmla="*/ 2147483647 h 183"/>
                  <a:gd name="T14" fmla="*/ 2147483647 w 98"/>
                  <a:gd name="T15" fmla="*/ 2147483647 h 183"/>
                  <a:gd name="T16" fmla="*/ 2147483647 w 98"/>
                  <a:gd name="T17" fmla="*/ 2147483647 h 183"/>
                  <a:gd name="T18" fmla="*/ 2147483647 w 98"/>
                  <a:gd name="T19" fmla="*/ 2147483647 h 183"/>
                  <a:gd name="T20" fmla="*/ 2147483647 w 98"/>
                  <a:gd name="T21" fmla="*/ 2147483647 h 183"/>
                  <a:gd name="T22" fmla="*/ 2147483647 w 98"/>
                  <a:gd name="T23" fmla="*/ 2147483647 h 183"/>
                  <a:gd name="T24" fmla="*/ 2147483647 w 98"/>
                  <a:gd name="T25" fmla="*/ 2147483647 h 183"/>
                  <a:gd name="T26" fmla="*/ 2147483647 w 98"/>
                  <a:gd name="T27" fmla="*/ 2147483647 h 183"/>
                  <a:gd name="T28" fmla="*/ 2147483647 w 98"/>
                  <a:gd name="T29" fmla="*/ 2147483647 h 183"/>
                  <a:gd name="T30" fmla="*/ 2147483647 w 98"/>
                  <a:gd name="T31" fmla="*/ 2147483647 h 183"/>
                  <a:gd name="T32" fmla="*/ 2147483647 w 98"/>
                  <a:gd name="T33" fmla="*/ 2147483647 h 183"/>
                  <a:gd name="T34" fmla="*/ 2147483647 w 98"/>
                  <a:gd name="T35" fmla="*/ 0 h 183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98"/>
                  <a:gd name="T55" fmla="*/ 0 h 183"/>
                  <a:gd name="T56" fmla="*/ 98 w 98"/>
                  <a:gd name="T57" fmla="*/ 183 h 183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98" h="183">
                    <a:moveTo>
                      <a:pt x="98" y="0"/>
                    </a:moveTo>
                    <a:lnTo>
                      <a:pt x="14" y="42"/>
                    </a:lnTo>
                    <a:lnTo>
                      <a:pt x="0" y="56"/>
                    </a:lnTo>
                    <a:lnTo>
                      <a:pt x="42" y="70"/>
                    </a:lnTo>
                    <a:lnTo>
                      <a:pt x="84" y="84"/>
                    </a:lnTo>
                    <a:lnTo>
                      <a:pt x="84" y="99"/>
                    </a:lnTo>
                    <a:lnTo>
                      <a:pt x="42" y="113"/>
                    </a:lnTo>
                    <a:lnTo>
                      <a:pt x="14" y="127"/>
                    </a:lnTo>
                    <a:lnTo>
                      <a:pt x="14" y="141"/>
                    </a:lnTo>
                    <a:lnTo>
                      <a:pt x="42" y="155"/>
                    </a:lnTo>
                    <a:lnTo>
                      <a:pt x="70" y="155"/>
                    </a:lnTo>
                    <a:lnTo>
                      <a:pt x="70" y="169"/>
                    </a:lnTo>
                    <a:lnTo>
                      <a:pt x="28" y="183"/>
                    </a:lnTo>
                    <a:lnTo>
                      <a:pt x="98" y="0"/>
                    </a:lnTo>
                    <a:close/>
                  </a:path>
                </a:pathLst>
              </a:custGeom>
              <a:blipFill dpi="0" rotWithShape="0">
                <a:blip r:embed="rId3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" name="Freeform 100"/>
              <p:cNvSpPr>
                <a:spLocks/>
              </p:cNvSpPr>
              <p:nvPr/>
            </p:nvSpPr>
            <p:spPr bwMode="auto">
              <a:xfrm>
                <a:off x="7723835" y="1770063"/>
                <a:ext cx="155575" cy="268287"/>
              </a:xfrm>
              <a:custGeom>
                <a:avLst/>
                <a:gdLst>
                  <a:gd name="T0" fmla="*/ 2147483647 w 98"/>
                  <a:gd name="T1" fmla="*/ 2147483647 h 169"/>
                  <a:gd name="T2" fmla="*/ 2147483647 w 98"/>
                  <a:gd name="T3" fmla="*/ 2147483647 h 169"/>
                  <a:gd name="T4" fmla="*/ 2147483647 w 98"/>
                  <a:gd name="T5" fmla="*/ 2147483647 h 169"/>
                  <a:gd name="T6" fmla="*/ 2147483647 w 98"/>
                  <a:gd name="T7" fmla="*/ 2147483647 h 169"/>
                  <a:gd name="T8" fmla="*/ 0 w 98"/>
                  <a:gd name="T9" fmla="*/ 2147483647 h 169"/>
                  <a:gd name="T10" fmla="*/ 2147483647 w 98"/>
                  <a:gd name="T11" fmla="*/ 2147483647 h 169"/>
                  <a:gd name="T12" fmla="*/ 2147483647 w 98"/>
                  <a:gd name="T13" fmla="*/ 2147483647 h 169"/>
                  <a:gd name="T14" fmla="*/ 2147483647 w 98"/>
                  <a:gd name="T15" fmla="*/ 2147483647 h 169"/>
                  <a:gd name="T16" fmla="*/ 2147483647 w 98"/>
                  <a:gd name="T17" fmla="*/ 2147483647 h 169"/>
                  <a:gd name="T18" fmla="*/ 2147483647 w 98"/>
                  <a:gd name="T19" fmla="*/ 2147483647 h 169"/>
                  <a:gd name="T20" fmla="*/ 2147483647 w 98"/>
                  <a:gd name="T21" fmla="*/ 2147483647 h 169"/>
                  <a:gd name="T22" fmla="*/ 2147483647 w 98"/>
                  <a:gd name="T23" fmla="*/ 2147483647 h 169"/>
                  <a:gd name="T24" fmla="*/ 2147483647 w 98"/>
                  <a:gd name="T25" fmla="*/ 2147483647 h 169"/>
                  <a:gd name="T26" fmla="*/ 2147483647 w 98"/>
                  <a:gd name="T27" fmla="*/ 2147483647 h 169"/>
                  <a:gd name="T28" fmla="*/ 2147483647 w 98"/>
                  <a:gd name="T29" fmla="*/ 2147483647 h 169"/>
                  <a:gd name="T30" fmla="*/ 2147483647 w 98"/>
                  <a:gd name="T31" fmla="*/ 2147483647 h 169"/>
                  <a:gd name="T32" fmla="*/ 2147483647 w 98"/>
                  <a:gd name="T33" fmla="*/ 2147483647 h 169"/>
                  <a:gd name="T34" fmla="*/ 2147483647 w 98"/>
                  <a:gd name="T35" fmla="*/ 2147483647 h 169"/>
                  <a:gd name="T36" fmla="*/ 2147483647 w 98"/>
                  <a:gd name="T37" fmla="*/ 2147483647 h 169"/>
                  <a:gd name="T38" fmla="*/ 2147483647 w 98"/>
                  <a:gd name="T39" fmla="*/ 2147483647 h 169"/>
                  <a:gd name="T40" fmla="*/ 2147483647 w 98"/>
                  <a:gd name="T41" fmla="*/ 2147483647 h 169"/>
                  <a:gd name="T42" fmla="*/ 2147483647 w 98"/>
                  <a:gd name="T43" fmla="*/ 2147483647 h 169"/>
                  <a:gd name="T44" fmla="*/ 2147483647 w 98"/>
                  <a:gd name="T45" fmla="*/ 2147483647 h 169"/>
                  <a:gd name="T46" fmla="*/ 2147483647 w 98"/>
                  <a:gd name="T47" fmla="*/ 2147483647 h 169"/>
                  <a:gd name="T48" fmla="*/ 2147483647 w 98"/>
                  <a:gd name="T49" fmla="*/ 2147483647 h 169"/>
                  <a:gd name="T50" fmla="*/ 2147483647 w 98"/>
                  <a:gd name="T51" fmla="*/ 2147483647 h 169"/>
                  <a:gd name="T52" fmla="*/ 2147483647 w 98"/>
                  <a:gd name="T53" fmla="*/ 2147483647 h 169"/>
                  <a:gd name="T54" fmla="*/ 2147483647 w 98"/>
                  <a:gd name="T55" fmla="*/ 2147483647 h 169"/>
                  <a:gd name="T56" fmla="*/ 2147483647 w 98"/>
                  <a:gd name="T57" fmla="*/ 2147483647 h 169"/>
                  <a:gd name="T58" fmla="*/ 2147483647 w 98"/>
                  <a:gd name="T59" fmla="*/ 2147483647 h 169"/>
                  <a:gd name="T60" fmla="*/ 2147483647 w 98"/>
                  <a:gd name="T61" fmla="*/ 2147483647 h 169"/>
                  <a:gd name="T62" fmla="*/ 2147483647 w 98"/>
                  <a:gd name="T63" fmla="*/ 2147483647 h 169"/>
                  <a:gd name="T64" fmla="*/ 2147483647 w 98"/>
                  <a:gd name="T65" fmla="*/ 2147483647 h 169"/>
                  <a:gd name="T66" fmla="*/ 2147483647 w 98"/>
                  <a:gd name="T67" fmla="*/ 2147483647 h 169"/>
                  <a:gd name="T68" fmla="*/ 2147483647 w 98"/>
                  <a:gd name="T69" fmla="*/ 2147483647 h 169"/>
                  <a:gd name="T70" fmla="*/ 2147483647 w 98"/>
                  <a:gd name="T71" fmla="*/ 2147483647 h 169"/>
                  <a:gd name="T72" fmla="*/ 2147483647 w 98"/>
                  <a:gd name="T73" fmla="*/ 2147483647 h 169"/>
                  <a:gd name="T74" fmla="*/ 0 w 98"/>
                  <a:gd name="T75" fmla="*/ 2147483647 h 169"/>
                  <a:gd name="T76" fmla="*/ 0 w 98"/>
                  <a:gd name="T77" fmla="*/ 2147483647 h 169"/>
                  <a:gd name="T78" fmla="*/ 0 w 98"/>
                  <a:gd name="T79" fmla="*/ 2147483647 h 169"/>
                  <a:gd name="T80" fmla="*/ 2147483647 w 98"/>
                  <a:gd name="T81" fmla="*/ 2147483647 h 169"/>
                  <a:gd name="T82" fmla="*/ 2147483647 w 98"/>
                  <a:gd name="T83" fmla="*/ 0 h 169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w 98"/>
                  <a:gd name="T127" fmla="*/ 0 h 169"/>
                  <a:gd name="T128" fmla="*/ 98 w 98"/>
                  <a:gd name="T129" fmla="*/ 169 h 169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T126" t="T127" r="T128" b="T129"/>
                <a:pathLst>
                  <a:path w="98" h="169">
                    <a:moveTo>
                      <a:pt x="98" y="14"/>
                    </a:moveTo>
                    <a:lnTo>
                      <a:pt x="14" y="56"/>
                    </a:lnTo>
                    <a:lnTo>
                      <a:pt x="28" y="56"/>
                    </a:lnTo>
                    <a:lnTo>
                      <a:pt x="14" y="70"/>
                    </a:lnTo>
                    <a:lnTo>
                      <a:pt x="0" y="56"/>
                    </a:lnTo>
                    <a:lnTo>
                      <a:pt x="42" y="70"/>
                    </a:lnTo>
                    <a:lnTo>
                      <a:pt x="84" y="84"/>
                    </a:lnTo>
                    <a:lnTo>
                      <a:pt x="98" y="84"/>
                    </a:lnTo>
                    <a:lnTo>
                      <a:pt x="98" y="99"/>
                    </a:lnTo>
                    <a:lnTo>
                      <a:pt x="84" y="113"/>
                    </a:lnTo>
                    <a:lnTo>
                      <a:pt x="42" y="127"/>
                    </a:lnTo>
                    <a:lnTo>
                      <a:pt x="14" y="141"/>
                    </a:lnTo>
                    <a:lnTo>
                      <a:pt x="28" y="127"/>
                    </a:lnTo>
                    <a:lnTo>
                      <a:pt x="28" y="141"/>
                    </a:lnTo>
                    <a:lnTo>
                      <a:pt x="14" y="141"/>
                    </a:lnTo>
                    <a:lnTo>
                      <a:pt x="42" y="155"/>
                    </a:lnTo>
                    <a:lnTo>
                      <a:pt x="70" y="155"/>
                    </a:lnTo>
                    <a:lnTo>
                      <a:pt x="84" y="155"/>
                    </a:lnTo>
                    <a:lnTo>
                      <a:pt x="84" y="169"/>
                    </a:lnTo>
                    <a:lnTo>
                      <a:pt x="70" y="169"/>
                    </a:lnTo>
                    <a:lnTo>
                      <a:pt x="70" y="155"/>
                    </a:lnTo>
                    <a:lnTo>
                      <a:pt x="70" y="169"/>
                    </a:lnTo>
                    <a:lnTo>
                      <a:pt x="42" y="169"/>
                    </a:lnTo>
                    <a:lnTo>
                      <a:pt x="14" y="155"/>
                    </a:lnTo>
                    <a:lnTo>
                      <a:pt x="14" y="141"/>
                    </a:lnTo>
                    <a:lnTo>
                      <a:pt x="14" y="127"/>
                    </a:lnTo>
                    <a:lnTo>
                      <a:pt x="42" y="113"/>
                    </a:lnTo>
                    <a:lnTo>
                      <a:pt x="84" y="99"/>
                    </a:lnTo>
                    <a:lnTo>
                      <a:pt x="84" y="84"/>
                    </a:lnTo>
                    <a:lnTo>
                      <a:pt x="84" y="99"/>
                    </a:lnTo>
                    <a:lnTo>
                      <a:pt x="42" y="84"/>
                    </a:lnTo>
                    <a:lnTo>
                      <a:pt x="0" y="70"/>
                    </a:lnTo>
                    <a:lnTo>
                      <a:pt x="0" y="56"/>
                    </a:lnTo>
                    <a:lnTo>
                      <a:pt x="14" y="42"/>
                    </a:lnTo>
                    <a:lnTo>
                      <a:pt x="98" y="0"/>
                    </a:lnTo>
                    <a:lnTo>
                      <a:pt x="98" y="14"/>
                    </a:lnTo>
                    <a:close/>
                  </a:path>
                </a:pathLst>
              </a:custGeom>
              <a:blipFill dpi="0" rotWithShape="0">
                <a:blip r:embed="rId4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9" name="Freeform 101"/>
              <p:cNvSpPr>
                <a:spLocks/>
              </p:cNvSpPr>
              <p:nvPr/>
            </p:nvSpPr>
            <p:spPr bwMode="auto">
              <a:xfrm>
                <a:off x="7834960" y="2038350"/>
                <a:ext cx="22225" cy="22225"/>
              </a:xfrm>
              <a:custGeom>
                <a:avLst/>
                <a:gdLst>
                  <a:gd name="T0" fmla="*/ 2147483647 w 14"/>
                  <a:gd name="T1" fmla="*/ 0 h 14"/>
                  <a:gd name="T2" fmla="*/ 2147483647 w 14"/>
                  <a:gd name="T3" fmla="*/ 0 h 14"/>
                  <a:gd name="T4" fmla="*/ 0 w 14"/>
                  <a:gd name="T5" fmla="*/ 2147483647 h 14"/>
                  <a:gd name="T6" fmla="*/ 0 w 14"/>
                  <a:gd name="T7" fmla="*/ 0 h 14"/>
                  <a:gd name="T8" fmla="*/ 0 w 14"/>
                  <a:gd name="T9" fmla="*/ 0 h 14"/>
                  <a:gd name="T10" fmla="*/ 0 w 14"/>
                  <a:gd name="T11" fmla="*/ 0 h 14"/>
                  <a:gd name="T12" fmla="*/ 2147483647 w 14"/>
                  <a:gd name="T13" fmla="*/ 0 h 1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4"/>
                  <a:gd name="T22" fmla="*/ 0 h 14"/>
                  <a:gd name="T23" fmla="*/ 14 w 14"/>
                  <a:gd name="T24" fmla="*/ 14 h 14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4" h="14">
                    <a:moveTo>
                      <a:pt x="14" y="0"/>
                    </a:moveTo>
                    <a:lnTo>
                      <a:pt x="14" y="0"/>
                    </a:lnTo>
                    <a:lnTo>
                      <a:pt x="0" y="14"/>
                    </a:lnTo>
                    <a:lnTo>
                      <a:pt x="0" y="0"/>
                    </a:lnTo>
                    <a:lnTo>
                      <a:pt x="14" y="0"/>
                    </a:lnTo>
                    <a:close/>
                  </a:path>
                </a:pathLst>
              </a:custGeom>
              <a:blipFill dpi="0" rotWithShape="0">
                <a:blip r:embed="rId4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" name="Freeform 102"/>
              <p:cNvSpPr>
                <a:spLocks/>
              </p:cNvSpPr>
              <p:nvPr/>
            </p:nvSpPr>
            <p:spPr bwMode="auto">
              <a:xfrm>
                <a:off x="7768285" y="2038350"/>
                <a:ext cx="66675" cy="44450"/>
              </a:xfrm>
              <a:custGeom>
                <a:avLst/>
                <a:gdLst>
                  <a:gd name="T0" fmla="*/ 2147483647 w 42"/>
                  <a:gd name="T1" fmla="*/ 2147483647 h 28"/>
                  <a:gd name="T2" fmla="*/ 2147483647 w 42"/>
                  <a:gd name="T3" fmla="*/ 0 h 28"/>
                  <a:gd name="T4" fmla="*/ 0 w 42"/>
                  <a:gd name="T5" fmla="*/ 2147483647 h 28"/>
                  <a:gd name="T6" fmla="*/ 0 w 42"/>
                  <a:gd name="T7" fmla="*/ 2147483647 h 28"/>
                  <a:gd name="T8" fmla="*/ 2147483647 w 42"/>
                  <a:gd name="T9" fmla="*/ 2147483647 h 2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2"/>
                  <a:gd name="T16" fmla="*/ 0 h 28"/>
                  <a:gd name="T17" fmla="*/ 42 w 42"/>
                  <a:gd name="T18" fmla="*/ 28 h 2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2" h="28">
                    <a:moveTo>
                      <a:pt x="42" y="14"/>
                    </a:moveTo>
                    <a:lnTo>
                      <a:pt x="42" y="0"/>
                    </a:lnTo>
                    <a:lnTo>
                      <a:pt x="0" y="14"/>
                    </a:lnTo>
                    <a:lnTo>
                      <a:pt x="0" y="28"/>
                    </a:lnTo>
                    <a:lnTo>
                      <a:pt x="42" y="14"/>
                    </a:lnTo>
                    <a:close/>
                  </a:path>
                </a:pathLst>
              </a:custGeom>
              <a:blipFill dpi="0" rotWithShape="0">
                <a:blip r:embed="rId4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56" name="Straight Arrow Connector 55"/>
            <p:cNvCxnSpPr/>
            <p:nvPr/>
          </p:nvCxnSpPr>
          <p:spPr bwMode="auto">
            <a:xfrm>
              <a:off x="8327572" y="4484348"/>
              <a:ext cx="167346" cy="0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cxnSp>
        <p:nvCxnSpPr>
          <p:cNvPr id="61" name="Straight Arrow Connector 60"/>
          <p:cNvCxnSpPr/>
          <p:nvPr/>
        </p:nvCxnSpPr>
        <p:spPr bwMode="auto">
          <a:xfrm flipV="1">
            <a:off x="6044287" y="5641583"/>
            <a:ext cx="805458" cy="234200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224925627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9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 smtClean="0"/>
              <a:t>Overview of Java Threads in Android</a:t>
            </a:r>
            <a:endParaRPr lang="en-US" sz="3200" dirty="0"/>
          </a:p>
        </p:txBody>
      </p:sp>
      <p:sp>
        <p:nvSpPr>
          <p:cNvPr id="34820" name="Rectangle 3"/>
          <p:cNvSpPr>
            <a:spLocks noGrp="1" noChangeArrowheads="1"/>
          </p:cNvSpPr>
          <p:nvPr>
            <p:ph idx="1"/>
          </p:nvPr>
        </p:nvSpPr>
        <p:spPr>
          <a:xfrm>
            <a:off x="12701" y="1197535"/>
            <a:ext cx="3698687" cy="4625609"/>
          </a:xfrm>
        </p:spPr>
        <p:txBody>
          <a:bodyPr>
            <a:normAutofit/>
          </a:bodyPr>
          <a:lstStyle/>
          <a:p>
            <a:pPr marL="230188" lvl="1" indent="-228600">
              <a:spcBef>
                <a:spcPts val="6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/>
            </a:pPr>
            <a:r>
              <a:rPr lang="en-US" sz="2000" kern="1200" dirty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Android implements Java threads &amp; concurrency classes</a:t>
            </a:r>
          </a:p>
          <a:p>
            <a:pPr marL="230188" lvl="1" indent="-228600">
              <a:spcBef>
                <a:spcPts val="6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/>
            </a:pPr>
            <a:r>
              <a:rPr lang="en-US" sz="2000" b="1" kern="1200" dirty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Conceptual view</a:t>
            </a:r>
          </a:p>
          <a:p>
            <a:pPr marL="454025" lvl="1" indent="-228600">
              <a:spcBef>
                <a:spcPts val="6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/>
            </a:pPr>
            <a:r>
              <a:rPr lang="en-US" sz="2000" kern="1200" dirty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Concurrent computations running in a </a:t>
            </a:r>
            <a:r>
              <a:rPr lang="en-US" sz="2000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process</a:t>
            </a:r>
            <a:endParaRPr lang="en-US" sz="2000" kern="1200" dirty="0">
              <a:latin typeface="Tahoma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04" name="Rounded Rectangle 103"/>
          <p:cNvSpPr/>
          <p:nvPr/>
        </p:nvSpPr>
        <p:spPr bwMode="auto">
          <a:xfrm>
            <a:off x="6139677" y="1384090"/>
            <a:ext cx="1213709" cy="2413628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5" name="Rounded Rectangle 104"/>
          <p:cNvSpPr/>
          <p:nvPr/>
        </p:nvSpPr>
        <p:spPr bwMode="auto">
          <a:xfrm>
            <a:off x="3833295" y="1387806"/>
            <a:ext cx="2214685" cy="2413628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6" name="Rectangle 105"/>
          <p:cNvSpPr/>
          <p:nvPr/>
        </p:nvSpPr>
        <p:spPr>
          <a:xfrm>
            <a:off x="4535081" y="1129273"/>
            <a:ext cx="928459" cy="2585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200" b="1" dirty="0" smtClean="0"/>
              <a:t>Process A</a:t>
            </a:r>
            <a:endParaRPr lang="en-US" sz="1200" b="1" dirty="0"/>
          </a:p>
        </p:txBody>
      </p:sp>
      <p:sp>
        <p:nvSpPr>
          <p:cNvPr id="107" name="Rectangle 106"/>
          <p:cNvSpPr/>
          <p:nvPr/>
        </p:nvSpPr>
        <p:spPr>
          <a:xfrm>
            <a:off x="6282302" y="1125557"/>
            <a:ext cx="928459" cy="2585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200" b="1" dirty="0" smtClean="0"/>
              <a:t>Process B</a:t>
            </a:r>
            <a:endParaRPr lang="en-US" sz="1200" b="1" dirty="0"/>
          </a:p>
        </p:txBody>
      </p:sp>
      <p:sp>
        <p:nvSpPr>
          <p:cNvPr id="108" name="Rounded Rectangle 107"/>
          <p:cNvSpPr/>
          <p:nvPr/>
        </p:nvSpPr>
        <p:spPr bwMode="auto">
          <a:xfrm>
            <a:off x="7454853" y="1384090"/>
            <a:ext cx="1578418" cy="2413628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9" name="Rectangle 108"/>
          <p:cNvSpPr/>
          <p:nvPr/>
        </p:nvSpPr>
        <p:spPr>
          <a:xfrm>
            <a:off x="7781436" y="1125557"/>
            <a:ext cx="925253" cy="2585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200" b="1" dirty="0" smtClean="0"/>
              <a:t>Process C</a:t>
            </a:r>
            <a:endParaRPr lang="en-US" sz="1200" b="1" dirty="0"/>
          </a:p>
        </p:txBody>
      </p:sp>
      <p:grpSp>
        <p:nvGrpSpPr>
          <p:cNvPr id="112" name="Group 111"/>
          <p:cNvGrpSpPr/>
          <p:nvPr/>
        </p:nvGrpSpPr>
        <p:grpSpPr>
          <a:xfrm>
            <a:off x="4058874" y="2182015"/>
            <a:ext cx="300243" cy="312737"/>
            <a:chOff x="8327572" y="4328206"/>
            <a:chExt cx="300243" cy="312737"/>
          </a:xfrm>
        </p:grpSpPr>
        <p:grpSp>
          <p:nvGrpSpPr>
            <p:cNvPr id="117" name="Group 116"/>
            <p:cNvGrpSpPr/>
            <p:nvPr/>
          </p:nvGrpSpPr>
          <p:grpSpPr>
            <a:xfrm>
              <a:off x="8472240" y="4328206"/>
              <a:ext cx="155575" cy="312737"/>
              <a:chOff x="7723835" y="1770063"/>
              <a:chExt cx="155575" cy="312737"/>
            </a:xfrm>
          </p:grpSpPr>
          <p:sp>
            <p:nvSpPr>
              <p:cNvPr id="119" name="Freeform 99"/>
              <p:cNvSpPr>
                <a:spLocks/>
              </p:cNvSpPr>
              <p:nvPr/>
            </p:nvSpPr>
            <p:spPr bwMode="auto">
              <a:xfrm>
                <a:off x="7723835" y="1770063"/>
                <a:ext cx="155575" cy="290512"/>
              </a:xfrm>
              <a:custGeom>
                <a:avLst/>
                <a:gdLst>
                  <a:gd name="T0" fmla="*/ 2147483647 w 98"/>
                  <a:gd name="T1" fmla="*/ 0 h 183"/>
                  <a:gd name="T2" fmla="*/ 2147483647 w 98"/>
                  <a:gd name="T3" fmla="*/ 2147483647 h 183"/>
                  <a:gd name="T4" fmla="*/ 0 w 98"/>
                  <a:gd name="T5" fmla="*/ 2147483647 h 183"/>
                  <a:gd name="T6" fmla="*/ 0 w 98"/>
                  <a:gd name="T7" fmla="*/ 2147483647 h 183"/>
                  <a:gd name="T8" fmla="*/ 2147483647 w 98"/>
                  <a:gd name="T9" fmla="*/ 2147483647 h 183"/>
                  <a:gd name="T10" fmla="*/ 2147483647 w 98"/>
                  <a:gd name="T11" fmla="*/ 2147483647 h 183"/>
                  <a:gd name="T12" fmla="*/ 2147483647 w 98"/>
                  <a:gd name="T13" fmla="*/ 2147483647 h 183"/>
                  <a:gd name="T14" fmla="*/ 2147483647 w 98"/>
                  <a:gd name="T15" fmla="*/ 2147483647 h 183"/>
                  <a:gd name="T16" fmla="*/ 2147483647 w 98"/>
                  <a:gd name="T17" fmla="*/ 2147483647 h 183"/>
                  <a:gd name="T18" fmla="*/ 2147483647 w 98"/>
                  <a:gd name="T19" fmla="*/ 2147483647 h 183"/>
                  <a:gd name="T20" fmla="*/ 2147483647 w 98"/>
                  <a:gd name="T21" fmla="*/ 2147483647 h 183"/>
                  <a:gd name="T22" fmla="*/ 2147483647 w 98"/>
                  <a:gd name="T23" fmla="*/ 2147483647 h 183"/>
                  <a:gd name="T24" fmla="*/ 2147483647 w 98"/>
                  <a:gd name="T25" fmla="*/ 2147483647 h 183"/>
                  <a:gd name="T26" fmla="*/ 2147483647 w 98"/>
                  <a:gd name="T27" fmla="*/ 2147483647 h 183"/>
                  <a:gd name="T28" fmla="*/ 2147483647 w 98"/>
                  <a:gd name="T29" fmla="*/ 2147483647 h 183"/>
                  <a:gd name="T30" fmla="*/ 2147483647 w 98"/>
                  <a:gd name="T31" fmla="*/ 2147483647 h 183"/>
                  <a:gd name="T32" fmla="*/ 2147483647 w 98"/>
                  <a:gd name="T33" fmla="*/ 2147483647 h 183"/>
                  <a:gd name="T34" fmla="*/ 2147483647 w 98"/>
                  <a:gd name="T35" fmla="*/ 0 h 183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98"/>
                  <a:gd name="T55" fmla="*/ 0 h 183"/>
                  <a:gd name="T56" fmla="*/ 98 w 98"/>
                  <a:gd name="T57" fmla="*/ 183 h 183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98" h="183">
                    <a:moveTo>
                      <a:pt x="98" y="0"/>
                    </a:moveTo>
                    <a:lnTo>
                      <a:pt x="14" y="42"/>
                    </a:lnTo>
                    <a:lnTo>
                      <a:pt x="0" y="56"/>
                    </a:lnTo>
                    <a:lnTo>
                      <a:pt x="42" y="70"/>
                    </a:lnTo>
                    <a:lnTo>
                      <a:pt x="84" y="84"/>
                    </a:lnTo>
                    <a:lnTo>
                      <a:pt x="84" y="99"/>
                    </a:lnTo>
                    <a:lnTo>
                      <a:pt x="42" y="113"/>
                    </a:lnTo>
                    <a:lnTo>
                      <a:pt x="14" y="127"/>
                    </a:lnTo>
                    <a:lnTo>
                      <a:pt x="14" y="141"/>
                    </a:lnTo>
                    <a:lnTo>
                      <a:pt x="42" y="155"/>
                    </a:lnTo>
                    <a:lnTo>
                      <a:pt x="70" y="155"/>
                    </a:lnTo>
                    <a:lnTo>
                      <a:pt x="70" y="169"/>
                    </a:lnTo>
                    <a:lnTo>
                      <a:pt x="28" y="183"/>
                    </a:lnTo>
                    <a:lnTo>
                      <a:pt x="98" y="0"/>
                    </a:lnTo>
                    <a:close/>
                  </a:path>
                </a:pathLst>
              </a:custGeom>
              <a:blipFill dpi="0" rotWithShape="0">
                <a:blip r:embed="rId3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0" name="Freeform 100"/>
              <p:cNvSpPr>
                <a:spLocks/>
              </p:cNvSpPr>
              <p:nvPr/>
            </p:nvSpPr>
            <p:spPr bwMode="auto">
              <a:xfrm>
                <a:off x="7723835" y="1770063"/>
                <a:ext cx="155575" cy="268287"/>
              </a:xfrm>
              <a:custGeom>
                <a:avLst/>
                <a:gdLst>
                  <a:gd name="T0" fmla="*/ 2147483647 w 98"/>
                  <a:gd name="T1" fmla="*/ 2147483647 h 169"/>
                  <a:gd name="T2" fmla="*/ 2147483647 w 98"/>
                  <a:gd name="T3" fmla="*/ 2147483647 h 169"/>
                  <a:gd name="T4" fmla="*/ 2147483647 w 98"/>
                  <a:gd name="T5" fmla="*/ 2147483647 h 169"/>
                  <a:gd name="T6" fmla="*/ 2147483647 w 98"/>
                  <a:gd name="T7" fmla="*/ 2147483647 h 169"/>
                  <a:gd name="T8" fmla="*/ 0 w 98"/>
                  <a:gd name="T9" fmla="*/ 2147483647 h 169"/>
                  <a:gd name="T10" fmla="*/ 2147483647 w 98"/>
                  <a:gd name="T11" fmla="*/ 2147483647 h 169"/>
                  <a:gd name="T12" fmla="*/ 2147483647 w 98"/>
                  <a:gd name="T13" fmla="*/ 2147483647 h 169"/>
                  <a:gd name="T14" fmla="*/ 2147483647 w 98"/>
                  <a:gd name="T15" fmla="*/ 2147483647 h 169"/>
                  <a:gd name="T16" fmla="*/ 2147483647 w 98"/>
                  <a:gd name="T17" fmla="*/ 2147483647 h 169"/>
                  <a:gd name="T18" fmla="*/ 2147483647 w 98"/>
                  <a:gd name="T19" fmla="*/ 2147483647 h 169"/>
                  <a:gd name="T20" fmla="*/ 2147483647 w 98"/>
                  <a:gd name="T21" fmla="*/ 2147483647 h 169"/>
                  <a:gd name="T22" fmla="*/ 2147483647 w 98"/>
                  <a:gd name="T23" fmla="*/ 2147483647 h 169"/>
                  <a:gd name="T24" fmla="*/ 2147483647 w 98"/>
                  <a:gd name="T25" fmla="*/ 2147483647 h 169"/>
                  <a:gd name="T26" fmla="*/ 2147483647 w 98"/>
                  <a:gd name="T27" fmla="*/ 2147483647 h 169"/>
                  <a:gd name="T28" fmla="*/ 2147483647 w 98"/>
                  <a:gd name="T29" fmla="*/ 2147483647 h 169"/>
                  <a:gd name="T30" fmla="*/ 2147483647 w 98"/>
                  <a:gd name="T31" fmla="*/ 2147483647 h 169"/>
                  <a:gd name="T32" fmla="*/ 2147483647 w 98"/>
                  <a:gd name="T33" fmla="*/ 2147483647 h 169"/>
                  <a:gd name="T34" fmla="*/ 2147483647 w 98"/>
                  <a:gd name="T35" fmla="*/ 2147483647 h 169"/>
                  <a:gd name="T36" fmla="*/ 2147483647 w 98"/>
                  <a:gd name="T37" fmla="*/ 2147483647 h 169"/>
                  <a:gd name="T38" fmla="*/ 2147483647 w 98"/>
                  <a:gd name="T39" fmla="*/ 2147483647 h 169"/>
                  <a:gd name="T40" fmla="*/ 2147483647 w 98"/>
                  <a:gd name="T41" fmla="*/ 2147483647 h 169"/>
                  <a:gd name="T42" fmla="*/ 2147483647 w 98"/>
                  <a:gd name="T43" fmla="*/ 2147483647 h 169"/>
                  <a:gd name="T44" fmla="*/ 2147483647 w 98"/>
                  <a:gd name="T45" fmla="*/ 2147483647 h 169"/>
                  <a:gd name="T46" fmla="*/ 2147483647 w 98"/>
                  <a:gd name="T47" fmla="*/ 2147483647 h 169"/>
                  <a:gd name="T48" fmla="*/ 2147483647 w 98"/>
                  <a:gd name="T49" fmla="*/ 2147483647 h 169"/>
                  <a:gd name="T50" fmla="*/ 2147483647 w 98"/>
                  <a:gd name="T51" fmla="*/ 2147483647 h 169"/>
                  <a:gd name="T52" fmla="*/ 2147483647 w 98"/>
                  <a:gd name="T53" fmla="*/ 2147483647 h 169"/>
                  <a:gd name="T54" fmla="*/ 2147483647 w 98"/>
                  <a:gd name="T55" fmla="*/ 2147483647 h 169"/>
                  <a:gd name="T56" fmla="*/ 2147483647 w 98"/>
                  <a:gd name="T57" fmla="*/ 2147483647 h 169"/>
                  <a:gd name="T58" fmla="*/ 2147483647 w 98"/>
                  <a:gd name="T59" fmla="*/ 2147483647 h 169"/>
                  <a:gd name="T60" fmla="*/ 2147483647 w 98"/>
                  <a:gd name="T61" fmla="*/ 2147483647 h 169"/>
                  <a:gd name="T62" fmla="*/ 2147483647 w 98"/>
                  <a:gd name="T63" fmla="*/ 2147483647 h 169"/>
                  <a:gd name="T64" fmla="*/ 2147483647 w 98"/>
                  <a:gd name="T65" fmla="*/ 2147483647 h 169"/>
                  <a:gd name="T66" fmla="*/ 2147483647 w 98"/>
                  <a:gd name="T67" fmla="*/ 2147483647 h 169"/>
                  <a:gd name="T68" fmla="*/ 2147483647 w 98"/>
                  <a:gd name="T69" fmla="*/ 2147483647 h 169"/>
                  <a:gd name="T70" fmla="*/ 2147483647 w 98"/>
                  <a:gd name="T71" fmla="*/ 2147483647 h 169"/>
                  <a:gd name="T72" fmla="*/ 2147483647 w 98"/>
                  <a:gd name="T73" fmla="*/ 2147483647 h 169"/>
                  <a:gd name="T74" fmla="*/ 0 w 98"/>
                  <a:gd name="T75" fmla="*/ 2147483647 h 169"/>
                  <a:gd name="T76" fmla="*/ 0 w 98"/>
                  <a:gd name="T77" fmla="*/ 2147483647 h 169"/>
                  <a:gd name="T78" fmla="*/ 0 w 98"/>
                  <a:gd name="T79" fmla="*/ 2147483647 h 169"/>
                  <a:gd name="T80" fmla="*/ 2147483647 w 98"/>
                  <a:gd name="T81" fmla="*/ 2147483647 h 169"/>
                  <a:gd name="T82" fmla="*/ 2147483647 w 98"/>
                  <a:gd name="T83" fmla="*/ 0 h 169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w 98"/>
                  <a:gd name="T127" fmla="*/ 0 h 169"/>
                  <a:gd name="T128" fmla="*/ 98 w 98"/>
                  <a:gd name="T129" fmla="*/ 169 h 169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T126" t="T127" r="T128" b="T129"/>
                <a:pathLst>
                  <a:path w="98" h="169">
                    <a:moveTo>
                      <a:pt x="98" y="14"/>
                    </a:moveTo>
                    <a:lnTo>
                      <a:pt x="14" y="56"/>
                    </a:lnTo>
                    <a:lnTo>
                      <a:pt x="28" y="56"/>
                    </a:lnTo>
                    <a:lnTo>
                      <a:pt x="14" y="70"/>
                    </a:lnTo>
                    <a:lnTo>
                      <a:pt x="0" y="56"/>
                    </a:lnTo>
                    <a:lnTo>
                      <a:pt x="42" y="70"/>
                    </a:lnTo>
                    <a:lnTo>
                      <a:pt x="84" y="84"/>
                    </a:lnTo>
                    <a:lnTo>
                      <a:pt x="98" y="84"/>
                    </a:lnTo>
                    <a:lnTo>
                      <a:pt x="98" y="99"/>
                    </a:lnTo>
                    <a:lnTo>
                      <a:pt x="84" y="113"/>
                    </a:lnTo>
                    <a:lnTo>
                      <a:pt x="42" y="127"/>
                    </a:lnTo>
                    <a:lnTo>
                      <a:pt x="14" y="141"/>
                    </a:lnTo>
                    <a:lnTo>
                      <a:pt x="28" y="127"/>
                    </a:lnTo>
                    <a:lnTo>
                      <a:pt x="28" y="141"/>
                    </a:lnTo>
                    <a:lnTo>
                      <a:pt x="14" y="141"/>
                    </a:lnTo>
                    <a:lnTo>
                      <a:pt x="42" y="155"/>
                    </a:lnTo>
                    <a:lnTo>
                      <a:pt x="70" y="155"/>
                    </a:lnTo>
                    <a:lnTo>
                      <a:pt x="84" y="155"/>
                    </a:lnTo>
                    <a:lnTo>
                      <a:pt x="84" y="169"/>
                    </a:lnTo>
                    <a:lnTo>
                      <a:pt x="70" y="169"/>
                    </a:lnTo>
                    <a:lnTo>
                      <a:pt x="70" y="155"/>
                    </a:lnTo>
                    <a:lnTo>
                      <a:pt x="70" y="169"/>
                    </a:lnTo>
                    <a:lnTo>
                      <a:pt x="42" y="169"/>
                    </a:lnTo>
                    <a:lnTo>
                      <a:pt x="14" y="155"/>
                    </a:lnTo>
                    <a:lnTo>
                      <a:pt x="14" y="141"/>
                    </a:lnTo>
                    <a:lnTo>
                      <a:pt x="14" y="127"/>
                    </a:lnTo>
                    <a:lnTo>
                      <a:pt x="42" y="113"/>
                    </a:lnTo>
                    <a:lnTo>
                      <a:pt x="84" y="99"/>
                    </a:lnTo>
                    <a:lnTo>
                      <a:pt x="84" y="84"/>
                    </a:lnTo>
                    <a:lnTo>
                      <a:pt x="84" y="99"/>
                    </a:lnTo>
                    <a:lnTo>
                      <a:pt x="42" y="84"/>
                    </a:lnTo>
                    <a:lnTo>
                      <a:pt x="0" y="70"/>
                    </a:lnTo>
                    <a:lnTo>
                      <a:pt x="0" y="56"/>
                    </a:lnTo>
                    <a:lnTo>
                      <a:pt x="14" y="42"/>
                    </a:lnTo>
                    <a:lnTo>
                      <a:pt x="98" y="0"/>
                    </a:lnTo>
                    <a:lnTo>
                      <a:pt x="98" y="14"/>
                    </a:lnTo>
                    <a:close/>
                  </a:path>
                </a:pathLst>
              </a:custGeom>
              <a:blipFill dpi="0" rotWithShape="0">
                <a:blip r:embed="rId4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" name="Freeform 101"/>
              <p:cNvSpPr>
                <a:spLocks/>
              </p:cNvSpPr>
              <p:nvPr/>
            </p:nvSpPr>
            <p:spPr bwMode="auto">
              <a:xfrm>
                <a:off x="7834960" y="2038350"/>
                <a:ext cx="22225" cy="22225"/>
              </a:xfrm>
              <a:custGeom>
                <a:avLst/>
                <a:gdLst>
                  <a:gd name="T0" fmla="*/ 2147483647 w 14"/>
                  <a:gd name="T1" fmla="*/ 0 h 14"/>
                  <a:gd name="T2" fmla="*/ 2147483647 w 14"/>
                  <a:gd name="T3" fmla="*/ 0 h 14"/>
                  <a:gd name="T4" fmla="*/ 0 w 14"/>
                  <a:gd name="T5" fmla="*/ 2147483647 h 14"/>
                  <a:gd name="T6" fmla="*/ 0 w 14"/>
                  <a:gd name="T7" fmla="*/ 0 h 14"/>
                  <a:gd name="T8" fmla="*/ 0 w 14"/>
                  <a:gd name="T9" fmla="*/ 0 h 14"/>
                  <a:gd name="T10" fmla="*/ 0 w 14"/>
                  <a:gd name="T11" fmla="*/ 0 h 14"/>
                  <a:gd name="T12" fmla="*/ 2147483647 w 14"/>
                  <a:gd name="T13" fmla="*/ 0 h 1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4"/>
                  <a:gd name="T22" fmla="*/ 0 h 14"/>
                  <a:gd name="T23" fmla="*/ 14 w 14"/>
                  <a:gd name="T24" fmla="*/ 14 h 14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4" h="14">
                    <a:moveTo>
                      <a:pt x="14" y="0"/>
                    </a:moveTo>
                    <a:lnTo>
                      <a:pt x="14" y="0"/>
                    </a:lnTo>
                    <a:lnTo>
                      <a:pt x="0" y="14"/>
                    </a:lnTo>
                    <a:lnTo>
                      <a:pt x="0" y="0"/>
                    </a:lnTo>
                    <a:lnTo>
                      <a:pt x="14" y="0"/>
                    </a:lnTo>
                    <a:close/>
                  </a:path>
                </a:pathLst>
              </a:custGeom>
              <a:blipFill dpi="0" rotWithShape="0">
                <a:blip r:embed="rId4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" name="Freeform 102"/>
              <p:cNvSpPr>
                <a:spLocks/>
              </p:cNvSpPr>
              <p:nvPr/>
            </p:nvSpPr>
            <p:spPr bwMode="auto">
              <a:xfrm>
                <a:off x="7768285" y="2038350"/>
                <a:ext cx="66675" cy="44450"/>
              </a:xfrm>
              <a:custGeom>
                <a:avLst/>
                <a:gdLst>
                  <a:gd name="T0" fmla="*/ 2147483647 w 42"/>
                  <a:gd name="T1" fmla="*/ 2147483647 h 28"/>
                  <a:gd name="T2" fmla="*/ 2147483647 w 42"/>
                  <a:gd name="T3" fmla="*/ 0 h 28"/>
                  <a:gd name="T4" fmla="*/ 0 w 42"/>
                  <a:gd name="T5" fmla="*/ 2147483647 h 28"/>
                  <a:gd name="T6" fmla="*/ 0 w 42"/>
                  <a:gd name="T7" fmla="*/ 2147483647 h 28"/>
                  <a:gd name="T8" fmla="*/ 2147483647 w 42"/>
                  <a:gd name="T9" fmla="*/ 2147483647 h 2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2"/>
                  <a:gd name="T16" fmla="*/ 0 h 28"/>
                  <a:gd name="T17" fmla="*/ 42 w 42"/>
                  <a:gd name="T18" fmla="*/ 28 h 2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2" h="28">
                    <a:moveTo>
                      <a:pt x="42" y="14"/>
                    </a:moveTo>
                    <a:lnTo>
                      <a:pt x="42" y="0"/>
                    </a:lnTo>
                    <a:lnTo>
                      <a:pt x="0" y="14"/>
                    </a:lnTo>
                    <a:lnTo>
                      <a:pt x="0" y="28"/>
                    </a:lnTo>
                    <a:lnTo>
                      <a:pt x="42" y="14"/>
                    </a:lnTo>
                    <a:close/>
                  </a:path>
                </a:pathLst>
              </a:custGeom>
              <a:blipFill dpi="0" rotWithShape="0">
                <a:blip r:embed="rId4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18" name="Straight Arrow Connector 117"/>
            <p:cNvCxnSpPr/>
            <p:nvPr/>
          </p:nvCxnSpPr>
          <p:spPr bwMode="auto">
            <a:xfrm>
              <a:off x="8327572" y="4484348"/>
              <a:ext cx="167346" cy="0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grpSp>
        <p:nvGrpSpPr>
          <p:cNvPr id="125" name="Group 124"/>
          <p:cNvGrpSpPr/>
          <p:nvPr/>
        </p:nvGrpSpPr>
        <p:grpSpPr>
          <a:xfrm>
            <a:off x="7698866" y="1722627"/>
            <a:ext cx="300243" cy="312737"/>
            <a:chOff x="8327572" y="4328206"/>
            <a:chExt cx="300243" cy="312737"/>
          </a:xfrm>
        </p:grpSpPr>
        <p:grpSp>
          <p:nvGrpSpPr>
            <p:cNvPr id="130" name="Group 129"/>
            <p:cNvGrpSpPr/>
            <p:nvPr/>
          </p:nvGrpSpPr>
          <p:grpSpPr>
            <a:xfrm>
              <a:off x="8472240" y="4328206"/>
              <a:ext cx="155575" cy="312737"/>
              <a:chOff x="7723835" y="1770063"/>
              <a:chExt cx="155575" cy="312737"/>
            </a:xfrm>
          </p:grpSpPr>
          <p:sp>
            <p:nvSpPr>
              <p:cNvPr id="132" name="Freeform 99"/>
              <p:cNvSpPr>
                <a:spLocks/>
              </p:cNvSpPr>
              <p:nvPr/>
            </p:nvSpPr>
            <p:spPr bwMode="auto">
              <a:xfrm>
                <a:off x="7723835" y="1770063"/>
                <a:ext cx="155575" cy="290512"/>
              </a:xfrm>
              <a:custGeom>
                <a:avLst/>
                <a:gdLst>
                  <a:gd name="T0" fmla="*/ 2147483647 w 98"/>
                  <a:gd name="T1" fmla="*/ 0 h 183"/>
                  <a:gd name="T2" fmla="*/ 2147483647 w 98"/>
                  <a:gd name="T3" fmla="*/ 2147483647 h 183"/>
                  <a:gd name="T4" fmla="*/ 0 w 98"/>
                  <a:gd name="T5" fmla="*/ 2147483647 h 183"/>
                  <a:gd name="T6" fmla="*/ 0 w 98"/>
                  <a:gd name="T7" fmla="*/ 2147483647 h 183"/>
                  <a:gd name="T8" fmla="*/ 2147483647 w 98"/>
                  <a:gd name="T9" fmla="*/ 2147483647 h 183"/>
                  <a:gd name="T10" fmla="*/ 2147483647 w 98"/>
                  <a:gd name="T11" fmla="*/ 2147483647 h 183"/>
                  <a:gd name="T12" fmla="*/ 2147483647 w 98"/>
                  <a:gd name="T13" fmla="*/ 2147483647 h 183"/>
                  <a:gd name="T14" fmla="*/ 2147483647 w 98"/>
                  <a:gd name="T15" fmla="*/ 2147483647 h 183"/>
                  <a:gd name="T16" fmla="*/ 2147483647 w 98"/>
                  <a:gd name="T17" fmla="*/ 2147483647 h 183"/>
                  <a:gd name="T18" fmla="*/ 2147483647 w 98"/>
                  <a:gd name="T19" fmla="*/ 2147483647 h 183"/>
                  <a:gd name="T20" fmla="*/ 2147483647 w 98"/>
                  <a:gd name="T21" fmla="*/ 2147483647 h 183"/>
                  <a:gd name="T22" fmla="*/ 2147483647 w 98"/>
                  <a:gd name="T23" fmla="*/ 2147483647 h 183"/>
                  <a:gd name="T24" fmla="*/ 2147483647 w 98"/>
                  <a:gd name="T25" fmla="*/ 2147483647 h 183"/>
                  <a:gd name="T26" fmla="*/ 2147483647 w 98"/>
                  <a:gd name="T27" fmla="*/ 2147483647 h 183"/>
                  <a:gd name="T28" fmla="*/ 2147483647 w 98"/>
                  <a:gd name="T29" fmla="*/ 2147483647 h 183"/>
                  <a:gd name="T30" fmla="*/ 2147483647 w 98"/>
                  <a:gd name="T31" fmla="*/ 2147483647 h 183"/>
                  <a:gd name="T32" fmla="*/ 2147483647 w 98"/>
                  <a:gd name="T33" fmla="*/ 2147483647 h 183"/>
                  <a:gd name="T34" fmla="*/ 2147483647 w 98"/>
                  <a:gd name="T35" fmla="*/ 0 h 183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98"/>
                  <a:gd name="T55" fmla="*/ 0 h 183"/>
                  <a:gd name="T56" fmla="*/ 98 w 98"/>
                  <a:gd name="T57" fmla="*/ 183 h 183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98" h="183">
                    <a:moveTo>
                      <a:pt x="98" y="0"/>
                    </a:moveTo>
                    <a:lnTo>
                      <a:pt x="14" y="42"/>
                    </a:lnTo>
                    <a:lnTo>
                      <a:pt x="0" y="56"/>
                    </a:lnTo>
                    <a:lnTo>
                      <a:pt x="42" y="70"/>
                    </a:lnTo>
                    <a:lnTo>
                      <a:pt x="84" y="84"/>
                    </a:lnTo>
                    <a:lnTo>
                      <a:pt x="84" y="99"/>
                    </a:lnTo>
                    <a:lnTo>
                      <a:pt x="42" y="113"/>
                    </a:lnTo>
                    <a:lnTo>
                      <a:pt x="14" y="127"/>
                    </a:lnTo>
                    <a:lnTo>
                      <a:pt x="14" y="141"/>
                    </a:lnTo>
                    <a:lnTo>
                      <a:pt x="42" y="155"/>
                    </a:lnTo>
                    <a:lnTo>
                      <a:pt x="70" y="155"/>
                    </a:lnTo>
                    <a:lnTo>
                      <a:pt x="70" y="169"/>
                    </a:lnTo>
                    <a:lnTo>
                      <a:pt x="28" y="183"/>
                    </a:lnTo>
                    <a:lnTo>
                      <a:pt x="98" y="0"/>
                    </a:lnTo>
                    <a:close/>
                  </a:path>
                </a:pathLst>
              </a:custGeom>
              <a:blipFill dpi="0" rotWithShape="0">
                <a:blip r:embed="rId3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" name="Freeform 100"/>
              <p:cNvSpPr>
                <a:spLocks/>
              </p:cNvSpPr>
              <p:nvPr/>
            </p:nvSpPr>
            <p:spPr bwMode="auto">
              <a:xfrm>
                <a:off x="7723835" y="1770063"/>
                <a:ext cx="155575" cy="268287"/>
              </a:xfrm>
              <a:custGeom>
                <a:avLst/>
                <a:gdLst>
                  <a:gd name="T0" fmla="*/ 2147483647 w 98"/>
                  <a:gd name="T1" fmla="*/ 2147483647 h 169"/>
                  <a:gd name="T2" fmla="*/ 2147483647 w 98"/>
                  <a:gd name="T3" fmla="*/ 2147483647 h 169"/>
                  <a:gd name="T4" fmla="*/ 2147483647 w 98"/>
                  <a:gd name="T5" fmla="*/ 2147483647 h 169"/>
                  <a:gd name="T6" fmla="*/ 2147483647 w 98"/>
                  <a:gd name="T7" fmla="*/ 2147483647 h 169"/>
                  <a:gd name="T8" fmla="*/ 0 w 98"/>
                  <a:gd name="T9" fmla="*/ 2147483647 h 169"/>
                  <a:gd name="T10" fmla="*/ 2147483647 w 98"/>
                  <a:gd name="T11" fmla="*/ 2147483647 h 169"/>
                  <a:gd name="T12" fmla="*/ 2147483647 w 98"/>
                  <a:gd name="T13" fmla="*/ 2147483647 h 169"/>
                  <a:gd name="T14" fmla="*/ 2147483647 w 98"/>
                  <a:gd name="T15" fmla="*/ 2147483647 h 169"/>
                  <a:gd name="T16" fmla="*/ 2147483647 w 98"/>
                  <a:gd name="T17" fmla="*/ 2147483647 h 169"/>
                  <a:gd name="T18" fmla="*/ 2147483647 w 98"/>
                  <a:gd name="T19" fmla="*/ 2147483647 h 169"/>
                  <a:gd name="T20" fmla="*/ 2147483647 w 98"/>
                  <a:gd name="T21" fmla="*/ 2147483647 h 169"/>
                  <a:gd name="T22" fmla="*/ 2147483647 w 98"/>
                  <a:gd name="T23" fmla="*/ 2147483647 h 169"/>
                  <a:gd name="T24" fmla="*/ 2147483647 w 98"/>
                  <a:gd name="T25" fmla="*/ 2147483647 h 169"/>
                  <a:gd name="T26" fmla="*/ 2147483647 w 98"/>
                  <a:gd name="T27" fmla="*/ 2147483647 h 169"/>
                  <a:gd name="T28" fmla="*/ 2147483647 w 98"/>
                  <a:gd name="T29" fmla="*/ 2147483647 h 169"/>
                  <a:gd name="T30" fmla="*/ 2147483647 w 98"/>
                  <a:gd name="T31" fmla="*/ 2147483647 h 169"/>
                  <a:gd name="T32" fmla="*/ 2147483647 w 98"/>
                  <a:gd name="T33" fmla="*/ 2147483647 h 169"/>
                  <a:gd name="T34" fmla="*/ 2147483647 w 98"/>
                  <a:gd name="T35" fmla="*/ 2147483647 h 169"/>
                  <a:gd name="T36" fmla="*/ 2147483647 w 98"/>
                  <a:gd name="T37" fmla="*/ 2147483647 h 169"/>
                  <a:gd name="T38" fmla="*/ 2147483647 w 98"/>
                  <a:gd name="T39" fmla="*/ 2147483647 h 169"/>
                  <a:gd name="T40" fmla="*/ 2147483647 w 98"/>
                  <a:gd name="T41" fmla="*/ 2147483647 h 169"/>
                  <a:gd name="T42" fmla="*/ 2147483647 w 98"/>
                  <a:gd name="T43" fmla="*/ 2147483647 h 169"/>
                  <a:gd name="T44" fmla="*/ 2147483647 w 98"/>
                  <a:gd name="T45" fmla="*/ 2147483647 h 169"/>
                  <a:gd name="T46" fmla="*/ 2147483647 w 98"/>
                  <a:gd name="T47" fmla="*/ 2147483647 h 169"/>
                  <a:gd name="T48" fmla="*/ 2147483647 w 98"/>
                  <a:gd name="T49" fmla="*/ 2147483647 h 169"/>
                  <a:gd name="T50" fmla="*/ 2147483647 w 98"/>
                  <a:gd name="T51" fmla="*/ 2147483647 h 169"/>
                  <a:gd name="T52" fmla="*/ 2147483647 w 98"/>
                  <a:gd name="T53" fmla="*/ 2147483647 h 169"/>
                  <a:gd name="T54" fmla="*/ 2147483647 w 98"/>
                  <a:gd name="T55" fmla="*/ 2147483647 h 169"/>
                  <a:gd name="T56" fmla="*/ 2147483647 w 98"/>
                  <a:gd name="T57" fmla="*/ 2147483647 h 169"/>
                  <a:gd name="T58" fmla="*/ 2147483647 w 98"/>
                  <a:gd name="T59" fmla="*/ 2147483647 h 169"/>
                  <a:gd name="T60" fmla="*/ 2147483647 w 98"/>
                  <a:gd name="T61" fmla="*/ 2147483647 h 169"/>
                  <a:gd name="T62" fmla="*/ 2147483647 w 98"/>
                  <a:gd name="T63" fmla="*/ 2147483647 h 169"/>
                  <a:gd name="T64" fmla="*/ 2147483647 w 98"/>
                  <a:gd name="T65" fmla="*/ 2147483647 h 169"/>
                  <a:gd name="T66" fmla="*/ 2147483647 w 98"/>
                  <a:gd name="T67" fmla="*/ 2147483647 h 169"/>
                  <a:gd name="T68" fmla="*/ 2147483647 w 98"/>
                  <a:gd name="T69" fmla="*/ 2147483647 h 169"/>
                  <a:gd name="T70" fmla="*/ 2147483647 w 98"/>
                  <a:gd name="T71" fmla="*/ 2147483647 h 169"/>
                  <a:gd name="T72" fmla="*/ 2147483647 w 98"/>
                  <a:gd name="T73" fmla="*/ 2147483647 h 169"/>
                  <a:gd name="T74" fmla="*/ 0 w 98"/>
                  <a:gd name="T75" fmla="*/ 2147483647 h 169"/>
                  <a:gd name="T76" fmla="*/ 0 w 98"/>
                  <a:gd name="T77" fmla="*/ 2147483647 h 169"/>
                  <a:gd name="T78" fmla="*/ 0 w 98"/>
                  <a:gd name="T79" fmla="*/ 2147483647 h 169"/>
                  <a:gd name="T80" fmla="*/ 2147483647 w 98"/>
                  <a:gd name="T81" fmla="*/ 2147483647 h 169"/>
                  <a:gd name="T82" fmla="*/ 2147483647 w 98"/>
                  <a:gd name="T83" fmla="*/ 0 h 169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w 98"/>
                  <a:gd name="T127" fmla="*/ 0 h 169"/>
                  <a:gd name="T128" fmla="*/ 98 w 98"/>
                  <a:gd name="T129" fmla="*/ 169 h 169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T126" t="T127" r="T128" b="T129"/>
                <a:pathLst>
                  <a:path w="98" h="169">
                    <a:moveTo>
                      <a:pt x="98" y="14"/>
                    </a:moveTo>
                    <a:lnTo>
                      <a:pt x="14" y="56"/>
                    </a:lnTo>
                    <a:lnTo>
                      <a:pt x="28" y="56"/>
                    </a:lnTo>
                    <a:lnTo>
                      <a:pt x="14" y="70"/>
                    </a:lnTo>
                    <a:lnTo>
                      <a:pt x="0" y="56"/>
                    </a:lnTo>
                    <a:lnTo>
                      <a:pt x="42" y="70"/>
                    </a:lnTo>
                    <a:lnTo>
                      <a:pt x="84" y="84"/>
                    </a:lnTo>
                    <a:lnTo>
                      <a:pt x="98" y="84"/>
                    </a:lnTo>
                    <a:lnTo>
                      <a:pt x="98" y="99"/>
                    </a:lnTo>
                    <a:lnTo>
                      <a:pt x="84" y="113"/>
                    </a:lnTo>
                    <a:lnTo>
                      <a:pt x="42" y="127"/>
                    </a:lnTo>
                    <a:lnTo>
                      <a:pt x="14" y="141"/>
                    </a:lnTo>
                    <a:lnTo>
                      <a:pt x="28" y="127"/>
                    </a:lnTo>
                    <a:lnTo>
                      <a:pt x="28" y="141"/>
                    </a:lnTo>
                    <a:lnTo>
                      <a:pt x="14" y="141"/>
                    </a:lnTo>
                    <a:lnTo>
                      <a:pt x="42" y="155"/>
                    </a:lnTo>
                    <a:lnTo>
                      <a:pt x="70" y="155"/>
                    </a:lnTo>
                    <a:lnTo>
                      <a:pt x="84" y="155"/>
                    </a:lnTo>
                    <a:lnTo>
                      <a:pt x="84" y="169"/>
                    </a:lnTo>
                    <a:lnTo>
                      <a:pt x="70" y="169"/>
                    </a:lnTo>
                    <a:lnTo>
                      <a:pt x="70" y="155"/>
                    </a:lnTo>
                    <a:lnTo>
                      <a:pt x="70" y="169"/>
                    </a:lnTo>
                    <a:lnTo>
                      <a:pt x="42" y="169"/>
                    </a:lnTo>
                    <a:lnTo>
                      <a:pt x="14" y="155"/>
                    </a:lnTo>
                    <a:lnTo>
                      <a:pt x="14" y="141"/>
                    </a:lnTo>
                    <a:lnTo>
                      <a:pt x="14" y="127"/>
                    </a:lnTo>
                    <a:lnTo>
                      <a:pt x="42" y="113"/>
                    </a:lnTo>
                    <a:lnTo>
                      <a:pt x="84" y="99"/>
                    </a:lnTo>
                    <a:lnTo>
                      <a:pt x="84" y="84"/>
                    </a:lnTo>
                    <a:lnTo>
                      <a:pt x="84" y="99"/>
                    </a:lnTo>
                    <a:lnTo>
                      <a:pt x="42" y="84"/>
                    </a:lnTo>
                    <a:lnTo>
                      <a:pt x="0" y="70"/>
                    </a:lnTo>
                    <a:lnTo>
                      <a:pt x="0" y="56"/>
                    </a:lnTo>
                    <a:lnTo>
                      <a:pt x="14" y="42"/>
                    </a:lnTo>
                    <a:lnTo>
                      <a:pt x="98" y="0"/>
                    </a:lnTo>
                    <a:lnTo>
                      <a:pt x="98" y="14"/>
                    </a:lnTo>
                    <a:close/>
                  </a:path>
                </a:pathLst>
              </a:custGeom>
              <a:blipFill dpi="0" rotWithShape="0">
                <a:blip r:embed="rId4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" name="Freeform 101"/>
              <p:cNvSpPr>
                <a:spLocks/>
              </p:cNvSpPr>
              <p:nvPr/>
            </p:nvSpPr>
            <p:spPr bwMode="auto">
              <a:xfrm>
                <a:off x="7834960" y="2038350"/>
                <a:ext cx="22225" cy="22225"/>
              </a:xfrm>
              <a:custGeom>
                <a:avLst/>
                <a:gdLst>
                  <a:gd name="T0" fmla="*/ 2147483647 w 14"/>
                  <a:gd name="T1" fmla="*/ 0 h 14"/>
                  <a:gd name="T2" fmla="*/ 2147483647 w 14"/>
                  <a:gd name="T3" fmla="*/ 0 h 14"/>
                  <a:gd name="T4" fmla="*/ 0 w 14"/>
                  <a:gd name="T5" fmla="*/ 2147483647 h 14"/>
                  <a:gd name="T6" fmla="*/ 0 w 14"/>
                  <a:gd name="T7" fmla="*/ 0 h 14"/>
                  <a:gd name="T8" fmla="*/ 0 w 14"/>
                  <a:gd name="T9" fmla="*/ 0 h 14"/>
                  <a:gd name="T10" fmla="*/ 0 w 14"/>
                  <a:gd name="T11" fmla="*/ 0 h 14"/>
                  <a:gd name="T12" fmla="*/ 2147483647 w 14"/>
                  <a:gd name="T13" fmla="*/ 0 h 1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4"/>
                  <a:gd name="T22" fmla="*/ 0 h 14"/>
                  <a:gd name="T23" fmla="*/ 14 w 14"/>
                  <a:gd name="T24" fmla="*/ 14 h 14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4" h="14">
                    <a:moveTo>
                      <a:pt x="14" y="0"/>
                    </a:moveTo>
                    <a:lnTo>
                      <a:pt x="14" y="0"/>
                    </a:lnTo>
                    <a:lnTo>
                      <a:pt x="0" y="14"/>
                    </a:lnTo>
                    <a:lnTo>
                      <a:pt x="0" y="0"/>
                    </a:lnTo>
                    <a:lnTo>
                      <a:pt x="14" y="0"/>
                    </a:lnTo>
                    <a:close/>
                  </a:path>
                </a:pathLst>
              </a:custGeom>
              <a:blipFill dpi="0" rotWithShape="0">
                <a:blip r:embed="rId4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" name="Freeform 102"/>
              <p:cNvSpPr>
                <a:spLocks/>
              </p:cNvSpPr>
              <p:nvPr/>
            </p:nvSpPr>
            <p:spPr bwMode="auto">
              <a:xfrm>
                <a:off x="7768285" y="2038350"/>
                <a:ext cx="66675" cy="44450"/>
              </a:xfrm>
              <a:custGeom>
                <a:avLst/>
                <a:gdLst>
                  <a:gd name="T0" fmla="*/ 2147483647 w 42"/>
                  <a:gd name="T1" fmla="*/ 2147483647 h 28"/>
                  <a:gd name="T2" fmla="*/ 2147483647 w 42"/>
                  <a:gd name="T3" fmla="*/ 0 h 28"/>
                  <a:gd name="T4" fmla="*/ 0 w 42"/>
                  <a:gd name="T5" fmla="*/ 2147483647 h 28"/>
                  <a:gd name="T6" fmla="*/ 0 w 42"/>
                  <a:gd name="T7" fmla="*/ 2147483647 h 28"/>
                  <a:gd name="T8" fmla="*/ 2147483647 w 42"/>
                  <a:gd name="T9" fmla="*/ 2147483647 h 2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2"/>
                  <a:gd name="T16" fmla="*/ 0 h 28"/>
                  <a:gd name="T17" fmla="*/ 42 w 42"/>
                  <a:gd name="T18" fmla="*/ 28 h 2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2" h="28">
                    <a:moveTo>
                      <a:pt x="42" y="14"/>
                    </a:moveTo>
                    <a:lnTo>
                      <a:pt x="42" y="0"/>
                    </a:lnTo>
                    <a:lnTo>
                      <a:pt x="0" y="14"/>
                    </a:lnTo>
                    <a:lnTo>
                      <a:pt x="0" y="28"/>
                    </a:lnTo>
                    <a:lnTo>
                      <a:pt x="42" y="14"/>
                    </a:lnTo>
                    <a:close/>
                  </a:path>
                </a:pathLst>
              </a:custGeom>
              <a:blipFill dpi="0" rotWithShape="0">
                <a:blip r:embed="rId4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31" name="Straight Arrow Connector 130"/>
            <p:cNvCxnSpPr/>
            <p:nvPr/>
          </p:nvCxnSpPr>
          <p:spPr bwMode="auto">
            <a:xfrm>
              <a:off x="8327572" y="4484348"/>
              <a:ext cx="167346" cy="0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grpSp>
        <p:nvGrpSpPr>
          <p:cNvPr id="138" name="Group 137"/>
          <p:cNvGrpSpPr/>
          <p:nvPr/>
        </p:nvGrpSpPr>
        <p:grpSpPr>
          <a:xfrm>
            <a:off x="8433348" y="2500420"/>
            <a:ext cx="300243" cy="312737"/>
            <a:chOff x="8327572" y="4328206"/>
            <a:chExt cx="300243" cy="312737"/>
          </a:xfrm>
        </p:grpSpPr>
        <p:grpSp>
          <p:nvGrpSpPr>
            <p:cNvPr id="143" name="Group 142"/>
            <p:cNvGrpSpPr/>
            <p:nvPr/>
          </p:nvGrpSpPr>
          <p:grpSpPr>
            <a:xfrm>
              <a:off x="8472240" y="4328206"/>
              <a:ext cx="155575" cy="312737"/>
              <a:chOff x="7723835" y="1770063"/>
              <a:chExt cx="155575" cy="312737"/>
            </a:xfrm>
          </p:grpSpPr>
          <p:sp>
            <p:nvSpPr>
              <p:cNvPr id="145" name="Freeform 99"/>
              <p:cNvSpPr>
                <a:spLocks/>
              </p:cNvSpPr>
              <p:nvPr/>
            </p:nvSpPr>
            <p:spPr bwMode="auto">
              <a:xfrm>
                <a:off x="7723835" y="1770063"/>
                <a:ext cx="155575" cy="290512"/>
              </a:xfrm>
              <a:custGeom>
                <a:avLst/>
                <a:gdLst>
                  <a:gd name="T0" fmla="*/ 2147483647 w 98"/>
                  <a:gd name="T1" fmla="*/ 0 h 183"/>
                  <a:gd name="T2" fmla="*/ 2147483647 w 98"/>
                  <a:gd name="T3" fmla="*/ 2147483647 h 183"/>
                  <a:gd name="T4" fmla="*/ 0 w 98"/>
                  <a:gd name="T5" fmla="*/ 2147483647 h 183"/>
                  <a:gd name="T6" fmla="*/ 0 w 98"/>
                  <a:gd name="T7" fmla="*/ 2147483647 h 183"/>
                  <a:gd name="T8" fmla="*/ 2147483647 w 98"/>
                  <a:gd name="T9" fmla="*/ 2147483647 h 183"/>
                  <a:gd name="T10" fmla="*/ 2147483647 w 98"/>
                  <a:gd name="T11" fmla="*/ 2147483647 h 183"/>
                  <a:gd name="T12" fmla="*/ 2147483647 w 98"/>
                  <a:gd name="T13" fmla="*/ 2147483647 h 183"/>
                  <a:gd name="T14" fmla="*/ 2147483647 w 98"/>
                  <a:gd name="T15" fmla="*/ 2147483647 h 183"/>
                  <a:gd name="T16" fmla="*/ 2147483647 w 98"/>
                  <a:gd name="T17" fmla="*/ 2147483647 h 183"/>
                  <a:gd name="T18" fmla="*/ 2147483647 w 98"/>
                  <a:gd name="T19" fmla="*/ 2147483647 h 183"/>
                  <a:gd name="T20" fmla="*/ 2147483647 w 98"/>
                  <a:gd name="T21" fmla="*/ 2147483647 h 183"/>
                  <a:gd name="T22" fmla="*/ 2147483647 w 98"/>
                  <a:gd name="T23" fmla="*/ 2147483647 h 183"/>
                  <a:gd name="T24" fmla="*/ 2147483647 w 98"/>
                  <a:gd name="T25" fmla="*/ 2147483647 h 183"/>
                  <a:gd name="T26" fmla="*/ 2147483647 w 98"/>
                  <a:gd name="T27" fmla="*/ 2147483647 h 183"/>
                  <a:gd name="T28" fmla="*/ 2147483647 w 98"/>
                  <a:gd name="T29" fmla="*/ 2147483647 h 183"/>
                  <a:gd name="T30" fmla="*/ 2147483647 w 98"/>
                  <a:gd name="T31" fmla="*/ 2147483647 h 183"/>
                  <a:gd name="T32" fmla="*/ 2147483647 w 98"/>
                  <a:gd name="T33" fmla="*/ 2147483647 h 183"/>
                  <a:gd name="T34" fmla="*/ 2147483647 w 98"/>
                  <a:gd name="T35" fmla="*/ 0 h 183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98"/>
                  <a:gd name="T55" fmla="*/ 0 h 183"/>
                  <a:gd name="T56" fmla="*/ 98 w 98"/>
                  <a:gd name="T57" fmla="*/ 183 h 183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98" h="183">
                    <a:moveTo>
                      <a:pt x="98" y="0"/>
                    </a:moveTo>
                    <a:lnTo>
                      <a:pt x="14" y="42"/>
                    </a:lnTo>
                    <a:lnTo>
                      <a:pt x="0" y="56"/>
                    </a:lnTo>
                    <a:lnTo>
                      <a:pt x="42" y="70"/>
                    </a:lnTo>
                    <a:lnTo>
                      <a:pt x="84" y="84"/>
                    </a:lnTo>
                    <a:lnTo>
                      <a:pt x="84" y="99"/>
                    </a:lnTo>
                    <a:lnTo>
                      <a:pt x="42" y="113"/>
                    </a:lnTo>
                    <a:lnTo>
                      <a:pt x="14" y="127"/>
                    </a:lnTo>
                    <a:lnTo>
                      <a:pt x="14" y="141"/>
                    </a:lnTo>
                    <a:lnTo>
                      <a:pt x="42" y="155"/>
                    </a:lnTo>
                    <a:lnTo>
                      <a:pt x="70" y="155"/>
                    </a:lnTo>
                    <a:lnTo>
                      <a:pt x="70" y="169"/>
                    </a:lnTo>
                    <a:lnTo>
                      <a:pt x="28" y="183"/>
                    </a:lnTo>
                    <a:lnTo>
                      <a:pt x="98" y="0"/>
                    </a:lnTo>
                    <a:close/>
                  </a:path>
                </a:pathLst>
              </a:custGeom>
              <a:blipFill dpi="0" rotWithShape="0">
                <a:blip r:embed="rId3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6" name="Freeform 100"/>
              <p:cNvSpPr>
                <a:spLocks/>
              </p:cNvSpPr>
              <p:nvPr/>
            </p:nvSpPr>
            <p:spPr bwMode="auto">
              <a:xfrm>
                <a:off x="7723835" y="1770063"/>
                <a:ext cx="155575" cy="268287"/>
              </a:xfrm>
              <a:custGeom>
                <a:avLst/>
                <a:gdLst>
                  <a:gd name="T0" fmla="*/ 2147483647 w 98"/>
                  <a:gd name="T1" fmla="*/ 2147483647 h 169"/>
                  <a:gd name="T2" fmla="*/ 2147483647 w 98"/>
                  <a:gd name="T3" fmla="*/ 2147483647 h 169"/>
                  <a:gd name="T4" fmla="*/ 2147483647 w 98"/>
                  <a:gd name="T5" fmla="*/ 2147483647 h 169"/>
                  <a:gd name="T6" fmla="*/ 2147483647 w 98"/>
                  <a:gd name="T7" fmla="*/ 2147483647 h 169"/>
                  <a:gd name="T8" fmla="*/ 0 w 98"/>
                  <a:gd name="T9" fmla="*/ 2147483647 h 169"/>
                  <a:gd name="T10" fmla="*/ 2147483647 w 98"/>
                  <a:gd name="T11" fmla="*/ 2147483647 h 169"/>
                  <a:gd name="T12" fmla="*/ 2147483647 w 98"/>
                  <a:gd name="T13" fmla="*/ 2147483647 h 169"/>
                  <a:gd name="T14" fmla="*/ 2147483647 w 98"/>
                  <a:gd name="T15" fmla="*/ 2147483647 h 169"/>
                  <a:gd name="T16" fmla="*/ 2147483647 w 98"/>
                  <a:gd name="T17" fmla="*/ 2147483647 h 169"/>
                  <a:gd name="T18" fmla="*/ 2147483647 w 98"/>
                  <a:gd name="T19" fmla="*/ 2147483647 h 169"/>
                  <a:gd name="T20" fmla="*/ 2147483647 w 98"/>
                  <a:gd name="T21" fmla="*/ 2147483647 h 169"/>
                  <a:gd name="T22" fmla="*/ 2147483647 w 98"/>
                  <a:gd name="T23" fmla="*/ 2147483647 h 169"/>
                  <a:gd name="T24" fmla="*/ 2147483647 w 98"/>
                  <a:gd name="T25" fmla="*/ 2147483647 h 169"/>
                  <a:gd name="T26" fmla="*/ 2147483647 w 98"/>
                  <a:gd name="T27" fmla="*/ 2147483647 h 169"/>
                  <a:gd name="T28" fmla="*/ 2147483647 w 98"/>
                  <a:gd name="T29" fmla="*/ 2147483647 h 169"/>
                  <a:gd name="T30" fmla="*/ 2147483647 w 98"/>
                  <a:gd name="T31" fmla="*/ 2147483647 h 169"/>
                  <a:gd name="T32" fmla="*/ 2147483647 w 98"/>
                  <a:gd name="T33" fmla="*/ 2147483647 h 169"/>
                  <a:gd name="T34" fmla="*/ 2147483647 w 98"/>
                  <a:gd name="T35" fmla="*/ 2147483647 h 169"/>
                  <a:gd name="T36" fmla="*/ 2147483647 w 98"/>
                  <a:gd name="T37" fmla="*/ 2147483647 h 169"/>
                  <a:gd name="T38" fmla="*/ 2147483647 w 98"/>
                  <a:gd name="T39" fmla="*/ 2147483647 h 169"/>
                  <a:gd name="T40" fmla="*/ 2147483647 w 98"/>
                  <a:gd name="T41" fmla="*/ 2147483647 h 169"/>
                  <a:gd name="T42" fmla="*/ 2147483647 w 98"/>
                  <a:gd name="T43" fmla="*/ 2147483647 h 169"/>
                  <a:gd name="T44" fmla="*/ 2147483647 w 98"/>
                  <a:gd name="T45" fmla="*/ 2147483647 h 169"/>
                  <a:gd name="T46" fmla="*/ 2147483647 w 98"/>
                  <a:gd name="T47" fmla="*/ 2147483647 h 169"/>
                  <a:gd name="T48" fmla="*/ 2147483647 w 98"/>
                  <a:gd name="T49" fmla="*/ 2147483647 h 169"/>
                  <a:gd name="T50" fmla="*/ 2147483647 w 98"/>
                  <a:gd name="T51" fmla="*/ 2147483647 h 169"/>
                  <a:gd name="T52" fmla="*/ 2147483647 w 98"/>
                  <a:gd name="T53" fmla="*/ 2147483647 h 169"/>
                  <a:gd name="T54" fmla="*/ 2147483647 w 98"/>
                  <a:gd name="T55" fmla="*/ 2147483647 h 169"/>
                  <a:gd name="T56" fmla="*/ 2147483647 w 98"/>
                  <a:gd name="T57" fmla="*/ 2147483647 h 169"/>
                  <a:gd name="T58" fmla="*/ 2147483647 w 98"/>
                  <a:gd name="T59" fmla="*/ 2147483647 h 169"/>
                  <a:gd name="T60" fmla="*/ 2147483647 w 98"/>
                  <a:gd name="T61" fmla="*/ 2147483647 h 169"/>
                  <a:gd name="T62" fmla="*/ 2147483647 w 98"/>
                  <a:gd name="T63" fmla="*/ 2147483647 h 169"/>
                  <a:gd name="T64" fmla="*/ 2147483647 w 98"/>
                  <a:gd name="T65" fmla="*/ 2147483647 h 169"/>
                  <a:gd name="T66" fmla="*/ 2147483647 w 98"/>
                  <a:gd name="T67" fmla="*/ 2147483647 h 169"/>
                  <a:gd name="T68" fmla="*/ 2147483647 w 98"/>
                  <a:gd name="T69" fmla="*/ 2147483647 h 169"/>
                  <a:gd name="T70" fmla="*/ 2147483647 w 98"/>
                  <a:gd name="T71" fmla="*/ 2147483647 h 169"/>
                  <a:gd name="T72" fmla="*/ 2147483647 w 98"/>
                  <a:gd name="T73" fmla="*/ 2147483647 h 169"/>
                  <a:gd name="T74" fmla="*/ 0 w 98"/>
                  <a:gd name="T75" fmla="*/ 2147483647 h 169"/>
                  <a:gd name="T76" fmla="*/ 0 w 98"/>
                  <a:gd name="T77" fmla="*/ 2147483647 h 169"/>
                  <a:gd name="T78" fmla="*/ 0 w 98"/>
                  <a:gd name="T79" fmla="*/ 2147483647 h 169"/>
                  <a:gd name="T80" fmla="*/ 2147483647 w 98"/>
                  <a:gd name="T81" fmla="*/ 2147483647 h 169"/>
                  <a:gd name="T82" fmla="*/ 2147483647 w 98"/>
                  <a:gd name="T83" fmla="*/ 0 h 169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w 98"/>
                  <a:gd name="T127" fmla="*/ 0 h 169"/>
                  <a:gd name="T128" fmla="*/ 98 w 98"/>
                  <a:gd name="T129" fmla="*/ 169 h 169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T126" t="T127" r="T128" b="T129"/>
                <a:pathLst>
                  <a:path w="98" h="169">
                    <a:moveTo>
                      <a:pt x="98" y="14"/>
                    </a:moveTo>
                    <a:lnTo>
                      <a:pt x="14" y="56"/>
                    </a:lnTo>
                    <a:lnTo>
                      <a:pt x="28" y="56"/>
                    </a:lnTo>
                    <a:lnTo>
                      <a:pt x="14" y="70"/>
                    </a:lnTo>
                    <a:lnTo>
                      <a:pt x="0" y="56"/>
                    </a:lnTo>
                    <a:lnTo>
                      <a:pt x="42" y="70"/>
                    </a:lnTo>
                    <a:lnTo>
                      <a:pt x="84" y="84"/>
                    </a:lnTo>
                    <a:lnTo>
                      <a:pt x="98" y="84"/>
                    </a:lnTo>
                    <a:lnTo>
                      <a:pt x="98" y="99"/>
                    </a:lnTo>
                    <a:lnTo>
                      <a:pt x="84" y="113"/>
                    </a:lnTo>
                    <a:lnTo>
                      <a:pt x="42" y="127"/>
                    </a:lnTo>
                    <a:lnTo>
                      <a:pt x="14" y="141"/>
                    </a:lnTo>
                    <a:lnTo>
                      <a:pt x="28" y="127"/>
                    </a:lnTo>
                    <a:lnTo>
                      <a:pt x="28" y="141"/>
                    </a:lnTo>
                    <a:lnTo>
                      <a:pt x="14" y="141"/>
                    </a:lnTo>
                    <a:lnTo>
                      <a:pt x="42" y="155"/>
                    </a:lnTo>
                    <a:lnTo>
                      <a:pt x="70" y="155"/>
                    </a:lnTo>
                    <a:lnTo>
                      <a:pt x="84" y="155"/>
                    </a:lnTo>
                    <a:lnTo>
                      <a:pt x="84" y="169"/>
                    </a:lnTo>
                    <a:lnTo>
                      <a:pt x="70" y="169"/>
                    </a:lnTo>
                    <a:lnTo>
                      <a:pt x="70" y="155"/>
                    </a:lnTo>
                    <a:lnTo>
                      <a:pt x="70" y="169"/>
                    </a:lnTo>
                    <a:lnTo>
                      <a:pt x="42" y="169"/>
                    </a:lnTo>
                    <a:lnTo>
                      <a:pt x="14" y="155"/>
                    </a:lnTo>
                    <a:lnTo>
                      <a:pt x="14" y="141"/>
                    </a:lnTo>
                    <a:lnTo>
                      <a:pt x="14" y="127"/>
                    </a:lnTo>
                    <a:lnTo>
                      <a:pt x="42" y="113"/>
                    </a:lnTo>
                    <a:lnTo>
                      <a:pt x="84" y="99"/>
                    </a:lnTo>
                    <a:lnTo>
                      <a:pt x="84" y="84"/>
                    </a:lnTo>
                    <a:lnTo>
                      <a:pt x="84" y="99"/>
                    </a:lnTo>
                    <a:lnTo>
                      <a:pt x="42" y="84"/>
                    </a:lnTo>
                    <a:lnTo>
                      <a:pt x="0" y="70"/>
                    </a:lnTo>
                    <a:lnTo>
                      <a:pt x="0" y="56"/>
                    </a:lnTo>
                    <a:lnTo>
                      <a:pt x="14" y="42"/>
                    </a:lnTo>
                    <a:lnTo>
                      <a:pt x="98" y="0"/>
                    </a:lnTo>
                    <a:lnTo>
                      <a:pt x="98" y="14"/>
                    </a:lnTo>
                    <a:close/>
                  </a:path>
                </a:pathLst>
              </a:custGeom>
              <a:blipFill dpi="0" rotWithShape="0">
                <a:blip r:embed="rId4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7" name="Freeform 101"/>
              <p:cNvSpPr>
                <a:spLocks/>
              </p:cNvSpPr>
              <p:nvPr/>
            </p:nvSpPr>
            <p:spPr bwMode="auto">
              <a:xfrm>
                <a:off x="7834960" y="2038350"/>
                <a:ext cx="22225" cy="22225"/>
              </a:xfrm>
              <a:custGeom>
                <a:avLst/>
                <a:gdLst>
                  <a:gd name="T0" fmla="*/ 2147483647 w 14"/>
                  <a:gd name="T1" fmla="*/ 0 h 14"/>
                  <a:gd name="T2" fmla="*/ 2147483647 w 14"/>
                  <a:gd name="T3" fmla="*/ 0 h 14"/>
                  <a:gd name="T4" fmla="*/ 0 w 14"/>
                  <a:gd name="T5" fmla="*/ 2147483647 h 14"/>
                  <a:gd name="T6" fmla="*/ 0 w 14"/>
                  <a:gd name="T7" fmla="*/ 0 h 14"/>
                  <a:gd name="T8" fmla="*/ 0 w 14"/>
                  <a:gd name="T9" fmla="*/ 0 h 14"/>
                  <a:gd name="T10" fmla="*/ 0 w 14"/>
                  <a:gd name="T11" fmla="*/ 0 h 14"/>
                  <a:gd name="T12" fmla="*/ 2147483647 w 14"/>
                  <a:gd name="T13" fmla="*/ 0 h 1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4"/>
                  <a:gd name="T22" fmla="*/ 0 h 14"/>
                  <a:gd name="T23" fmla="*/ 14 w 14"/>
                  <a:gd name="T24" fmla="*/ 14 h 14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4" h="14">
                    <a:moveTo>
                      <a:pt x="14" y="0"/>
                    </a:moveTo>
                    <a:lnTo>
                      <a:pt x="14" y="0"/>
                    </a:lnTo>
                    <a:lnTo>
                      <a:pt x="0" y="14"/>
                    </a:lnTo>
                    <a:lnTo>
                      <a:pt x="0" y="0"/>
                    </a:lnTo>
                    <a:lnTo>
                      <a:pt x="14" y="0"/>
                    </a:lnTo>
                    <a:close/>
                  </a:path>
                </a:pathLst>
              </a:custGeom>
              <a:blipFill dpi="0" rotWithShape="0">
                <a:blip r:embed="rId4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8" name="Freeform 102"/>
              <p:cNvSpPr>
                <a:spLocks/>
              </p:cNvSpPr>
              <p:nvPr/>
            </p:nvSpPr>
            <p:spPr bwMode="auto">
              <a:xfrm>
                <a:off x="7768285" y="2038350"/>
                <a:ext cx="66675" cy="44450"/>
              </a:xfrm>
              <a:custGeom>
                <a:avLst/>
                <a:gdLst>
                  <a:gd name="T0" fmla="*/ 2147483647 w 42"/>
                  <a:gd name="T1" fmla="*/ 2147483647 h 28"/>
                  <a:gd name="T2" fmla="*/ 2147483647 w 42"/>
                  <a:gd name="T3" fmla="*/ 0 h 28"/>
                  <a:gd name="T4" fmla="*/ 0 w 42"/>
                  <a:gd name="T5" fmla="*/ 2147483647 h 28"/>
                  <a:gd name="T6" fmla="*/ 0 w 42"/>
                  <a:gd name="T7" fmla="*/ 2147483647 h 28"/>
                  <a:gd name="T8" fmla="*/ 2147483647 w 42"/>
                  <a:gd name="T9" fmla="*/ 2147483647 h 2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2"/>
                  <a:gd name="T16" fmla="*/ 0 h 28"/>
                  <a:gd name="T17" fmla="*/ 42 w 42"/>
                  <a:gd name="T18" fmla="*/ 28 h 2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2" h="28">
                    <a:moveTo>
                      <a:pt x="42" y="14"/>
                    </a:moveTo>
                    <a:lnTo>
                      <a:pt x="42" y="0"/>
                    </a:lnTo>
                    <a:lnTo>
                      <a:pt x="0" y="14"/>
                    </a:lnTo>
                    <a:lnTo>
                      <a:pt x="0" y="28"/>
                    </a:lnTo>
                    <a:lnTo>
                      <a:pt x="42" y="14"/>
                    </a:lnTo>
                    <a:close/>
                  </a:path>
                </a:pathLst>
              </a:custGeom>
              <a:blipFill dpi="0" rotWithShape="0">
                <a:blip r:embed="rId4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44" name="Straight Arrow Connector 143"/>
            <p:cNvCxnSpPr/>
            <p:nvPr/>
          </p:nvCxnSpPr>
          <p:spPr bwMode="auto">
            <a:xfrm>
              <a:off x="8327572" y="4484348"/>
              <a:ext cx="167346" cy="0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grpSp>
        <p:nvGrpSpPr>
          <p:cNvPr id="151" name="Group 150"/>
          <p:cNvGrpSpPr/>
          <p:nvPr/>
        </p:nvGrpSpPr>
        <p:grpSpPr>
          <a:xfrm>
            <a:off x="6557249" y="2453102"/>
            <a:ext cx="300243" cy="312737"/>
            <a:chOff x="8327572" y="4328206"/>
            <a:chExt cx="300243" cy="312737"/>
          </a:xfrm>
        </p:grpSpPr>
        <p:grpSp>
          <p:nvGrpSpPr>
            <p:cNvPr id="156" name="Group 155"/>
            <p:cNvGrpSpPr/>
            <p:nvPr/>
          </p:nvGrpSpPr>
          <p:grpSpPr>
            <a:xfrm>
              <a:off x="8472240" y="4328206"/>
              <a:ext cx="155575" cy="312737"/>
              <a:chOff x="7723835" y="1770063"/>
              <a:chExt cx="155575" cy="312737"/>
            </a:xfrm>
          </p:grpSpPr>
          <p:sp>
            <p:nvSpPr>
              <p:cNvPr id="158" name="Freeform 99"/>
              <p:cNvSpPr>
                <a:spLocks/>
              </p:cNvSpPr>
              <p:nvPr/>
            </p:nvSpPr>
            <p:spPr bwMode="auto">
              <a:xfrm>
                <a:off x="7723835" y="1770063"/>
                <a:ext cx="155575" cy="290512"/>
              </a:xfrm>
              <a:custGeom>
                <a:avLst/>
                <a:gdLst>
                  <a:gd name="T0" fmla="*/ 2147483647 w 98"/>
                  <a:gd name="T1" fmla="*/ 0 h 183"/>
                  <a:gd name="T2" fmla="*/ 2147483647 w 98"/>
                  <a:gd name="T3" fmla="*/ 2147483647 h 183"/>
                  <a:gd name="T4" fmla="*/ 0 w 98"/>
                  <a:gd name="T5" fmla="*/ 2147483647 h 183"/>
                  <a:gd name="T6" fmla="*/ 0 w 98"/>
                  <a:gd name="T7" fmla="*/ 2147483647 h 183"/>
                  <a:gd name="T8" fmla="*/ 2147483647 w 98"/>
                  <a:gd name="T9" fmla="*/ 2147483647 h 183"/>
                  <a:gd name="T10" fmla="*/ 2147483647 w 98"/>
                  <a:gd name="T11" fmla="*/ 2147483647 h 183"/>
                  <a:gd name="T12" fmla="*/ 2147483647 w 98"/>
                  <a:gd name="T13" fmla="*/ 2147483647 h 183"/>
                  <a:gd name="T14" fmla="*/ 2147483647 w 98"/>
                  <a:gd name="T15" fmla="*/ 2147483647 h 183"/>
                  <a:gd name="T16" fmla="*/ 2147483647 w 98"/>
                  <a:gd name="T17" fmla="*/ 2147483647 h 183"/>
                  <a:gd name="T18" fmla="*/ 2147483647 w 98"/>
                  <a:gd name="T19" fmla="*/ 2147483647 h 183"/>
                  <a:gd name="T20" fmla="*/ 2147483647 w 98"/>
                  <a:gd name="T21" fmla="*/ 2147483647 h 183"/>
                  <a:gd name="T22" fmla="*/ 2147483647 w 98"/>
                  <a:gd name="T23" fmla="*/ 2147483647 h 183"/>
                  <a:gd name="T24" fmla="*/ 2147483647 w 98"/>
                  <a:gd name="T25" fmla="*/ 2147483647 h 183"/>
                  <a:gd name="T26" fmla="*/ 2147483647 w 98"/>
                  <a:gd name="T27" fmla="*/ 2147483647 h 183"/>
                  <a:gd name="T28" fmla="*/ 2147483647 w 98"/>
                  <a:gd name="T29" fmla="*/ 2147483647 h 183"/>
                  <a:gd name="T30" fmla="*/ 2147483647 w 98"/>
                  <a:gd name="T31" fmla="*/ 2147483647 h 183"/>
                  <a:gd name="T32" fmla="*/ 2147483647 w 98"/>
                  <a:gd name="T33" fmla="*/ 2147483647 h 183"/>
                  <a:gd name="T34" fmla="*/ 2147483647 w 98"/>
                  <a:gd name="T35" fmla="*/ 0 h 183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98"/>
                  <a:gd name="T55" fmla="*/ 0 h 183"/>
                  <a:gd name="T56" fmla="*/ 98 w 98"/>
                  <a:gd name="T57" fmla="*/ 183 h 183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98" h="183">
                    <a:moveTo>
                      <a:pt x="98" y="0"/>
                    </a:moveTo>
                    <a:lnTo>
                      <a:pt x="14" y="42"/>
                    </a:lnTo>
                    <a:lnTo>
                      <a:pt x="0" y="56"/>
                    </a:lnTo>
                    <a:lnTo>
                      <a:pt x="42" y="70"/>
                    </a:lnTo>
                    <a:lnTo>
                      <a:pt x="84" y="84"/>
                    </a:lnTo>
                    <a:lnTo>
                      <a:pt x="84" y="99"/>
                    </a:lnTo>
                    <a:lnTo>
                      <a:pt x="42" y="113"/>
                    </a:lnTo>
                    <a:lnTo>
                      <a:pt x="14" y="127"/>
                    </a:lnTo>
                    <a:lnTo>
                      <a:pt x="14" y="141"/>
                    </a:lnTo>
                    <a:lnTo>
                      <a:pt x="42" y="155"/>
                    </a:lnTo>
                    <a:lnTo>
                      <a:pt x="70" y="155"/>
                    </a:lnTo>
                    <a:lnTo>
                      <a:pt x="70" y="169"/>
                    </a:lnTo>
                    <a:lnTo>
                      <a:pt x="28" y="183"/>
                    </a:lnTo>
                    <a:lnTo>
                      <a:pt x="98" y="0"/>
                    </a:lnTo>
                    <a:close/>
                  </a:path>
                </a:pathLst>
              </a:custGeom>
              <a:blipFill dpi="0" rotWithShape="0">
                <a:blip r:embed="rId3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9" name="Freeform 100"/>
              <p:cNvSpPr>
                <a:spLocks/>
              </p:cNvSpPr>
              <p:nvPr/>
            </p:nvSpPr>
            <p:spPr bwMode="auto">
              <a:xfrm>
                <a:off x="7723835" y="1770063"/>
                <a:ext cx="155575" cy="268287"/>
              </a:xfrm>
              <a:custGeom>
                <a:avLst/>
                <a:gdLst>
                  <a:gd name="T0" fmla="*/ 2147483647 w 98"/>
                  <a:gd name="T1" fmla="*/ 2147483647 h 169"/>
                  <a:gd name="T2" fmla="*/ 2147483647 w 98"/>
                  <a:gd name="T3" fmla="*/ 2147483647 h 169"/>
                  <a:gd name="T4" fmla="*/ 2147483647 w 98"/>
                  <a:gd name="T5" fmla="*/ 2147483647 h 169"/>
                  <a:gd name="T6" fmla="*/ 2147483647 w 98"/>
                  <a:gd name="T7" fmla="*/ 2147483647 h 169"/>
                  <a:gd name="T8" fmla="*/ 0 w 98"/>
                  <a:gd name="T9" fmla="*/ 2147483647 h 169"/>
                  <a:gd name="T10" fmla="*/ 2147483647 w 98"/>
                  <a:gd name="T11" fmla="*/ 2147483647 h 169"/>
                  <a:gd name="T12" fmla="*/ 2147483647 w 98"/>
                  <a:gd name="T13" fmla="*/ 2147483647 h 169"/>
                  <a:gd name="T14" fmla="*/ 2147483647 w 98"/>
                  <a:gd name="T15" fmla="*/ 2147483647 h 169"/>
                  <a:gd name="T16" fmla="*/ 2147483647 w 98"/>
                  <a:gd name="T17" fmla="*/ 2147483647 h 169"/>
                  <a:gd name="T18" fmla="*/ 2147483647 w 98"/>
                  <a:gd name="T19" fmla="*/ 2147483647 h 169"/>
                  <a:gd name="T20" fmla="*/ 2147483647 w 98"/>
                  <a:gd name="T21" fmla="*/ 2147483647 h 169"/>
                  <a:gd name="T22" fmla="*/ 2147483647 w 98"/>
                  <a:gd name="T23" fmla="*/ 2147483647 h 169"/>
                  <a:gd name="T24" fmla="*/ 2147483647 w 98"/>
                  <a:gd name="T25" fmla="*/ 2147483647 h 169"/>
                  <a:gd name="T26" fmla="*/ 2147483647 w 98"/>
                  <a:gd name="T27" fmla="*/ 2147483647 h 169"/>
                  <a:gd name="T28" fmla="*/ 2147483647 w 98"/>
                  <a:gd name="T29" fmla="*/ 2147483647 h 169"/>
                  <a:gd name="T30" fmla="*/ 2147483647 w 98"/>
                  <a:gd name="T31" fmla="*/ 2147483647 h 169"/>
                  <a:gd name="T32" fmla="*/ 2147483647 w 98"/>
                  <a:gd name="T33" fmla="*/ 2147483647 h 169"/>
                  <a:gd name="T34" fmla="*/ 2147483647 w 98"/>
                  <a:gd name="T35" fmla="*/ 2147483647 h 169"/>
                  <a:gd name="T36" fmla="*/ 2147483647 w 98"/>
                  <a:gd name="T37" fmla="*/ 2147483647 h 169"/>
                  <a:gd name="T38" fmla="*/ 2147483647 w 98"/>
                  <a:gd name="T39" fmla="*/ 2147483647 h 169"/>
                  <a:gd name="T40" fmla="*/ 2147483647 w 98"/>
                  <a:gd name="T41" fmla="*/ 2147483647 h 169"/>
                  <a:gd name="T42" fmla="*/ 2147483647 w 98"/>
                  <a:gd name="T43" fmla="*/ 2147483647 h 169"/>
                  <a:gd name="T44" fmla="*/ 2147483647 w 98"/>
                  <a:gd name="T45" fmla="*/ 2147483647 h 169"/>
                  <a:gd name="T46" fmla="*/ 2147483647 w 98"/>
                  <a:gd name="T47" fmla="*/ 2147483647 h 169"/>
                  <a:gd name="T48" fmla="*/ 2147483647 w 98"/>
                  <a:gd name="T49" fmla="*/ 2147483647 h 169"/>
                  <a:gd name="T50" fmla="*/ 2147483647 w 98"/>
                  <a:gd name="T51" fmla="*/ 2147483647 h 169"/>
                  <a:gd name="T52" fmla="*/ 2147483647 w 98"/>
                  <a:gd name="T53" fmla="*/ 2147483647 h 169"/>
                  <a:gd name="T54" fmla="*/ 2147483647 w 98"/>
                  <a:gd name="T55" fmla="*/ 2147483647 h 169"/>
                  <a:gd name="T56" fmla="*/ 2147483647 w 98"/>
                  <a:gd name="T57" fmla="*/ 2147483647 h 169"/>
                  <a:gd name="T58" fmla="*/ 2147483647 w 98"/>
                  <a:gd name="T59" fmla="*/ 2147483647 h 169"/>
                  <a:gd name="T60" fmla="*/ 2147483647 w 98"/>
                  <a:gd name="T61" fmla="*/ 2147483647 h 169"/>
                  <a:gd name="T62" fmla="*/ 2147483647 w 98"/>
                  <a:gd name="T63" fmla="*/ 2147483647 h 169"/>
                  <a:gd name="T64" fmla="*/ 2147483647 w 98"/>
                  <a:gd name="T65" fmla="*/ 2147483647 h 169"/>
                  <a:gd name="T66" fmla="*/ 2147483647 w 98"/>
                  <a:gd name="T67" fmla="*/ 2147483647 h 169"/>
                  <a:gd name="T68" fmla="*/ 2147483647 w 98"/>
                  <a:gd name="T69" fmla="*/ 2147483647 h 169"/>
                  <a:gd name="T70" fmla="*/ 2147483647 w 98"/>
                  <a:gd name="T71" fmla="*/ 2147483647 h 169"/>
                  <a:gd name="T72" fmla="*/ 2147483647 w 98"/>
                  <a:gd name="T73" fmla="*/ 2147483647 h 169"/>
                  <a:gd name="T74" fmla="*/ 0 w 98"/>
                  <a:gd name="T75" fmla="*/ 2147483647 h 169"/>
                  <a:gd name="T76" fmla="*/ 0 w 98"/>
                  <a:gd name="T77" fmla="*/ 2147483647 h 169"/>
                  <a:gd name="T78" fmla="*/ 0 w 98"/>
                  <a:gd name="T79" fmla="*/ 2147483647 h 169"/>
                  <a:gd name="T80" fmla="*/ 2147483647 w 98"/>
                  <a:gd name="T81" fmla="*/ 2147483647 h 169"/>
                  <a:gd name="T82" fmla="*/ 2147483647 w 98"/>
                  <a:gd name="T83" fmla="*/ 0 h 169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w 98"/>
                  <a:gd name="T127" fmla="*/ 0 h 169"/>
                  <a:gd name="T128" fmla="*/ 98 w 98"/>
                  <a:gd name="T129" fmla="*/ 169 h 169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T126" t="T127" r="T128" b="T129"/>
                <a:pathLst>
                  <a:path w="98" h="169">
                    <a:moveTo>
                      <a:pt x="98" y="14"/>
                    </a:moveTo>
                    <a:lnTo>
                      <a:pt x="14" y="56"/>
                    </a:lnTo>
                    <a:lnTo>
                      <a:pt x="28" y="56"/>
                    </a:lnTo>
                    <a:lnTo>
                      <a:pt x="14" y="70"/>
                    </a:lnTo>
                    <a:lnTo>
                      <a:pt x="0" y="56"/>
                    </a:lnTo>
                    <a:lnTo>
                      <a:pt x="42" y="70"/>
                    </a:lnTo>
                    <a:lnTo>
                      <a:pt x="84" y="84"/>
                    </a:lnTo>
                    <a:lnTo>
                      <a:pt x="98" y="84"/>
                    </a:lnTo>
                    <a:lnTo>
                      <a:pt x="98" y="99"/>
                    </a:lnTo>
                    <a:lnTo>
                      <a:pt x="84" y="113"/>
                    </a:lnTo>
                    <a:lnTo>
                      <a:pt x="42" y="127"/>
                    </a:lnTo>
                    <a:lnTo>
                      <a:pt x="14" y="141"/>
                    </a:lnTo>
                    <a:lnTo>
                      <a:pt x="28" y="127"/>
                    </a:lnTo>
                    <a:lnTo>
                      <a:pt x="28" y="141"/>
                    </a:lnTo>
                    <a:lnTo>
                      <a:pt x="14" y="141"/>
                    </a:lnTo>
                    <a:lnTo>
                      <a:pt x="42" y="155"/>
                    </a:lnTo>
                    <a:lnTo>
                      <a:pt x="70" y="155"/>
                    </a:lnTo>
                    <a:lnTo>
                      <a:pt x="84" y="155"/>
                    </a:lnTo>
                    <a:lnTo>
                      <a:pt x="84" y="169"/>
                    </a:lnTo>
                    <a:lnTo>
                      <a:pt x="70" y="169"/>
                    </a:lnTo>
                    <a:lnTo>
                      <a:pt x="70" y="155"/>
                    </a:lnTo>
                    <a:lnTo>
                      <a:pt x="70" y="169"/>
                    </a:lnTo>
                    <a:lnTo>
                      <a:pt x="42" y="169"/>
                    </a:lnTo>
                    <a:lnTo>
                      <a:pt x="14" y="155"/>
                    </a:lnTo>
                    <a:lnTo>
                      <a:pt x="14" y="141"/>
                    </a:lnTo>
                    <a:lnTo>
                      <a:pt x="14" y="127"/>
                    </a:lnTo>
                    <a:lnTo>
                      <a:pt x="42" y="113"/>
                    </a:lnTo>
                    <a:lnTo>
                      <a:pt x="84" y="99"/>
                    </a:lnTo>
                    <a:lnTo>
                      <a:pt x="84" y="84"/>
                    </a:lnTo>
                    <a:lnTo>
                      <a:pt x="84" y="99"/>
                    </a:lnTo>
                    <a:lnTo>
                      <a:pt x="42" y="84"/>
                    </a:lnTo>
                    <a:lnTo>
                      <a:pt x="0" y="70"/>
                    </a:lnTo>
                    <a:lnTo>
                      <a:pt x="0" y="56"/>
                    </a:lnTo>
                    <a:lnTo>
                      <a:pt x="14" y="42"/>
                    </a:lnTo>
                    <a:lnTo>
                      <a:pt x="98" y="0"/>
                    </a:lnTo>
                    <a:lnTo>
                      <a:pt x="98" y="14"/>
                    </a:lnTo>
                    <a:close/>
                  </a:path>
                </a:pathLst>
              </a:custGeom>
              <a:blipFill dpi="0" rotWithShape="0">
                <a:blip r:embed="rId4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0" name="Freeform 101"/>
              <p:cNvSpPr>
                <a:spLocks/>
              </p:cNvSpPr>
              <p:nvPr/>
            </p:nvSpPr>
            <p:spPr bwMode="auto">
              <a:xfrm>
                <a:off x="7834960" y="2038350"/>
                <a:ext cx="22225" cy="22225"/>
              </a:xfrm>
              <a:custGeom>
                <a:avLst/>
                <a:gdLst>
                  <a:gd name="T0" fmla="*/ 2147483647 w 14"/>
                  <a:gd name="T1" fmla="*/ 0 h 14"/>
                  <a:gd name="T2" fmla="*/ 2147483647 w 14"/>
                  <a:gd name="T3" fmla="*/ 0 h 14"/>
                  <a:gd name="T4" fmla="*/ 0 w 14"/>
                  <a:gd name="T5" fmla="*/ 2147483647 h 14"/>
                  <a:gd name="T6" fmla="*/ 0 w 14"/>
                  <a:gd name="T7" fmla="*/ 0 h 14"/>
                  <a:gd name="T8" fmla="*/ 0 w 14"/>
                  <a:gd name="T9" fmla="*/ 0 h 14"/>
                  <a:gd name="T10" fmla="*/ 0 w 14"/>
                  <a:gd name="T11" fmla="*/ 0 h 14"/>
                  <a:gd name="T12" fmla="*/ 2147483647 w 14"/>
                  <a:gd name="T13" fmla="*/ 0 h 1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4"/>
                  <a:gd name="T22" fmla="*/ 0 h 14"/>
                  <a:gd name="T23" fmla="*/ 14 w 14"/>
                  <a:gd name="T24" fmla="*/ 14 h 14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4" h="14">
                    <a:moveTo>
                      <a:pt x="14" y="0"/>
                    </a:moveTo>
                    <a:lnTo>
                      <a:pt x="14" y="0"/>
                    </a:lnTo>
                    <a:lnTo>
                      <a:pt x="0" y="14"/>
                    </a:lnTo>
                    <a:lnTo>
                      <a:pt x="0" y="0"/>
                    </a:lnTo>
                    <a:lnTo>
                      <a:pt x="14" y="0"/>
                    </a:lnTo>
                    <a:close/>
                  </a:path>
                </a:pathLst>
              </a:custGeom>
              <a:blipFill dpi="0" rotWithShape="0">
                <a:blip r:embed="rId4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1" name="Freeform 102"/>
              <p:cNvSpPr>
                <a:spLocks/>
              </p:cNvSpPr>
              <p:nvPr/>
            </p:nvSpPr>
            <p:spPr bwMode="auto">
              <a:xfrm>
                <a:off x="7768285" y="2038350"/>
                <a:ext cx="66675" cy="44450"/>
              </a:xfrm>
              <a:custGeom>
                <a:avLst/>
                <a:gdLst>
                  <a:gd name="T0" fmla="*/ 2147483647 w 42"/>
                  <a:gd name="T1" fmla="*/ 2147483647 h 28"/>
                  <a:gd name="T2" fmla="*/ 2147483647 w 42"/>
                  <a:gd name="T3" fmla="*/ 0 h 28"/>
                  <a:gd name="T4" fmla="*/ 0 w 42"/>
                  <a:gd name="T5" fmla="*/ 2147483647 h 28"/>
                  <a:gd name="T6" fmla="*/ 0 w 42"/>
                  <a:gd name="T7" fmla="*/ 2147483647 h 28"/>
                  <a:gd name="T8" fmla="*/ 2147483647 w 42"/>
                  <a:gd name="T9" fmla="*/ 2147483647 h 2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2"/>
                  <a:gd name="T16" fmla="*/ 0 h 28"/>
                  <a:gd name="T17" fmla="*/ 42 w 42"/>
                  <a:gd name="T18" fmla="*/ 28 h 2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2" h="28">
                    <a:moveTo>
                      <a:pt x="42" y="14"/>
                    </a:moveTo>
                    <a:lnTo>
                      <a:pt x="42" y="0"/>
                    </a:lnTo>
                    <a:lnTo>
                      <a:pt x="0" y="14"/>
                    </a:lnTo>
                    <a:lnTo>
                      <a:pt x="0" y="28"/>
                    </a:lnTo>
                    <a:lnTo>
                      <a:pt x="42" y="14"/>
                    </a:lnTo>
                    <a:close/>
                  </a:path>
                </a:pathLst>
              </a:custGeom>
              <a:blipFill dpi="0" rotWithShape="0">
                <a:blip r:embed="rId4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57" name="Straight Arrow Connector 156"/>
            <p:cNvCxnSpPr/>
            <p:nvPr/>
          </p:nvCxnSpPr>
          <p:spPr bwMode="auto">
            <a:xfrm>
              <a:off x="8327572" y="4484348"/>
              <a:ext cx="167346" cy="0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grpSp>
        <p:nvGrpSpPr>
          <p:cNvPr id="164" name="Group 163"/>
          <p:cNvGrpSpPr/>
          <p:nvPr/>
        </p:nvGrpSpPr>
        <p:grpSpPr>
          <a:xfrm>
            <a:off x="4755355" y="1683257"/>
            <a:ext cx="300243" cy="312737"/>
            <a:chOff x="8327572" y="4328206"/>
            <a:chExt cx="300243" cy="312737"/>
          </a:xfrm>
        </p:grpSpPr>
        <p:grpSp>
          <p:nvGrpSpPr>
            <p:cNvPr id="169" name="Group 168"/>
            <p:cNvGrpSpPr/>
            <p:nvPr/>
          </p:nvGrpSpPr>
          <p:grpSpPr>
            <a:xfrm>
              <a:off x="8472240" y="4328206"/>
              <a:ext cx="155575" cy="312737"/>
              <a:chOff x="7723835" y="1770063"/>
              <a:chExt cx="155575" cy="312737"/>
            </a:xfrm>
          </p:grpSpPr>
          <p:sp>
            <p:nvSpPr>
              <p:cNvPr id="171" name="Freeform 99"/>
              <p:cNvSpPr>
                <a:spLocks/>
              </p:cNvSpPr>
              <p:nvPr/>
            </p:nvSpPr>
            <p:spPr bwMode="auto">
              <a:xfrm>
                <a:off x="7723835" y="1770063"/>
                <a:ext cx="155575" cy="290512"/>
              </a:xfrm>
              <a:custGeom>
                <a:avLst/>
                <a:gdLst>
                  <a:gd name="T0" fmla="*/ 2147483647 w 98"/>
                  <a:gd name="T1" fmla="*/ 0 h 183"/>
                  <a:gd name="T2" fmla="*/ 2147483647 w 98"/>
                  <a:gd name="T3" fmla="*/ 2147483647 h 183"/>
                  <a:gd name="T4" fmla="*/ 0 w 98"/>
                  <a:gd name="T5" fmla="*/ 2147483647 h 183"/>
                  <a:gd name="T6" fmla="*/ 0 w 98"/>
                  <a:gd name="T7" fmla="*/ 2147483647 h 183"/>
                  <a:gd name="T8" fmla="*/ 2147483647 w 98"/>
                  <a:gd name="T9" fmla="*/ 2147483647 h 183"/>
                  <a:gd name="T10" fmla="*/ 2147483647 w 98"/>
                  <a:gd name="T11" fmla="*/ 2147483647 h 183"/>
                  <a:gd name="T12" fmla="*/ 2147483647 w 98"/>
                  <a:gd name="T13" fmla="*/ 2147483647 h 183"/>
                  <a:gd name="T14" fmla="*/ 2147483647 w 98"/>
                  <a:gd name="T15" fmla="*/ 2147483647 h 183"/>
                  <a:gd name="T16" fmla="*/ 2147483647 w 98"/>
                  <a:gd name="T17" fmla="*/ 2147483647 h 183"/>
                  <a:gd name="T18" fmla="*/ 2147483647 w 98"/>
                  <a:gd name="T19" fmla="*/ 2147483647 h 183"/>
                  <a:gd name="T20" fmla="*/ 2147483647 w 98"/>
                  <a:gd name="T21" fmla="*/ 2147483647 h 183"/>
                  <a:gd name="T22" fmla="*/ 2147483647 w 98"/>
                  <a:gd name="T23" fmla="*/ 2147483647 h 183"/>
                  <a:gd name="T24" fmla="*/ 2147483647 w 98"/>
                  <a:gd name="T25" fmla="*/ 2147483647 h 183"/>
                  <a:gd name="T26" fmla="*/ 2147483647 w 98"/>
                  <a:gd name="T27" fmla="*/ 2147483647 h 183"/>
                  <a:gd name="T28" fmla="*/ 2147483647 w 98"/>
                  <a:gd name="T29" fmla="*/ 2147483647 h 183"/>
                  <a:gd name="T30" fmla="*/ 2147483647 w 98"/>
                  <a:gd name="T31" fmla="*/ 2147483647 h 183"/>
                  <a:gd name="T32" fmla="*/ 2147483647 w 98"/>
                  <a:gd name="T33" fmla="*/ 2147483647 h 183"/>
                  <a:gd name="T34" fmla="*/ 2147483647 w 98"/>
                  <a:gd name="T35" fmla="*/ 0 h 183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98"/>
                  <a:gd name="T55" fmla="*/ 0 h 183"/>
                  <a:gd name="T56" fmla="*/ 98 w 98"/>
                  <a:gd name="T57" fmla="*/ 183 h 183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98" h="183">
                    <a:moveTo>
                      <a:pt x="98" y="0"/>
                    </a:moveTo>
                    <a:lnTo>
                      <a:pt x="14" y="42"/>
                    </a:lnTo>
                    <a:lnTo>
                      <a:pt x="0" y="56"/>
                    </a:lnTo>
                    <a:lnTo>
                      <a:pt x="42" y="70"/>
                    </a:lnTo>
                    <a:lnTo>
                      <a:pt x="84" y="84"/>
                    </a:lnTo>
                    <a:lnTo>
                      <a:pt x="84" y="99"/>
                    </a:lnTo>
                    <a:lnTo>
                      <a:pt x="42" y="113"/>
                    </a:lnTo>
                    <a:lnTo>
                      <a:pt x="14" y="127"/>
                    </a:lnTo>
                    <a:lnTo>
                      <a:pt x="14" y="141"/>
                    </a:lnTo>
                    <a:lnTo>
                      <a:pt x="42" y="155"/>
                    </a:lnTo>
                    <a:lnTo>
                      <a:pt x="70" y="155"/>
                    </a:lnTo>
                    <a:lnTo>
                      <a:pt x="70" y="169"/>
                    </a:lnTo>
                    <a:lnTo>
                      <a:pt x="28" y="183"/>
                    </a:lnTo>
                    <a:lnTo>
                      <a:pt x="98" y="0"/>
                    </a:lnTo>
                    <a:close/>
                  </a:path>
                </a:pathLst>
              </a:custGeom>
              <a:blipFill dpi="0" rotWithShape="0">
                <a:blip r:embed="rId3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2" name="Freeform 100"/>
              <p:cNvSpPr>
                <a:spLocks/>
              </p:cNvSpPr>
              <p:nvPr/>
            </p:nvSpPr>
            <p:spPr bwMode="auto">
              <a:xfrm>
                <a:off x="7723835" y="1770063"/>
                <a:ext cx="155575" cy="268287"/>
              </a:xfrm>
              <a:custGeom>
                <a:avLst/>
                <a:gdLst>
                  <a:gd name="T0" fmla="*/ 2147483647 w 98"/>
                  <a:gd name="T1" fmla="*/ 2147483647 h 169"/>
                  <a:gd name="T2" fmla="*/ 2147483647 w 98"/>
                  <a:gd name="T3" fmla="*/ 2147483647 h 169"/>
                  <a:gd name="T4" fmla="*/ 2147483647 w 98"/>
                  <a:gd name="T5" fmla="*/ 2147483647 h 169"/>
                  <a:gd name="T6" fmla="*/ 2147483647 w 98"/>
                  <a:gd name="T7" fmla="*/ 2147483647 h 169"/>
                  <a:gd name="T8" fmla="*/ 0 w 98"/>
                  <a:gd name="T9" fmla="*/ 2147483647 h 169"/>
                  <a:gd name="T10" fmla="*/ 2147483647 w 98"/>
                  <a:gd name="T11" fmla="*/ 2147483647 h 169"/>
                  <a:gd name="T12" fmla="*/ 2147483647 w 98"/>
                  <a:gd name="T13" fmla="*/ 2147483647 h 169"/>
                  <a:gd name="T14" fmla="*/ 2147483647 w 98"/>
                  <a:gd name="T15" fmla="*/ 2147483647 h 169"/>
                  <a:gd name="T16" fmla="*/ 2147483647 w 98"/>
                  <a:gd name="T17" fmla="*/ 2147483647 h 169"/>
                  <a:gd name="T18" fmla="*/ 2147483647 w 98"/>
                  <a:gd name="T19" fmla="*/ 2147483647 h 169"/>
                  <a:gd name="T20" fmla="*/ 2147483647 w 98"/>
                  <a:gd name="T21" fmla="*/ 2147483647 h 169"/>
                  <a:gd name="T22" fmla="*/ 2147483647 w 98"/>
                  <a:gd name="T23" fmla="*/ 2147483647 h 169"/>
                  <a:gd name="T24" fmla="*/ 2147483647 w 98"/>
                  <a:gd name="T25" fmla="*/ 2147483647 h 169"/>
                  <a:gd name="T26" fmla="*/ 2147483647 w 98"/>
                  <a:gd name="T27" fmla="*/ 2147483647 h 169"/>
                  <a:gd name="T28" fmla="*/ 2147483647 w 98"/>
                  <a:gd name="T29" fmla="*/ 2147483647 h 169"/>
                  <a:gd name="T30" fmla="*/ 2147483647 w 98"/>
                  <a:gd name="T31" fmla="*/ 2147483647 h 169"/>
                  <a:gd name="T32" fmla="*/ 2147483647 w 98"/>
                  <a:gd name="T33" fmla="*/ 2147483647 h 169"/>
                  <a:gd name="T34" fmla="*/ 2147483647 w 98"/>
                  <a:gd name="T35" fmla="*/ 2147483647 h 169"/>
                  <a:gd name="T36" fmla="*/ 2147483647 w 98"/>
                  <a:gd name="T37" fmla="*/ 2147483647 h 169"/>
                  <a:gd name="T38" fmla="*/ 2147483647 w 98"/>
                  <a:gd name="T39" fmla="*/ 2147483647 h 169"/>
                  <a:gd name="T40" fmla="*/ 2147483647 w 98"/>
                  <a:gd name="T41" fmla="*/ 2147483647 h 169"/>
                  <a:gd name="T42" fmla="*/ 2147483647 w 98"/>
                  <a:gd name="T43" fmla="*/ 2147483647 h 169"/>
                  <a:gd name="T44" fmla="*/ 2147483647 w 98"/>
                  <a:gd name="T45" fmla="*/ 2147483647 h 169"/>
                  <a:gd name="T46" fmla="*/ 2147483647 w 98"/>
                  <a:gd name="T47" fmla="*/ 2147483647 h 169"/>
                  <a:gd name="T48" fmla="*/ 2147483647 w 98"/>
                  <a:gd name="T49" fmla="*/ 2147483647 h 169"/>
                  <a:gd name="T50" fmla="*/ 2147483647 w 98"/>
                  <a:gd name="T51" fmla="*/ 2147483647 h 169"/>
                  <a:gd name="T52" fmla="*/ 2147483647 w 98"/>
                  <a:gd name="T53" fmla="*/ 2147483647 h 169"/>
                  <a:gd name="T54" fmla="*/ 2147483647 w 98"/>
                  <a:gd name="T55" fmla="*/ 2147483647 h 169"/>
                  <a:gd name="T56" fmla="*/ 2147483647 w 98"/>
                  <a:gd name="T57" fmla="*/ 2147483647 h 169"/>
                  <a:gd name="T58" fmla="*/ 2147483647 w 98"/>
                  <a:gd name="T59" fmla="*/ 2147483647 h 169"/>
                  <a:gd name="T60" fmla="*/ 2147483647 w 98"/>
                  <a:gd name="T61" fmla="*/ 2147483647 h 169"/>
                  <a:gd name="T62" fmla="*/ 2147483647 w 98"/>
                  <a:gd name="T63" fmla="*/ 2147483647 h 169"/>
                  <a:gd name="T64" fmla="*/ 2147483647 w 98"/>
                  <a:gd name="T65" fmla="*/ 2147483647 h 169"/>
                  <a:gd name="T66" fmla="*/ 2147483647 w 98"/>
                  <a:gd name="T67" fmla="*/ 2147483647 h 169"/>
                  <a:gd name="T68" fmla="*/ 2147483647 w 98"/>
                  <a:gd name="T69" fmla="*/ 2147483647 h 169"/>
                  <a:gd name="T70" fmla="*/ 2147483647 w 98"/>
                  <a:gd name="T71" fmla="*/ 2147483647 h 169"/>
                  <a:gd name="T72" fmla="*/ 2147483647 w 98"/>
                  <a:gd name="T73" fmla="*/ 2147483647 h 169"/>
                  <a:gd name="T74" fmla="*/ 0 w 98"/>
                  <a:gd name="T75" fmla="*/ 2147483647 h 169"/>
                  <a:gd name="T76" fmla="*/ 0 w 98"/>
                  <a:gd name="T77" fmla="*/ 2147483647 h 169"/>
                  <a:gd name="T78" fmla="*/ 0 w 98"/>
                  <a:gd name="T79" fmla="*/ 2147483647 h 169"/>
                  <a:gd name="T80" fmla="*/ 2147483647 w 98"/>
                  <a:gd name="T81" fmla="*/ 2147483647 h 169"/>
                  <a:gd name="T82" fmla="*/ 2147483647 w 98"/>
                  <a:gd name="T83" fmla="*/ 0 h 169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w 98"/>
                  <a:gd name="T127" fmla="*/ 0 h 169"/>
                  <a:gd name="T128" fmla="*/ 98 w 98"/>
                  <a:gd name="T129" fmla="*/ 169 h 169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T126" t="T127" r="T128" b="T129"/>
                <a:pathLst>
                  <a:path w="98" h="169">
                    <a:moveTo>
                      <a:pt x="98" y="14"/>
                    </a:moveTo>
                    <a:lnTo>
                      <a:pt x="14" y="56"/>
                    </a:lnTo>
                    <a:lnTo>
                      <a:pt x="28" y="56"/>
                    </a:lnTo>
                    <a:lnTo>
                      <a:pt x="14" y="70"/>
                    </a:lnTo>
                    <a:lnTo>
                      <a:pt x="0" y="56"/>
                    </a:lnTo>
                    <a:lnTo>
                      <a:pt x="42" y="70"/>
                    </a:lnTo>
                    <a:lnTo>
                      <a:pt x="84" y="84"/>
                    </a:lnTo>
                    <a:lnTo>
                      <a:pt x="98" y="84"/>
                    </a:lnTo>
                    <a:lnTo>
                      <a:pt x="98" y="99"/>
                    </a:lnTo>
                    <a:lnTo>
                      <a:pt x="84" y="113"/>
                    </a:lnTo>
                    <a:lnTo>
                      <a:pt x="42" y="127"/>
                    </a:lnTo>
                    <a:lnTo>
                      <a:pt x="14" y="141"/>
                    </a:lnTo>
                    <a:lnTo>
                      <a:pt x="28" y="127"/>
                    </a:lnTo>
                    <a:lnTo>
                      <a:pt x="28" y="141"/>
                    </a:lnTo>
                    <a:lnTo>
                      <a:pt x="14" y="141"/>
                    </a:lnTo>
                    <a:lnTo>
                      <a:pt x="42" y="155"/>
                    </a:lnTo>
                    <a:lnTo>
                      <a:pt x="70" y="155"/>
                    </a:lnTo>
                    <a:lnTo>
                      <a:pt x="84" y="155"/>
                    </a:lnTo>
                    <a:lnTo>
                      <a:pt x="84" y="169"/>
                    </a:lnTo>
                    <a:lnTo>
                      <a:pt x="70" y="169"/>
                    </a:lnTo>
                    <a:lnTo>
                      <a:pt x="70" y="155"/>
                    </a:lnTo>
                    <a:lnTo>
                      <a:pt x="70" y="169"/>
                    </a:lnTo>
                    <a:lnTo>
                      <a:pt x="42" y="169"/>
                    </a:lnTo>
                    <a:lnTo>
                      <a:pt x="14" y="155"/>
                    </a:lnTo>
                    <a:lnTo>
                      <a:pt x="14" y="141"/>
                    </a:lnTo>
                    <a:lnTo>
                      <a:pt x="14" y="127"/>
                    </a:lnTo>
                    <a:lnTo>
                      <a:pt x="42" y="113"/>
                    </a:lnTo>
                    <a:lnTo>
                      <a:pt x="84" y="99"/>
                    </a:lnTo>
                    <a:lnTo>
                      <a:pt x="84" y="84"/>
                    </a:lnTo>
                    <a:lnTo>
                      <a:pt x="84" y="99"/>
                    </a:lnTo>
                    <a:lnTo>
                      <a:pt x="42" y="84"/>
                    </a:lnTo>
                    <a:lnTo>
                      <a:pt x="0" y="70"/>
                    </a:lnTo>
                    <a:lnTo>
                      <a:pt x="0" y="56"/>
                    </a:lnTo>
                    <a:lnTo>
                      <a:pt x="14" y="42"/>
                    </a:lnTo>
                    <a:lnTo>
                      <a:pt x="98" y="0"/>
                    </a:lnTo>
                    <a:lnTo>
                      <a:pt x="98" y="14"/>
                    </a:lnTo>
                    <a:close/>
                  </a:path>
                </a:pathLst>
              </a:custGeom>
              <a:blipFill dpi="0" rotWithShape="0">
                <a:blip r:embed="rId4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3" name="Freeform 101"/>
              <p:cNvSpPr>
                <a:spLocks/>
              </p:cNvSpPr>
              <p:nvPr/>
            </p:nvSpPr>
            <p:spPr bwMode="auto">
              <a:xfrm>
                <a:off x="7834960" y="2038350"/>
                <a:ext cx="22225" cy="22225"/>
              </a:xfrm>
              <a:custGeom>
                <a:avLst/>
                <a:gdLst>
                  <a:gd name="T0" fmla="*/ 2147483647 w 14"/>
                  <a:gd name="T1" fmla="*/ 0 h 14"/>
                  <a:gd name="T2" fmla="*/ 2147483647 w 14"/>
                  <a:gd name="T3" fmla="*/ 0 h 14"/>
                  <a:gd name="T4" fmla="*/ 0 w 14"/>
                  <a:gd name="T5" fmla="*/ 2147483647 h 14"/>
                  <a:gd name="T6" fmla="*/ 0 w 14"/>
                  <a:gd name="T7" fmla="*/ 0 h 14"/>
                  <a:gd name="T8" fmla="*/ 0 w 14"/>
                  <a:gd name="T9" fmla="*/ 0 h 14"/>
                  <a:gd name="T10" fmla="*/ 0 w 14"/>
                  <a:gd name="T11" fmla="*/ 0 h 14"/>
                  <a:gd name="T12" fmla="*/ 2147483647 w 14"/>
                  <a:gd name="T13" fmla="*/ 0 h 1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4"/>
                  <a:gd name="T22" fmla="*/ 0 h 14"/>
                  <a:gd name="T23" fmla="*/ 14 w 14"/>
                  <a:gd name="T24" fmla="*/ 14 h 14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4" h="14">
                    <a:moveTo>
                      <a:pt x="14" y="0"/>
                    </a:moveTo>
                    <a:lnTo>
                      <a:pt x="14" y="0"/>
                    </a:lnTo>
                    <a:lnTo>
                      <a:pt x="0" y="14"/>
                    </a:lnTo>
                    <a:lnTo>
                      <a:pt x="0" y="0"/>
                    </a:lnTo>
                    <a:lnTo>
                      <a:pt x="14" y="0"/>
                    </a:lnTo>
                    <a:close/>
                  </a:path>
                </a:pathLst>
              </a:custGeom>
              <a:blipFill dpi="0" rotWithShape="0">
                <a:blip r:embed="rId4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4" name="Freeform 102"/>
              <p:cNvSpPr>
                <a:spLocks/>
              </p:cNvSpPr>
              <p:nvPr/>
            </p:nvSpPr>
            <p:spPr bwMode="auto">
              <a:xfrm>
                <a:off x="7768285" y="2038350"/>
                <a:ext cx="66675" cy="44450"/>
              </a:xfrm>
              <a:custGeom>
                <a:avLst/>
                <a:gdLst>
                  <a:gd name="T0" fmla="*/ 2147483647 w 42"/>
                  <a:gd name="T1" fmla="*/ 2147483647 h 28"/>
                  <a:gd name="T2" fmla="*/ 2147483647 w 42"/>
                  <a:gd name="T3" fmla="*/ 0 h 28"/>
                  <a:gd name="T4" fmla="*/ 0 w 42"/>
                  <a:gd name="T5" fmla="*/ 2147483647 h 28"/>
                  <a:gd name="T6" fmla="*/ 0 w 42"/>
                  <a:gd name="T7" fmla="*/ 2147483647 h 28"/>
                  <a:gd name="T8" fmla="*/ 2147483647 w 42"/>
                  <a:gd name="T9" fmla="*/ 2147483647 h 2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2"/>
                  <a:gd name="T16" fmla="*/ 0 h 28"/>
                  <a:gd name="T17" fmla="*/ 42 w 42"/>
                  <a:gd name="T18" fmla="*/ 28 h 2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2" h="28">
                    <a:moveTo>
                      <a:pt x="42" y="14"/>
                    </a:moveTo>
                    <a:lnTo>
                      <a:pt x="42" y="0"/>
                    </a:lnTo>
                    <a:lnTo>
                      <a:pt x="0" y="14"/>
                    </a:lnTo>
                    <a:lnTo>
                      <a:pt x="0" y="28"/>
                    </a:lnTo>
                    <a:lnTo>
                      <a:pt x="42" y="14"/>
                    </a:lnTo>
                    <a:close/>
                  </a:path>
                </a:pathLst>
              </a:custGeom>
              <a:blipFill dpi="0" rotWithShape="0">
                <a:blip r:embed="rId4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70" name="Straight Arrow Connector 169"/>
            <p:cNvCxnSpPr/>
            <p:nvPr/>
          </p:nvCxnSpPr>
          <p:spPr bwMode="auto">
            <a:xfrm>
              <a:off x="8327572" y="4484348"/>
              <a:ext cx="167346" cy="0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grpSp>
        <p:nvGrpSpPr>
          <p:cNvPr id="177" name="Group 176"/>
          <p:cNvGrpSpPr/>
          <p:nvPr/>
        </p:nvGrpSpPr>
        <p:grpSpPr>
          <a:xfrm>
            <a:off x="5444517" y="2445162"/>
            <a:ext cx="300243" cy="312737"/>
            <a:chOff x="8327572" y="4328206"/>
            <a:chExt cx="300243" cy="312737"/>
          </a:xfrm>
        </p:grpSpPr>
        <p:grpSp>
          <p:nvGrpSpPr>
            <p:cNvPr id="182" name="Group 181"/>
            <p:cNvGrpSpPr/>
            <p:nvPr/>
          </p:nvGrpSpPr>
          <p:grpSpPr>
            <a:xfrm>
              <a:off x="8472240" y="4328206"/>
              <a:ext cx="155575" cy="312737"/>
              <a:chOff x="7723835" y="1770063"/>
              <a:chExt cx="155575" cy="312737"/>
            </a:xfrm>
          </p:grpSpPr>
          <p:sp>
            <p:nvSpPr>
              <p:cNvPr id="184" name="Freeform 99"/>
              <p:cNvSpPr>
                <a:spLocks/>
              </p:cNvSpPr>
              <p:nvPr/>
            </p:nvSpPr>
            <p:spPr bwMode="auto">
              <a:xfrm>
                <a:off x="7723835" y="1770063"/>
                <a:ext cx="155575" cy="290512"/>
              </a:xfrm>
              <a:custGeom>
                <a:avLst/>
                <a:gdLst>
                  <a:gd name="T0" fmla="*/ 2147483647 w 98"/>
                  <a:gd name="T1" fmla="*/ 0 h 183"/>
                  <a:gd name="T2" fmla="*/ 2147483647 w 98"/>
                  <a:gd name="T3" fmla="*/ 2147483647 h 183"/>
                  <a:gd name="T4" fmla="*/ 0 w 98"/>
                  <a:gd name="T5" fmla="*/ 2147483647 h 183"/>
                  <a:gd name="T6" fmla="*/ 0 w 98"/>
                  <a:gd name="T7" fmla="*/ 2147483647 h 183"/>
                  <a:gd name="T8" fmla="*/ 2147483647 w 98"/>
                  <a:gd name="T9" fmla="*/ 2147483647 h 183"/>
                  <a:gd name="T10" fmla="*/ 2147483647 w 98"/>
                  <a:gd name="T11" fmla="*/ 2147483647 h 183"/>
                  <a:gd name="T12" fmla="*/ 2147483647 w 98"/>
                  <a:gd name="T13" fmla="*/ 2147483647 h 183"/>
                  <a:gd name="T14" fmla="*/ 2147483647 w 98"/>
                  <a:gd name="T15" fmla="*/ 2147483647 h 183"/>
                  <a:gd name="T16" fmla="*/ 2147483647 w 98"/>
                  <a:gd name="T17" fmla="*/ 2147483647 h 183"/>
                  <a:gd name="T18" fmla="*/ 2147483647 w 98"/>
                  <a:gd name="T19" fmla="*/ 2147483647 h 183"/>
                  <a:gd name="T20" fmla="*/ 2147483647 w 98"/>
                  <a:gd name="T21" fmla="*/ 2147483647 h 183"/>
                  <a:gd name="T22" fmla="*/ 2147483647 w 98"/>
                  <a:gd name="T23" fmla="*/ 2147483647 h 183"/>
                  <a:gd name="T24" fmla="*/ 2147483647 w 98"/>
                  <a:gd name="T25" fmla="*/ 2147483647 h 183"/>
                  <a:gd name="T26" fmla="*/ 2147483647 w 98"/>
                  <a:gd name="T27" fmla="*/ 2147483647 h 183"/>
                  <a:gd name="T28" fmla="*/ 2147483647 w 98"/>
                  <a:gd name="T29" fmla="*/ 2147483647 h 183"/>
                  <a:gd name="T30" fmla="*/ 2147483647 w 98"/>
                  <a:gd name="T31" fmla="*/ 2147483647 h 183"/>
                  <a:gd name="T32" fmla="*/ 2147483647 w 98"/>
                  <a:gd name="T33" fmla="*/ 2147483647 h 183"/>
                  <a:gd name="T34" fmla="*/ 2147483647 w 98"/>
                  <a:gd name="T35" fmla="*/ 0 h 183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98"/>
                  <a:gd name="T55" fmla="*/ 0 h 183"/>
                  <a:gd name="T56" fmla="*/ 98 w 98"/>
                  <a:gd name="T57" fmla="*/ 183 h 183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98" h="183">
                    <a:moveTo>
                      <a:pt x="98" y="0"/>
                    </a:moveTo>
                    <a:lnTo>
                      <a:pt x="14" y="42"/>
                    </a:lnTo>
                    <a:lnTo>
                      <a:pt x="0" y="56"/>
                    </a:lnTo>
                    <a:lnTo>
                      <a:pt x="42" y="70"/>
                    </a:lnTo>
                    <a:lnTo>
                      <a:pt x="84" y="84"/>
                    </a:lnTo>
                    <a:lnTo>
                      <a:pt x="84" y="99"/>
                    </a:lnTo>
                    <a:lnTo>
                      <a:pt x="42" y="113"/>
                    </a:lnTo>
                    <a:lnTo>
                      <a:pt x="14" y="127"/>
                    </a:lnTo>
                    <a:lnTo>
                      <a:pt x="14" y="141"/>
                    </a:lnTo>
                    <a:lnTo>
                      <a:pt x="42" y="155"/>
                    </a:lnTo>
                    <a:lnTo>
                      <a:pt x="70" y="155"/>
                    </a:lnTo>
                    <a:lnTo>
                      <a:pt x="70" y="169"/>
                    </a:lnTo>
                    <a:lnTo>
                      <a:pt x="28" y="183"/>
                    </a:lnTo>
                    <a:lnTo>
                      <a:pt x="98" y="0"/>
                    </a:lnTo>
                    <a:close/>
                  </a:path>
                </a:pathLst>
              </a:custGeom>
              <a:blipFill dpi="0" rotWithShape="0">
                <a:blip r:embed="rId3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5" name="Freeform 100"/>
              <p:cNvSpPr>
                <a:spLocks/>
              </p:cNvSpPr>
              <p:nvPr/>
            </p:nvSpPr>
            <p:spPr bwMode="auto">
              <a:xfrm>
                <a:off x="7723835" y="1770063"/>
                <a:ext cx="155575" cy="268287"/>
              </a:xfrm>
              <a:custGeom>
                <a:avLst/>
                <a:gdLst>
                  <a:gd name="T0" fmla="*/ 2147483647 w 98"/>
                  <a:gd name="T1" fmla="*/ 2147483647 h 169"/>
                  <a:gd name="T2" fmla="*/ 2147483647 w 98"/>
                  <a:gd name="T3" fmla="*/ 2147483647 h 169"/>
                  <a:gd name="T4" fmla="*/ 2147483647 w 98"/>
                  <a:gd name="T5" fmla="*/ 2147483647 h 169"/>
                  <a:gd name="T6" fmla="*/ 2147483647 w 98"/>
                  <a:gd name="T7" fmla="*/ 2147483647 h 169"/>
                  <a:gd name="T8" fmla="*/ 0 w 98"/>
                  <a:gd name="T9" fmla="*/ 2147483647 h 169"/>
                  <a:gd name="T10" fmla="*/ 2147483647 w 98"/>
                  <a:gd name="T11" fmla="*/ 2147483647 h 169"/>
                  <a:gd name="T12" fmla="*/ 2147483647 w 98"/>
                  <a:gd name="T13" fmla="*/ 2147483647 h 169"/>
                  <a:gd name="T14" fmla="*/ 2147483647 w 98"/>
                  <a:gd name="T15" fmla="*/ 2147483647 h 169"/>
                  <a:gd name="T16" fmla="*/ 2147483647 w 98"/>
                  <a:gd name="T17" fmla="*/ 2147483647 h 169"/>
                  <a:gd name="T18" fmla="*/ 2147483647 w 98"/>
                  <a:gd name="T19" fmla="*/ 2147483647 h 169"/>
                  <a:gd name="T20" fmla="*/ 2147483647 w 98"/>
                  <a:gd name="T21" fmla="*/ 2147483647 h 169"/>
                  <a:gd name="T22" fmla="*/ 2147483647 w 98"/>
                  <a:gd name="T23" fmla="*/ 2147483647 h 169"/>
                  <a:gd name="T24" fmla="*/ 2147483647 w 98"/>
                  <a:gd name="T25" fmla="*/ 2147483647 h 169"/>
                  <a:gd name="T26" fmla="*/ 2147483647 w 98"/>
                  <a:gd name="T27" fmla="*/ 2147483647 h 169"/>
                  <a:gd name="T28" fmla="*/ 2147483647 w 98"/>
                  <a:gd name="T29" fmla="*/ 2147483647 h 169"/>
                  <a:gd name="T30" fmla="*/ 2147483647 w 98"/>
                  <a:gd name="T31" fmla="*/ 2147483647 h 169"/>
                  <a:gd name="T32" fmla="*/ 2147483647 w 98"/>
                  <a:gd name="T33" fmla="*/ 2147483647 h 169"/>
                  <a:gd name="T34" fmla="*/ 2147483647 w 98"/>
                  <a:gd name="T35" fmla="*/ 2147483647 h 169"/>
                  <a:gd name="T36" fmla="*/ 2147483647 w 98"/>
                  <a:gd name="T37" fmla="*/ 2147483647 h 169"/>
                  <a:gd name="T38" fmla="*/ 2147483647 w 98"/>
                  <a:gd name="T39" fmla="*/ 2147483647 h 169"/>
                  <a:gd name="T40" fmla="*/ 2147483647 w 98"/>
                  <a:gd name="T41" fmla="*/ 2147483647 h 169"/>
                  <a:gd name="T42" fmla="*/ 2147483647 w 98"/>
                  <a:gd name="T43" fmla="*/ 2147483647 h 169"/>
                  <a:gd name="T44" fmla="*/ 2147483647 w 98"/>
                  <a:gd name="T45" fmla="*/ 2147483647 h 169"/>
                  <a:gd name="T46" fmla="*/ 2147483647 w 98"/>
                  <a:gd name="T47" fmla="*/ 2147483647 h 169"/>
                  <a:gd name="T48" fmla="*/ 2147483647 w 98"/>
                  <a:gd name="T49" fmla="*/ 2147483647 h 169"/>
                  <a:gd name="T50" fmla="*/ 2147483647 w 98"/>
                  <a:gd name="T51" fmla="*/ 2147483647 h 169"/>
                  <a:gd name="T52" fmla="*/ 2147483647 w 98"/>
                  <a:gd name="T53" fmla="*/ 2147483647 h 169"/>
                  <a:gd name="T54" fmla="*/ 2147483647 w 98"/>
                  <a:gd name="T55" fmla="*/ 2147483647 h 169"/>
                  <a:gd name="T56" fmla="*/ 2147483647 w 98"/>
                  <a:gd name="T57" fmla="*/ 2147483647 h 169"/>
                  <a:gd name="T58" fmla="*/ 2147483647 w 98"/>
                  <a:gd name="T59" fmla="*/ 2147483647 h 169"/>
                  <a:gd name="T60" fmla="*/ 2147483647 w 98"/>
                  <a:gd name="T61" fmla="*/ 2147483647 h 169"/>
                  <a:gd name="T62" fmla="*/ 2147483647 w 98"/>
                  <a:gd name="T63" fmla="*/ 2147483647 h 169"/>
                  <a:gd name="T64" fmla="*/ 2147483647 w 98"/>
                  <a:gd name="T65" fmla="*/ 2147483647 h 169"/>
                  <a:gd name="T66" fmla="*/ 2147483647 w 98"/>
                  <a:gd name="T67" fmla="*/ 2147483647 h 169"/>
                  <a:gd name="T68" fmla="*/ 2147483647 w 98"/>
                  <a:gd name="T69" fmla="*/ 2147483647 h 169"/>
                  <a:gd name="T70" fmla="*/ 2147483647 w 98"/>
                  <a:gd name="T71" fmla="*/ 2147483647 h 169"/>
                  <a:gd name="T72" fmla="*/ 2147483647 w 98"/>
                  <a:gd name="T73" fmla="*/ 2147483647 h 169"/>
                  <a:gd name="T74" fmla="*/ 0 w 98"/>
                  <a:gd name="T75" fmla="*/ 2147483647 h 169"/>
                  <a:gd name="T76" fmla="*/ 0 w 98"/>
                  <a:gd name="T77" fmla="*/ 2147483647 h 169"/>
                  <a:gd name="T78" fmla="*/ 0 w 98"/>
                  <a:gd name="T79" fmla="*/ 2147483647 h 169"/>
                  <a:gd name="T80" fmla="*/ 2147483647 w 98"/>
                  <a:gd name="T81" fmla="*/ 2147483647 h 169"/>
                  <a:gd name="T82" fmla="*/ 2147483647 w 98"/>
                  <a:gd name="T83" fmla="*/ 0 h 169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w 98"/>
                  <a:gd name="T127" fmla="*/ 0 h 169"/>
                  <a:gd name="T128" fmla="*/ 98 w 98"/>
                  <a:gd name="T129" fmla="*/ 169 h 169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T126" t="T127" r="T128" b="T129"/>
                <a:pathLst>
                  <a:path w="98" h="169">
                    <a:moveTo>
                      <a:pt x="98" y="14"/>
                    </a:moveTo>
                    <a:lnTo>
                      <a:pt x="14" y="56"/>
                    </a:lnTo>
                    <a:lnTo>
                      <a:pt x="28" y="56"/>
                    </a:lnTo>
                    <a:lnTo>
                      <a:pt x="14" y="70"/>
                    </a:lnTo>
                    <a:lnTo>
                      <a:pt x="0" y="56"/>
                    </a:lnTo>
                    <a:lnTo>
                      <a:pt x="42" y="70"/>
                    </a:lnTo>
                    <a:lnTo>
                      <a:pt x="84" y="84"/>
                    </a:lnTo>
                    <a:lnTo>
                      <a:pt x="98" y="84"/>
                    </a:lnTo>
                    <a:lnTo>
                      <a:pt x="98" y="99"/>
                    </a:lnTo>
                    <a:lnTo>
                      <a:pt x="84" y="113"/>
                    </a:lnTo>
                    <a:lnTo>
                      <a:pt x="42" y="127"/>
                    </a:lnTo>
                    <a:lnTo>
                      <a:pt x="14" y="141"/>
                    </a:lnTo>
                    <a:lnTo>
                      <a:pt x="28" y="127"/>
                    </a:lnTo>
                    <a:lnTo>
                      <a:pt x="28" y="141"/>
                    </a:lnTo>
                    <a:lnTo>
                      <a:pt x="14" y="141"/>
                    </a:lnTo>
                    <a:lnTo>
                      <a:pt x="42" y="155"/>
                    </a:lnTo>
                    <a:lnTo>
                      <a:pt x="70" y="155"/>
                    </a:lnTo>
                    <a:lnTo>
                      <a:pt x="84" y="155"/>
                    </a:lnTo>
                    <a:lnTo>
                      <a:pt x="84" y="169"/>
                    </a:lnTo>
                    <a:lnTo>
                      <a:pt x="70" y="169"/>
                    </a:lnTo>
                    <a:lnTo>
                      <a:pt x="70" y="155"/>
                    </a:lnTo>
                    <a:lnTo>
                      <a:pt x="70" y="169"/>
                    </a:lnTo>
                    <a:lnTo>
                      <a:pt x="42" y="169"/>
                    </a:lnTo>
                    <a:lnTo>
                      <a:pt x="14" y="155"/>
                    </a:lnTo>
                    <a:lnTo>
                      <a:pt x="14" y="141"/>
                    </a:lnTo>
                    <a:lnTo>
                      <a:pt x="14" y="127"/>
                    </a:lnTo>
                    <a:lnTo>
                      <a:pt x="42" y="113"/>
                    </a:lnTo>
                    <a:lnTo>
                      <a:pt x="84" y="99"/>
                    </a:lnTo>
                    <a:lnTo>
                      <a:pt x="84" y="84"/>
                    </a:lnTo>
                    <a:lnTo>
                      <a:pt x="84" y="99"/>
                    </a:lnTo>
                    <a:lnTo>
                      <a:pt x="42" y="84"/>
                    </a:lnTo>
                    <a:lnTo>
                      <a:pt x="0" y="70"/>
                    </a:lnTo>
                    <a:lnTo>
                      <a:pt x="0" y="56"/>
                    </a:lnTo>
                    <a:lnTo>
                      <a:pt x="14" y="42"/>
                    </a:lnTo>
                    <a:lnTo>
                      <a:pt x="98" y="0"/>
                    </a:lnTo>
                    <a:lnTo>
                      <a:pt x="98" y="14"/>
                    </a:lnTo>
                    <a:close/>
                  </a:path>
                </a:pathLst>
              </a:custGeom>
              <a:blipFill dpi="0" rotWithShape="0">
                <a:blip r:embed="rId4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6" name="Freeform 101"/>
              <p:cNvSpPr>
                <a:spLocks/>
              </p:cNvSpPr>
              <p:nvPr/>
            </p:nvSpPr>
            <p:spPr bwMode="auto">
              <a:xfrm>
                <a:off x="7834960" y="2038350"/>
                <a:ext cx="22225" cy="22225"/>
              </a:xfrm>
              <a:custGeom>
                <a:avLst/>
                <a:gdLst>
                  <a:gd name="T0" fmla="*/ 2147483647 w 14"/>
                  <a:gd name="T1" fmla="*/ 0 h 14"/>
                  <a:gd name="T2" fmla="*/ 2147483647 w 14"/>
                  <a:gd name="T3" fmla="*/ 0 h 14"/>
                  <a:gd name="T4" fmla="*/ 0 w 14"/>
                  <a:gd name="T5" fmla="*/ 2147483647 h 14"/>
                  <a:gd name="T6" fmla="*/ 0 w 14"/>
                  <a:gd name="T7" fmla="*/ 0 h 14"/>
                  <a:gd name="T8" fmla="*/ 0 w 14"/>
                  <a:gd name="T9" fmla="*/ 0 h 14"/>
                  <a:gd name="T10" fmla="*/ 0 w 14"/>
                  <a:gd name="T11" fmla="*/ 0 h 14"/>
                  <a:gd name="T12" fmla="*/ 2147483647 w 14"/>
                  <a:gd name="T13" fmla="*/ 0 h 1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4"/>
                  <a:gd name="T22" fmla="*/ 0 h 14"/>
                  <a:gd name="T23" fmla="*/ 14 w 14"/>
                  <a:gd name="T24" fmla="*/ 14 h 14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4" h="14">
                    <a:moveTo>
                      <a:pt x="14" y="0"/>
                    </a:moveTo>
                    <a:lnTo>
                      <a:pt x="14" y="0"/>
                    </a:lnTo>
                    <a:lnTo>
                      <a:pt x="0" y="14"/>
                    </a:lnTo>
                    <a:lnTo>
                      <a:pt x="0" y="0"/>
                    </a:lnTo>
                    <a:lnTo>
                      <a:pt x="14" y="0"/>
                    </a:lnTo>
                    <a:close/>
                  </a:path>
                </a:pathLst>
              </a:custGeom>
              <a:blipFill dpi="0" rotWithShape="0">
                <a:blip r:embed="rId4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7" name="Freeform 102"/>
              <p:cNvSpPr>
                <a:spLocks/>
              </p:cNvSpPr>
              <p:nvPr/>
            </p:nvSpPr>
            <p:spPr bwMode="auto">
              <a:xfrm>
                <a:off x="7768285" y="2038350"/>
                <a:ext cx="66675" cy="44450"/>
              </a:xfrm>
              <a:custGeom>
                <a:avLst/>
                <a:gdLst>
                  <a:gd name="T0" fmla="*/ 2147483647 w 42"/>
                  <a:gd name="T1" fmla="*/ 2147483647 h 28"/>
                  <a:gd name="T2" fmla="*/ 2147483647 w 42"/>
                  <a:gd name="T3" fmla="*/ 0 h 28"/>
                  <a:gd name="T4" fmla="*/ 0 w 42"/>
                  <a:gd name="T5" fmla="*/ 2147483647 h 28"/>
                  <a:gd name="T6" fmla="*/ 0 w 42"/>
                  <a:gd name="T7" fmla="*/ 2147483647 h 28"/>
                  <a:gd name="T8" fmla="*/ 2147483647 w 42"/>
                  <a:gd name="T9" fmla="*/ 2147483647 h 2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2"/>
                  <a:gd name="T16" fmla="*/ 0 h 28"/>
                  <a:gd name="T17" fmla="*/ 42 w 42"/>
                  <a:gd name="T18" fmla="*/ 28 h 2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2" h="28">
                    <a:moveTo>
                      <a:pt x="42" y="14"/>
                    </a:moveTo>
                    <a:lnTo>
                      <a:pt x="42" y="0"/>
                    </a:lnTo>
                    <a:lnTo>
                      <a:pt x="0" y="14"/>
                    </a:lnTo>
                    <a:lnTo>
                      <a:pt x="0" y="28"/>
                    </a:lnTo>
                    <a:lnTo>
                      <a:pt x="42" y="14"/>
                    </a:lnTo>
                    <a:close/>
                  </a:path>
                </a:pathLst>
              </a:custGeom>
              <a:blipFill dpi="0" rotWithShape="0">
                <a:blip r:embed="rId4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83" name="Straight Arrow Connector 182"/>
            <p:cNvCxnSpPr/>
            <p:nvPr/>
          </p:nvCxnSpPr>
          <p:spPr bwMode="auto">
            <a:xfrm>
              <a:off x="8327572" y="4484348"/>
              <a:ext cx="167346" cy="0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grpSp>
        <p:nvGrpSpPr>
          <p:cNvPr id="59" name="Group 58"/>
          <p:cNvGrpSpPr>
            <a:grpSpLocks noChangeAspect="1"/>
          </p:cNvGrpSpPr>
          <p:nvPr/>
        </p:nvGrpSpPr>
        <p:grpSpPr>
          <a:xfrm>
            <a:off x="5053615" y="3900150"/>
            <a:ext cx="2759336" cy="2411400"/>
            <a:chOff x="4831854" y="3656307"/>
            <a:chExt cx="3065929" cy="2679333"/>
          </a:xfrm>
        </p:grpSpPr>
        <p:pic>
          <p:nvPicPr>
            <p:cNvPr id="60" name="Picture 5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>
              <a:off x="5544111" y="3981968"/>
              <a:ext cx="1641415" cy="30659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1" name="Picture 2" descr="http://www.dre.vanderbilt.edu/~schmidt/cs282/lab3/threadeddownload1.jp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>
              <a:off x="5669472" y="4293022"/>
              <a:ext cx="1429756" cy="23872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2" name="Picture 2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928438" y="3656307"/>
              <a:ext cx="746171" cy="10596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3" name="Picture 2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5625362" y="3656307"/>
              <a:ext cx="746171" cy="10596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4" name="Picture 2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6322286" y="3656307"/>
              <a:ext cx="746171" cy="10596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5" name="Picture 2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7019210" y="3656307"/>
              <a:ext cx="746171" cy="10596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580673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auto">
          <a:xfrm>
            <a:off x="12700" y="6388583"/>
            <a:ext cx="9144000" cy="553453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819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 smtClean="0"/>
              <a:t>Overview of Java Threads in Android</a:t>
            </a:r>
            <a:endParaRPr lang="en-US" sz="3200" dirty="0"/>
          </a:p>
        </p:txBody>
      </p:sp>
      <p:sp>
        <p:nvSpPr>
          <p:cNvPr id="34820" name="Rectangle 3"/>
          <p:cNvSpPr>
            <a:spLocks noGrp="1" noChangeArrowheads="1"/>
          </p:cNvSpPr>
          <p:nvPr>
            <p:ph idx="1"/>
          </p:nvPr>
        </p:nvSpPr>
        <p:spPr>
          <a:xfrm>
            <a:off x="12701" y="1197535"/>
            <a:ext cx="3698687" cy="4625609"/>
          </a:xfrm>
        </p:spPr>
        <p:txBody>
          <a:bodyPr>
            <a:normAutofit/>
          </a:bodyPr>
          <a:lstStyle/>
          <a:p>
            <a:pPr marL="230188" lvl="1" indent="-228600">
              <a:spcBef>
                <a:spcPts val="6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/>
            </a:pPr>
            <a:r>
              <a:rPr lang="en-US" sz="2000" kern="1200" dirty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Android implements Java threads &amp; concurrency classes</a:t>
            </a:r>
          </a:p>
          <a:p>
            <a:pPr marL="230188" lvl="1" indent="-228600">
              <a:spcBef>
                <a:spcPts val="600"/>
              </a:spcBef>
              <a:buClr>
                <a:schemeClr val="bg1">
                  <a:lumMod val="75000"/>
                </a:schemeClr>
              </a:buClr>
              <a:buSzPct val="110000"/>
              <a:buFont typeface="Arial" pitchFamily="34" charset="0"/>
              <a:buChar char="•"/>
              <a:defRPr/>
            </a:pPr>
            <a:r>
              <a:rPr lang="en-US" sz="2000" b="1" kern="1200" dirty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Conceptual view</a:t>
            </a:r>
          </a:p>
          <a:p>
            <a:pPr marL="454025" lvl="1" indent="-228600">
              <a:spcBef>
                <a:spcPts val="600"/>
              </a:spcBef>
              <a:buClr>
                <a:schemeClr val="bg1">
                  <a:lumMod val="75000"/>
                </a:schemeClr>
              </a:buClr>
              <a:buSzPct val="110000"/>
              <a:buFont typeface="Arial" pitchFamily="34" charset="0"/>
              <a:buChar char="•"/>
              <a:defRPr/>
            </a:pPr>
            <a:r>
              <a:rPr lang="en-US" sz="2000" kern="1200" dirty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Concurrent computations running in a process</a:t>
            </a:r>
          </a:p>
          <a:p>
            <a:pPr marL="230188" lvl="1" indent="-228600">
              <a:spcBef>
                <a:spcPts val="6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/>
            </a:pPr>
            <a:r>
              <a:rPr lang="en-US" sz="2000" b="1" kern="1200" dirty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Implementation view</a:t>
            </a:r>
          </a:p>
          <a:p>
            <a:pPr marL="454025" lvl="1" indent="-228600">
              <a:spcBef>
                <a:spcPts val="6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/>
            </a:pPr>
            <a:r>
              <a:rPr lang="en-US" sz="2000" kern="1200" dirty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Each </a:t>
            </a:r>
            <a:r>
              <a:rPr lang="en-US" sz="2000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Java thread </a:t>
            </a:r>
            <a:r>
              <a:rPr lang="en-US" sz="2000" kern="1200" dirty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has a program counter &amp; a stack (unique)</a:t>
            </a:r>
          </a:p>
          <a:p>
            <a:pPr marL="454025" lvl="1" indent="-228600">
              <a:spcBef>
                <a:spcPts val="6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/>
            </a:pPr>
            <a:r>
              <a:rPr lang="en-US" sz="2000" kern="1200" dirty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The heap &amp; static areas are shared across threads (common)</a:t>
            </a:r>
          </a:p>
          <a:p>
            <a:endParaRPr lang="en-US" sz="2400" dirty="0" smtClean="0"/>
          </a:p>
        </p:txBody>
      </p:sp>
      <p:sp>
        <p:nvSpPr>
          <p:cNvPr id="2" name="Rectangle 1"/>
          <p:cNvSpPr/>
          <p:nvPr/>
        </p:nvSpPr>
        <p:spPr>
          <a:xfrm>
            <a:off x="230095" y="6430709"/>
            <a:ext cx="8686800" cy="369332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algn="ctr"/>
            <a:r>
              <a:rPr lang="en-US" sz="2000" dirty="0" smtClean="0"/>
              <a:t>See </a:t>
            </a:r>
            <a:r>
              <a:rPr lang="en-US" sz="2000" dirty="0" smtClean="0">
                <a:hlinkClick r:id="rId3"/>
              </a:rPr>
              <a:t>developer.android.com/guide/components/processes-and-threads.html</a:t>
            </a:r>
            <a:endParaRPr lang="en-US" sz="2000" dirty="0"/>
          </a:p>
        </p:txBody>
      </p:sp>
      <p:grpSp>
        <p:nvGrpSpPr>
          <p:cNvPr id="3" name="Group 2"/>
          <p:cNvGrpSpPr>
            <a:grpSpLocks noChangeAspect="1"/>
          </p:cNvGrpSpPr>
          <p:nvPr/>
        </p:nvGrpSpPr>
        <p:grpSpPr>
          <a:xfrm>
            <a:off x="5053615" y="3900150"/>
            <a:ext cx="2759336" cy="2411400"/>
            <a:chOff x="4831854" y="3656307"/>
            <a:chExt cx="3065929" cy="2679333"/>
          </a:xfrm>
        </p:grpSpPr>
        <p:pic>
          <p:nvPicPr>
            <p:cNvPr id="10" name="Picture 5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>
              <a:off x="5544111" y="3981968"/>
              <a:ext cx="1641415" cy="30659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" name="Picture 2" descr="http://www.dre.vanderbilt.edu/~schmidt/cs282/lab3/threadeddownload1.jp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>
              <a:off x="5669472" y="4293022"/>
              <a:ext cx="1429756" cy="23872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22" name="Picture 2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928438" y="3656307"/>
              <a:ext cx="746171" cy="10596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1" name="Picture 2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5625362" y="3656307"/>
              <a:ext cx="746171" cy="10596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2" name="Picture 2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6322286" y="3656307"/>
              <a:ext cx="746171" cy="10596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3" name="Picture 2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7019210" y="3656307"/>
              <a:ext cx="746171" cy="10596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7" name="Group 6"/>
          <p:cNvGrpSpPr/>
          <p:nvPr/>
        </p:nvGrpSpPr>
        <p:grpSpPr>
          <a:xfrm>
            <a:off x="3833295" y="1125557"/>
            <a:ext cx="5199976" cy="2675877"/>
            <a:chOff x="3833295" y="1125557"/>
            <a:chExt cx="5199976" cy="2675877"/>
          </a:xfrm>
        </p:grpSpPr>
        <p:sp>
          <p:nvSpPr>
            <p:cNvPr id="14" name="Rounded Rectangle 13"/>
            <p:cNvSpPr/>
            <p:nvPr/>
          </p:nvSpPr>
          <p:spPr bwMode="auto">
            <a:xfrm>
              <a:off x="6139677" y="1384090"/>
              <a:ext cx="1213709" cy="2413628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7" name="Rounded Rectangle 16"/>
            <p:cNvSpPr/>
            <p:nvPr/>
          </p:nvSpPr>
          <p:spPr bwMode="auto">
            <a:xfrm>
              <a:off x="3833295" y="1387806"/>
              <a:ext cx="2214685" cy="2413628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4535081" y="1129273"/>
              <a:ext cx="928459" cy="2585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en-US" sz="1200" b="1" dirty="0" smtClean="0"/>
                <a:t>Process A</a:t>
              </a:r>
              <a:endParaRPr lang="en-US" sz="1200" b="1" dirty="0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6282302" y="1125557"/>
              <a:ext cx="928459" cy="2585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en-US" sz="1200" b="1" dirty="0" smtClean="0"/>
                <a:t>Process B</a:t>
              </a:r>
              <a:endParaRPr lang="en-US" sz="1200" b="1" dirty="0"/>
            </a:p>
          </p:txBody>
        </p:sp>
        <p:sp>
          <p:nvSpPr>
            <p:cNvPr id="75" name="Rounded Rectangle 74"/>
            <p:cNvSpPr/>
            <p:nvPr/>
          </p:nvSpPr>
          <p:spPr bwMode="auto">
            <a:xfrm>
              <a:off x="7454853" y="1384090"/>
              <a:ext cx="1578418" cy="2413628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76" name="Rectangle 75"/>
            <p:cNvSpPr/>
            <p:nvPr/>
          </p:nvSpPr>
          <p:spPr>
            <a:xfrm>
              <a:off x="7781436" y="1125557"/>
              <a:ext cx="925253" cy="2585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en-US" sz="1200" b="1" dirty="0" smtClean="0"/>
                <a:t>Process C</a:t>
              </a:r>
              <a:endParaRPr lang="en-US" sz="1200" b="1" dirty="0"/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3931312" y="2003627"/>
              <a:ext cx="633687" cy="1313651"/>
              <a:chOff x="4189321" y="2018833"/>
              <a:chExt cx="633687" cy="1313651"/>
            </a:xfrm>
          </p:grpSpPr>
          <p:sp>
            <p:nvSpPr>
              <p:cNvPr id="18" name="Rectangle 17"/>
              <p:cNvSpPr/>
              <p:nvPr/>
            </p:nvSpPr>
            <p:spPr bwMode="auto">
              <a:xfrm rot="5400000">
                <a:off x="3849339" y="2358815"/>
                <a:ext cx="1313651" cy="633687"/>
              </a:xfrm>
              <a:prstGeom prst="rect">
                <a:avLst/>
              </a:prstGeom>
              <a:solidFill>
                <a:srgbClr val="E1FFFF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1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grpSp>
            <p:nvGrpSpPr>
              <p:cNvPr id="30" name="Group 29"/>
              <p:cNvGrpSpPr/>
              <p:nvPr/>
            </p:nvGrpSpPr>
            <p:grpSpPr>
              <a:xfrm>
                <a:off x="4316883" y="2197221"/>
                <a:ext cx="300243" cy="312737"/>
                <a:chOff x="8327572" y="4328206"/>
                <a:chExt cx="300243" cy="312737"/>
              </a:xfrm>
            </p:grpSpPr>
            <p:grpSp>
              <p:nvGrpSpPr>
                <p:cNvPr id="47" name="Group 46"/>
                <p:cNvGrpSpPr/>
                <p:nvPr/>
              </p:nvGrpSpPr>
              <p:grpSpPr>
                <a:xfrm>
                  <a:off x="8472240" y="4328206"/>
                  <a:ext cx="155575" cy="312737"/>
                  <a:chOff x="7723835" y="1770063"/>
                  <a:chExt cx="155575" cy="312737"/>
                </a:xfrm>
              </p:grpSpPr>
              <p:sp>
                <p:nvSpPr>
                  <p:cNvPr id="49" name="Freeform 99"/>
                  <p:cNvSpPr>
                    <a:spLocks/>
                  </p:cNvSpPr>
                  <p:nvPr/>
                </p:nvSpPr>
                <p:spPr bwMode="auto">
                  <a:xfrm>
                    <a:off x="7723835" y="1770063"/>
                    <a:ext cx="155575" cy="290512"/>
                  </a:xfrm>
                  <a:custGeom>
                    <a:avLst/>
                    <a:gdLst>
                      <a:gd name="T0" fmla="*/ 2147483647 w 98"/>
                      <a:gd name="T1" fmla="*/ 0 h 183"/>
                      <a:gd name="T2" fmla="*/ 2147483647 w 98"/>
                      <a:gd name="T3" fmla="*/ 2147483647 h 183"/>
                      <a:gd name="T4" fmla="*/ 0 w 98"/>
                      <a:gd name="T5" fmla="*/ 2147483647 h 183"/>
                      <a:gd name="T6" fmla="*/ 0 w 98"/>
                      <a:gd name="T7" fmla="*/ 2147483647 h 183"/>
                      <a:gd name="T8" fmla="*/ 2147483647 w 98"/>
                      <a:gd name="T9" fmla="*/ 2147483647 h 183"/>
                      <a:gd name="T10" fmla="*/ 2147483647 w 98"/>
                      <a:gd name="T11" fmla="*/ 2147483647 h 183"/>
                      <a:gd name="T12" fmla="*/ 2147483647 w 98"/>
                      <a:gd name="T13" fmla="*/ 2147483647 h 183"/>
                      <a:gd name="T14" fmla="*/ 2147483647 w 98"/>
                      <a:gd name="T15" fmla="*/ 2147483647 h 183"/>
                      <a:gd name="T16" fmla="*/ 2147483647 w 98"/>
                      <a:gd name="T17" fmla="*/ 2147483647 h 183"/>
                      <a:gd name="T18" fmla="*/ 2147483647 w 98"/>
                      <a:gd name="T19" fmla="*/ 2147483647 h 183"/>
                      <a:gd name="T20" fmla="*/ 2147483647 w 98"/>
                      <a:gd name="T21" fmla="*/ 2147483647 h 183"/>
                      <a:gd name="T22" fmla="*/ 2147483647 w 98"/>
                      <a:gd name="T23" fmla="*/ 2147483647 h 183"/>
                      <a:gd name="T24" fmla="*/ 2147483647 w 98"/>
                      <a:gd name="T25" fmla="*/ 2147483647 h 183"/>
                      <a:gd name="T26" fmla="*/ 2147483647 w 98"/>
                      <a:gd name="T27" fmla="*/ 2147483647 h 183"/>
                      <a:gd name="T28" fmla="*/ 2147483647 w 98"/>
                      <a:gd name="T29" fmla="*/ 2147483647 h 183"/>
                      <a:gd name="T30" fmla="*/ 2147483647 w 98"/>
                      <a:gd name="T31" fmla="*/ 2147483647 h 183"/>
                      <a:gd name="T32" fmla="*/ 2147483647 w 98"/>
                      <a:gd name="T33" fmla="*/ 2147483647 h 183"/>
                      <a:gd name="T34" fmla="*/ 2147483647 w 98"/>
                      <a:gd name="T35" fmla="*/ 0 h 183"/>
                      <a:gd name="T36" fmla="*/ 0 60000 65536"/>
                      <a:gd name="T37" fmla="*/ 0 60000 65536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  <a:gd name="T45" fmla="*/ 0 60000 65536"/>
                      <a:gd name="T46" fmla="*/ 0 60000 65536"/>
                      <a:gd name="T47" fmla="*/ 0 60000 65536"/>
                      <a:gd name="T48" fmla="*/ 0 60000 65536"/>
                      <a:gd name="T49" fmla="*/ 0 60000 65536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w 98"/>
                      <a:gd name="T55" fmla="*/ 0 h 183"/>
                      <a:gd name="T56" fmla="*/ 98 w 98"/>
                      <a:gd name="T57" fmla="*/ 183 h 183"/>
                    </a:gdLst>
                    <a:ahLst/>
                    <a:cxnLst>
                      <a:cxn ang="T36">
                        <a:pos x="T0" y="T1"/>
                      </a:cxn>
                      <a:cxn ang="T37">
                        <a:pos x="T2" y="T3"/>
                      </a:cxn>
                      <a:cxn ang="T38">
                        <a:pos x="T4" y="T5"/>
                      </a:cxn>
                      <a:cxn ang="T39">
                        <a:pos x="T6" y="T7"/>
                      </a:cxn>
                      <a:cxn ang="T40">
                        <a:pos x="T8" y="T9"/>
                      </a:cxn>
                      <a:cxn ang="T41">
                        <a:pos x="T10" y="T11"/>
                      </a:cxn>
                      <a:cxn ang="T42">
                        <a:pos x="T12" y="T13"/>
                      </a:cxn>
                      <a:cxn ang="T43">
                        <a:pos x="T14" y="T15"/>
                      </a:cxn>
                      <a:cxn ang="T44">
                        <a:pos x="T16" y="T17"/>
                      </a:cxn>
                      <a:cxn ang="T45">
                        <a:pos x="T18" y="T19"/>
                      </a:cxn>
                      <a:cxn ang="T46">
                        <a:pos x="T20" y="T21"/>
                      </a:cxn>
                      <a:cxn ang="T47">
                        <a:pos x="T22" y="T23"/>
                      </a:cxn>
                      <a:cxn ang="T48">
                        <a:pos x="T24" y="T25"/>
                      </a:cxn>
                      <a:cxn ang="T49">
                        <a:pos x="T26" y="T27"/>
                      </a:cxn>
                      <a:cxn ang="T50">
                        <a:pos x="T28" y="T29"/>
                      </a:cxn>
                      <a:cxn ang="T51">
                        <a:pos x="T30" y="T31"/>
                      </a:cxn>
                      <a:cxn ang="T52">
                        <a:pos x="T32" y="T33"/>
                      </a:cxn>
                      <a:cxn ang="T53">
                        <a:pos x="T34" y="T35"/>
                      </a:cxn>
                    </a:cxnLst>
                    <a:rect l="T54" t="T55" r="T56" b="T57"/>
                    <a:pathLst>
                      <a:path w="98" h="183">
                        <a:moveTo>
                          <a:pt x="98" y="0"/>
                        </a:moveTo>
                        <a:lnTo>
                          <a:pt x="14" y="42"/>
                        </a:lnTo>
                        <a:lnTo>
                          <a:pt x="0" y="56"/>
                        </a:lnTo>
                        <a:lnTo>
                          <a:pt x="42" y="70"/>
                        </a:lnTo>
                        <a:lnTo>
                          <a:pt x="84" y="84"/>
                        </a:lnTo>
                        <a:lnTo>
                          <a:pt x="84" y="99"/>
                        </a:lnTo>
                        <a:lnTo>
                          <a:pt x="42" y="113"/>
                        </a:lnTo>
                        <a:lnTo>
                          <a:pt x="14" y="127"/>
                        </a:lnTo>
                        <a:lnTo>
                          <a:pt x="14" y="141"/>
                        </a:lnTo>
                        <a:lnTo>
                          <a:pt x="42" y="155"/>
                        </a:lnTo>
                        <a:lnTo>
                          <a:pt x="70" y="155"/>
                        </a:lnTo>
                        <a:lnTo>
                          <a:pt x="70" y="169"/>
                        </a:lnTo>
                        <a:lnTo>
                          <a:pt x="28" y="183"/>
                        </a:lnTo>
                        <a:lnTo>
                          <a:pt x="98" y="0"/>
                        </a:lnTo>
                        <a:close/>
                      </a:path>
                    </a:pathLst>
                  </a:custGeom>
                  <a:blipFill dpi="0" rotWithShape="0">
                    <a:blip r:embed="rId8" cstate="print"/>
                    <a:srcRect/>
                    <a:tile tx="0" ty="0" sx="100000" sy="100000" flip="none" algn="tl"/>
                  </a:blip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0" name="Freeform 100"/>
                  <p:cNvSpPr>
                    <a:spLocks/>
                  </p:cNvSpPr>
                  <p:nvPr/>
                </p:nvSpPr>
                <p:spPr bwMode="auto">
                  <a:xfrm>
                    <a:off x="7723835" y="1770063"/>
                    <a:ext cx="155575" cy="268287"/>
                  </a:xfrm>
                  <a:custGeom>
                    <a:avLst/>
                    <a:gdLst>
                      <a:gd name="T0" fmla="*/ 2147483647 w 98"/>
                      <a:gd name="T1" fmla="*/ 2147483647 h 169"/>
                      <a:gd name="T2" fmla="*/ 2147483647 w 98"/>
                      <a:gd name="T3" fmla="*/ 2147483647 h 169"/>
                      <a:gd name="T4" fmla="*/ 2147483647 w 98"/>
                      <a:gd name="T5" fmla="*/ 2147483647 h 169"/>
                      <a:gd name="T6" fmla="*/ 2147483647 w 98"/>
                      <a:gd name="T7" fmla="*/ 2147483647 h 169"/>
                      <a:gd name="T8" fmla="*/ 0 w 98"/>
                      <a:gd name="T9" fmla="*/ 2147483647 h 169"/>
                      <a:gd name="T10" fmla="*/ 2147483647 w 98"/>
                      <a:gd name="T11" fmla="*/ 2147483647 h 169"/>
                      <a:gd name="T12" fmla="*/ 2147483647 w 98"/>
                      <a:gd name="T13" fmla="*/ 2147483647 h 169"/>
                      <a:gd name="T14" fmla="*/ 2147483647 w 98"/>
                      <a:gd name="T15" fmla="*/ 2147483647 h 169"/>
                      <a:gd name="T16" fmla="*/ 2147483647 w 98"/>
                      <a:gd name="T17" fmla="*/ 2147483647 h 169"/>
                      <a:gd name="T18" fmla="*/ 2147483647 w 98"/>
                      <a:gd name="T19" fmla="*/ 2147483647 h 169"/>
                      <a:gd name="T20" fmla="*/ 2147483647 w 98"/>
                      <a:gd name="T21" fmla="*/ 2147483647 h 169"/>
                      <a:gd name="T22" fmla="*/ 2147483647 w 98"/>
                      <a:gd name="T23" fmla="*/ 2147483647 h 169"/>
                      <a:gd name="T24" fmla="*/ 2147483647 w 98"/>
                      <a:gd name="T25" fmla="*/ 2147483647 h 169"/>
                      <a:gd name="T26" fmla="*/ 2147483647 w 98"/>
                      <a:gd name="T27" fmla="*/ 2147483647 h 169"/>
                      <a:gd name="T28" fmla="*/ 2147483647 w 98"/>
                      <a:gd name="T29" fmla="*/ 2147483647 h 169"/>
                      <a:gd name="T30" fmla="*/ 2147483647 w 98"/>
                      <a:gd name="T31" fmla="*/ 2147483647 h 169"/>
                      <a:gd name="T32" fmla="*/ 2147483647 w 98"/>
                      <a:gd name="T33" fmla="*/ 2147483647 h 169"/>
                      <a:gd name="T34" fmla="*/ 2147483647 w 98"/>
                      <a:gd name="T35" fmla="*/ 2147483647 h 169"/>
                      <a:gd name="T36" fmla="*/ 2147483647 w 98"/>
                      <a:gd name="T37" fmla="*/ 2147483647 h 169"/>
                      <a:gd name="T38" fmla="*/ 2147483647 w 98"/>
                      <a:gd name="T39" fmla="*/ 2147483647 h 169"/>
                      <a:gd name="T40" fmla="*/ 2147483647 w 98"/>
                      <a:gd name="T41" fmla="*/ 2147483647 h 169"/>
                      <a:gd name="T42" fmla="*/ 2147483647 w 98"/>
                      <a:gd name="T43" fmla="*/ 2147483647 h 169"/>
                      <a:gd name="T44" fmla="*/ 2147483647 w 98"/>
                      <a:gd name="T45" fmla="*/ 2147483647 h 169"/>
                      <a:gd name="T46" fmla="*/ 2147483647 w 98"/>
                      <a:gd name="T47" fmla="*/ 2147483647 h 169"/>
                      <a:gd name="T48" fmla="*/ 2147483647 w 98"/>
                      <a:gd name="T49" fmla="*/ 2147483647 h 169"/>
                      <a:gd name="T50" fmla="*/ 2147483647 w 98"/>
                      <a:gd name="T51" fmla="*/ 2147483647 h 169"/>
                      <a:gd name="T52" fmla="*/ 2147483647 w 98"/>
                      <a:gd name="T53" fmla="*/ 2147483647 h 169"/>
                      <a:gd name="T54" fmla="*/ 2147483647 w 98"/>
                      <a:gd name="T55" fmla="*/ 2147483647 h 169"/>
                      <a:gd name="T56" fmla="*/ 2147483647 w 98"/>
                      <a:gd name="T57" fmla="*/ 2147483647 h 169"/>
                      <a:gd name="T58" fmla="*/ 2147483647 w 98"/>
                      <a:gd name="T59" fmla="*/ 2147483647 h 169"/>
                      <a:gd name="T60" fmla="*/ 2147483647 w 98"/>
                      <a:gd name="T61" fmla="*/ 2147483647 h 169"/>
                      <a:gd name="T62" fmla="*/ 2147483647 w 98"/>
                      <a:gd name="T63" fmla="*/ 2147483647 h 169"/>
                      <a:gd name="T64" fmla="*/ 2147483647 w 98"/>
                      <a:gd name="T65" fmla="*/ 2147483647 h 169"/>
                      <a:gd name="T66" fmla="*/ 2147483647 w 98"/>
                      <a:gd name="T67" fmla="*/ 2147483647 h 169"/>
                      <a:gd name="T68" fmla="*/ 2147483647 w 98"/>
                      <a:gd name="T69" fmla="*/ 2147483647 h 169"/>
                      <a:gd name="T70" fmla="*/ 2147483647 w 98"/>
                      <a:gd name="T71" fmla="*/ 2147483647 h 169"/>
                      <a:gd name="T72" fmla="*/ 2147483647 w 98"/>
                      <a:gd name="T73" fmla="*/ 2147483647 h 169"/>
                      <a:gd name="T74" fmla="*/ 0 w 98"/>
                      <a:gd name="T75" fmla="*/ 2147483647 h 169"/>
                      <a:gd name="T76" fmla="*/ 0 w 98"/>
                      <a:gd name="T77" fmla="*/ 2147483647 h 169"/>
                      <a:gd name="T78" fmla="*/ 0 w 98"/>
                      <a:gd name="T79" fmla="*/ 2147483647 h 169"/>
                      <a:gd name="T80" fmla="*/ 2147483647 w 98"/>
                      <a:gd name="T81" fmla="*/ 2147483647 h 169"/>
                      <a:gd name="T82" fmla="*/ 2147483647 w 98"/>
                      <a:gd name="T83" fmla="*/ 0 h 169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w 98"/>
                      <a:gd name="T127" fmla="*/ 0 h 169"/>
                      <a:gd name="T128" fmla="*/ 98 w 98"/>
                      <a:gd name="T129" fmla="*/ 169 h 169"/>
                    </a:gdLst>
                    <a:ahLst/>
                    <a:cxnLst>
                      <a:cxn ang="T84">
                        <a:pos x="T0" y="T1"/>
                      </a:cxn>
                      <a:cxn ang="T85">
                        <a:pos x="T2" y="T3"/>
                      </a:cxn>
                      <a:cxn ang="T86">
                        <a:pos x="T4" y="T5"/>
                      </a:cxn>
                      <a:cxn ang="T87">
                        <a:pos x="T6" y="T7"/>
                      </a:cxn>
                      <a:cxn ang="T88">
                        <a:pos x="T8" y="T9"/>
                      </a:cxn>
                      <a:cxn ang="T89">
                        <a:pos x="T10" y="T11"/>
                      </a:cxn>
                      <a:cxn ang="T90">
                        <a:pos x="T12" y="T13"/>
                      </a:cxn>
                      <a:cxn ang="T91">
                        <a:pos x="T14" y="T15"/>
                      </a:cxn>
                      <a:cxn ang="T92">
                        <a:pos x="T16" y="T17"/>
                      </a:cxn>
                      <a:cxn ang="T93">
                        <a:pos x="T18" y="T19"/>
                      </a:cxn>
                      <a:cxn ang="T94">
                        <a:pos x="T20" y="T21"/>
                      </a:cxn>
                      <a:cxn ang="T95">
                        <a:pos x="T22" y="T23"/>
                      </a:cxn>
                      <a:cxn ang="T96">
                        <a:pos x="T24" y="T25"/>
                      </a:cxn>
                      <a:cxn ang="T97">
                        <a:pos x="T26" y="T27"/>
                      </a:cxn>
                      <a:cxn ang="T98">
                        <a:pos x="T28" y="T29"/>
                      </a:cxn>
                      <a:cxn ang="T99">
                        <a:pos x="T30" y="T31"/>
                      </a:cxn>
                      <a:cxn ang="T100">
                        <a:pos x="T32" y="T33"/>
                      </a:cxn>
                      <a:cxn ang="T101">
                        <a:pos x="T34" y="T35"/>
                      </a:cxn>
                      <a:cxn ang="T102">
                        <a:pos x="T36" y="T37"/>
                      </a:cxn>
                      <a:cxn ang="T103">
                        <a:pos x="T38" y="T39"/>
                      </a:cxn>
                      <a:cxn ang="T104">
                        <a:pos x="T40" y="T41"/>
                      </a:cxn>
                      <a:cxn ang="T105">
                        <a:pos x="T42" y="T43"/>
                      </a:cxn>
                      <a:cxn ang="T106">
                        <a:pos x="T44" y="T45"/>
                      </a:cxn>
                      <a:cxn ang="T107">
                        <a:pos x="T46" y="T47"/>
                      </a:cxn>
                      <a:cxn ang="T108">
                        <a:pos x="T48" y="T49"/>
                      </a:cxn>
                      <a:cxn ang="T109">
                        <a:pos x="T50" y="T51"/>
                      </a:cxn>
                      <a:cxn ang="T110">
                        <a:pos x="T52" y="T53"/>
                      </a:cxn>
                      <a:cxn ang="T111">
                        <a:pos x="T54" y="T55"/>
                      </a:cxn>
                      <a:cxn ang="T112">
                        <a:pos x="T56" y="T57"/>
                      </a:cxn>
                      <a:cxn ang="T113">
                        <a:pos x="T58" y="T59"/>
                      </a:cxn>
                      <a:cxn ang="T114">
                        <a:pos x="T60" y="T61"/>
                      </a:cxn>
                      <a:cxn ang="T115">
                        <a:pos x="T62" y="T63"/>
                      </a:cxn>
                      <a:cxn ang="T116">
                        <a:pos x="T64" y="T65"/>
                      </a:cxn>
                      <a:cxn ang="T117">
                        <a:pos x="T66" y="T67"/>
                      </a:cxn>
                      <a:cxn ang="T118">
                        <a:pos x="T68" y="T69"/>
                      </a:cxn>
                      <a:cxn ang="T119">
                        <a:pos x="T70" y="T71"/>
                      </a:cxn>
                      <a:cxn ang="T120">
                        <a:pos x="T72" y="T73"/>
                      </a:cxn>
                      <a:cxn ang="T121">
                        <a:pos x="T74" y="T75"/>
                      </a:cxn>
                      <a:cxn ang="T122">
                        <a:pos x="T76" y="T77"/>
                      </a:cxn>
                      <a:cxn ang="T123">
                        <a:pos x="T78" y="T79"/>
                      </a:cxn>
                      <a:cxn ang="T124">
                        <a:pos x="T80" y="T81"/>
                      </a:cxn>
                      <a:cxn ang="T125">
                        <a:pos x="T82" y="T83"/>
                      </a:cxn>
                    </a:cxnLst>
                    <a:rect l="T126" t="T127" r="T128" b="T129"/>
                    <a:pathLst>
                      <a:path w="98" h="169">
                        <a:moveTo>
                          <a:pt x="98" y="14"/>
                        </a:moveTo>
                        <a:lnTo>
                          <a:pt x="14" y="56"/>
                        </a:lnTo>
                        <a:lnTo>
                          <a:pt x="28" y="56"/>
                        </a:lnTo>
                        <a:lnTo>
                          <a:pt x="14" y="70"/>
                        </a:lnTo>
                        <a:lnTo>
                          <a:pt x="0" y="56"/>
                        </a:lnTo>
                        <a:lnTo>
                          <a:pt x="42" y="70"/>
                        </a:lnTo>
                        <a:lnTo>
                          <a:pt x="84" y="84"/>
                        </a:lnTo>
                        <a:lnTo>
                          <a:pt x="98" y="84"/>
                        </a:lnTo>
                        <a:lnTo>
                          <a:pt x="98" y="99"/>
                        </a:lnTo>
                        <a:lnTo>
                          <a:pt x="84" y="113"/>
                        </a:lnTo>
                        <a:lnTo>
                          <a:pt x="42" y="127"/>
                        </a:lnTo>
                        <a:lnTo>
                          <a:pt x="14" y="141"/>
                        </a:lnTo>
                        <a:lnTo>
                          <a:pt x="28" y="127"/>
                        </a:lnTo>
                        <a:lnTo>
                          <a:pt x="28" y="141"/>
                        </a:lnTo>
                        <a:lnTo>
                          <a:pt x="14" y="141"/>
                        </a:lnTo>
                        <a:lnTo>
                          <a:pt x="42" y="155"/>
                        </a:lnTo>
                        <a:lnTo>
                          <a:pt x="70" y="155"/>
                        </a:lnTo>
                        <a:lnTo>
                          <a:pt x="84" y="155"/>
                        </a:lnTo>
                        <a:lnTo>
                          <a:pt x="84" y="169"/>
                        </a:lnTo>
                        <a:lnTo>
                          <a:pt x="70" y="169"/>
                        </a:lnTo>
                        <a:lnTo>
                          <a:pt x="70" y="155"/>
                        </a:lnTo>
                        <a:lnTo>
                          <a:pt x="70" y="169"/>
                        </a:lnTo>
                        <a:lnTo>
                          <a:pt x="42" y="169"/>
                        </a:lnTo>
                        <a:lnTo>
                          <a:pt x="14" y="155"/>
                        </a:lnTo>
                        <a:lnTo>
                          <a:pt x="14" y="141"/>
                        </a:lnTo>
                        <a:lnTo>
                          <a:pt x="14" y="127"/>
                        </a:lnTo>
                        <a:lnTo>
                          <a:pt x="42" y="113"/>
                        </a:lnTo>
                        <a:lnTo>
                          <a:pt x="84" y="99"/>
                        </a:lnTo>
                        <a:lnTo>
                          <a:pt x="84" y="84"/>
                        </a:lnTo>
                        <a:lnTo>
                          <a:pt x="84" y="99"/>
                        </a:lnTo>
                        <a:lnTo>
                          <a:pt x="42" y="84"/>
                        </a:lnTo>
                        <a:lnTo>
                          <a:pt x="0" y="70"/>
                        </a:lnTo>
                        <a:lnTo>
                          <a:pt x="0" y="56"/>
                        </a:lnTo>
                        <a:lnTo>
                          <a:pt x="14" y="42"/>
                        </a:lnTo>
                        <a:lnTo>
                          <a:pt x="98" y="0"/>
                        </a:lnTo>
                        <a:lnTo>
                          <a:pt x="98" y="14"/>
                        </a:lnTo>
                        <a:close/>
                      </a:path>
                    </a:pathLst>
                  </a:custGeom>
                  <a:blipFill dpi="0" rotWithShape="0">
                    <a:blip r:embed="rId9" cstate="print"/>
                    <a:srcRect/>
                    <a:tile tx="0" ty="0" sx="100000" sy="100000" flip="none" algn="tl"/>
                  </a:blip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1" name="Freeform 101"/>
                  <p:cNvSpPr>
                    <a:spLocks/>
                  </p:cNvSpPr>
                  <p:nvPr/>
                </p:nvSpPr>
                <p:spPr bwMode="auto">
                  <a:xfrm>
                    <a:off x="7834960" y="2038350"/>
                    <a:ext cx="22225" cy="22225"/>
                  </a:xfrm>
                  <a:custGeom>
                    <a:avLst/>
                    <a:gdLst>
                      <a:gd name="T0" fmla="*/ 2147483647 w 14"/>
                      <a:gd name="T1" fmla="*/ 0 h 14"/>
                      <a:gd name="T2" fmla="*/ 2147483647 w 14"/>
                      <a:gd name="T3" fmla="*/ 0 h 14"/>
                      <a:gd name="T4" fmla="*/ 0 w 14"/>
                      <a:gd name="T5" fmla="*/ 2147483647 h 14"/>
                      <a:gd name="T6" fmla="*/ 0 w 14"/>
                      <a:gd name="T7" fmla="*/ 0 h 14"/>
                      <a:gd name="T8" fmla="*/ 0 w 14"/>
                      <a:gd name="T9" fmla="*/ 0 h 14"/>
                      <a:gd name="T10" fmla="*/ 0 w 14"/>
                      <a:gd name="T11" fmla="*/ 0 h 14"/>
                      <a:gd name="T12" fmla="*/ 2147483647 w 14"/>
                      <a:gd name="T13" fmla="*/ 0 h 14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w 14"/>
                      <a:gd name="T22" fmla="*/ 0 h 14"/>
                      <a:gd name="T23" fmla="*/ 14 w 14"/>
                      <a:gd name="T24" fmla="*/ 14 h 14"/>
                    </a:gdLst>
                    <a:ahLst/>
                    <a:cxnLst>
                      <a:cxn ang="T14">
                        <a:pos x="T0" y="T1"/>
                      </a:cxn>
                      <a:cxn ang="T15">
                        <a:pos x="T2" y="T3"/>
                      </a:cxn>
                      <a:cxn ang="T16">
                        <a:pos x="T4" y="T5"/>
                      </a:cxn>
                      <a:cxn ang="T17">
                        <a:pos x="T6" y="T7"/>
                      </a:cxn>
                      <a:cxn ang="T18">
                        <a:pos x="T8" y="T9"/>
                      </a:cxn>
                      <a:cxn ang="T19">
                        <a:pos x="T10" y="T11"/>
                      </a:cxn>
                      <a:cxn ang="T20">
                        <a:pos x="T12" y="T13"/>
                      </a:cxn>
                    </a:cxnLst>
                    <a:rect l="T21" t="T22" r="T23" b="T24"/>
                    <a:pathLst>
                      <a:path w="14" h="14">
                        <a:moveTo>
                          <a:pt x="14" y="0"/>
                        </a:moveTo>
                        <a:lnTo>
                          <a:pt x="14" y="0"/>
                        </a:lnTo>
                        <a:lnTo>
                          <a:pt x="0" y="14"/>
                        </a:lnTo>
                        <a:lnTo>
                          <a:pt x="0" y="0"/>
                        </a:lnTo>
                        <a:lnTo>
                          <a:pt x="14" y="0"/>
                        </a:lnTo>
                        <a:close/>
                      </a:path>
                    </a:pathLst>
                  </a:custGeom>
                  <a:blipFill dpi="0" rotWithShape="0">
                    <a:blip r:embed="rId9" cstate="print"/>
                    <a:srcRect/>
                    <a:tile tx="0" ty="0" sx="100000" sy="100000" flip="none" algn="tl"/>
                  </a:blip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2" name="Freeform 102"/>
                  <p:cNvSpPr>
                    <a:spLocks/>
                  </p:cNvSpPr>
                  <p:nvPr/>
                </p:nvSpPr>
                <p:spPr bwMode="auto">
                  <a:xfrm>
                    <a:off x="7768285" y="2038350"/>
                    <a:ext cx="66675" cy="44450"/>
                  </a:xfrm>
                  <a:custGeom>
                    <a:avLst/>
                    <a:gdLst>
                      <a:gd name="T0" fmla="*/ 2147483647 w 42"/>
                      <a:gd name="T1" fmla="*/ 2147483647 h 28"/>
                      <a:gd name="T2" fmla="*/ 2147483647 w 42"/>
                      <a:gd name="T3" fmla="*/ 0 h 28"/>
                      <a:gd name="T4" fmla="*/ 0 w 42"/>
                      <a:gd name="T5" fmla="*/ 2147483647 h 28"/>
                      <a:gd name="T6" fmla="*/ 0 w 42"/>
                      <a:gd name="T7" fmla="*/ 2147483647 h 28"/>
                      <a:gd name="T8" fmla="*/ 2147483647 w 42"/>
                      <a:gd name="T9" fmla="*/ 2147483647 h 2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42"/>
                      <a:gd name="T16" fmla="*/ 0 h 28"/>
                      <a:gd name="T17" fmla="*/ 42 w 42"/>
                      <a:gd name="T18" fmla="*/ 28 h 28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42" h="28">
                        <a:moveTo>
                          <a:pt x="42" y="14"/>
                        </a:moveTo>
                        <a:lnTo>
                          <a:pt x="42" y="0"/>
                        </a:lnTo>
                        <a:lnTo>
                          <a:pt x="0" y="14"/>
                        </a:lnTo>
                        <a:lnTo>
                          <a:pt x="0" y="28"/>
                        </a:lnTo>
                        <a:lnTo>
                          <a:pt x="42" y="14"/>
                        </a:lnTo>
                        <a:close/>
                      </a:path>
                    </a:pathLst>
                  </a:custGeom>
                  <a:blipFill dpi="0" rotWithShape="0">
                    <a:blip r:embed="rId9" cstate="print"/>
                    <a:srcRect/>
                    <a:tile tx="0" ty="0" sx="100000" sy="100000" flip="none" algn="tl"/>
                  </a:blip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cxnSp>
              <p:nvCxnSpPr>
                <p:cNvPr id="48" name="Straight Arrow Connector 47"/>
                <p:cNvCxnSpPr/>
                <p:nvPr/>
              </p:nvCxnSpPr>
              <p:spPr bwMode="auto">
                <a:xfrm>
                  <a:off x="8327572" y="4484348"/>
                  <a:ext cx="167346" cy="0"/>
                </a:xfrm>
                <a:prstGeom prst="straightConnector1">
                  <a:avLst/>
                </a:prstGeom>
                <a:noFill/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arrow"/>
                </a:ln>
                <a:effectLst/>
              </p:spPr>
            </p:cxnSp>
          </p:grpSp>
          <p:sp>
            <p:nvSpPr>
              <p:cNvPr id="4" name="Rectangle 3"/>
              <p:cNvSpPr/>
              <p:nvPr/>
            </p:nvSpPr>
            <p:spPr bwMode="auto">
              <a:xfrm>
                <a:off x="4312566" y="2601516"/>
                <a:ext cx="387197" cy="139500"/>
              </a:xfrm>
              <a:prstGeom prst="rect">
                <a:avLst/>
              </a:prstGeom>
              <a:solidFill>
                <a:srgbClr val="FFC00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1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04" name="Rectangle 103"/>
              <p:cNvSpPr/>
              <p:nvPr/>
            </p:nvSpPr>
            <p:spPr bwMode="auto">
              <a:xfrm>
                <a:off x="4312566" y="2753916"/>
                <a:ext cx="387197" cy="139500"/>
              </a:xfrm>
              <a:prstGeom prst="rect">
                <a:avLst/>
              </a:prstGeom>
              <a:solidFill>
                <a:srgbClr val="FFC00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1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05" name="Rectangle 104"/>
              <p:cNvSpPr/>
              <p:nvPr/>
            </p:nvSpPr>
            <p:spPr bwMode="auto">
              <a:xfrm>
                <a:off x="4312566" y="2906316"/>
                <a:ext cx="387197" cy="139500"/>
              </a:xfrm>
              <a:prstGeom prst="rect">
                <a:avLst/>
              </a:prstGeom>
              <a:solidFill>
                <a:srgbClr val="FFC00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1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06" name="Rectangle 105"/>
              <p:cNvSpPr/>
              <p:nvPr/>
            </p:nvSpPr>
            <p:spPr bwMode="auto">
              <a:xfrm>
                <a:off x="4312566" y="3058716"/>
                <a:ext cx="387197" cy="139500"/>
              </a:xfrm>
              <a:prstGeom prst="rect">
                <a:avLst/>
              </a:prstGeom>
              <a:solidFill>
                <a:srgbClr val="FFC00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1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grpSp>
          <p:nvGrpSpPr>
            <p:cNvPr id="172" name="Group 171"/>
            <p:cNvGrpSpPr/>
            <p:nvPr/>
          </p:nvGrpSpPr>
          <p:grpSpPr>
            <a:xfrm>
              <a:off x="7571304" y="1544239"/>
              <a:ext cx="633687" cy="1313651"/>
              <a:chOff x="4189321" y="2018833"/>
              <a:chExt cx="633687" cy="1313651"/>
            </a:xfrm>
          </p:grpSpPr>
          <p:sp>
            <p:nvSpPr>
              <p:cNvPr id="173" name="Rectangle 172"/>
              <p:cNvSpPr/>
              <p:nvPr/>
            </p:nvSpPr>
            <p:spPr bwMode="auto">
              <a:xfrm rot="5400000">
                <a:off x="3849339" y="2358815"/>
                <a:ext cx="1313651" cy="633687"/>
              </a:xfrm>
              <a:prstGeom prst="rect">
                <a:avLst/>
              </a:prstGeom>
              <a:solidFill>
                <a:srgbClr val="E1FFFF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1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grpSp>
            <p:nvGrpSpPr>
              <p:cNvPr id="174" name="Group 173"/>
              <p:cNvGrpSpPr/>
              <p:nvPr/>
            </p:nvGrpSpPr>
            <p:grpSpPr>
              <a:xfrm>
                <a:off x="4316883" y="2197221"/>
                <a:ext cx="300243" cy="312737"/>
                <a:chOff x="8327572" y="4328206"/>
                <a:chExt cx="300243" cy="312737"/>
              </a:xfrm>
            </p:grpSpPr>
            <p:grpSp>
              <p:nvGrpSpPr>
                <p:cNvPr id="179" name="Group 178"/>
                <p:cNvGrpSpPr/>
                <p:nvPr/>
              </p:nvGrpSpPr>
              <p:grpSpPr>
                <a:xfrm>
                  <a:off x="8472240" y="4328206"/>
                  <a:ext cx="155575" cy="312737"/>
                  <a:chOff x="7723835" y="1770063"/>
                  <a:chExt cx="155575" cy="312737"/>
                </a:xfrm>
              </p:grpSpPr>
              <p:sp>
                <p:nvSpPr>
                  <p:cNvPr id="181" name="Freeform 99"/>
                  <p:cNvSpPr>
                    <a:spLocks/>
                  </p:cNvSpPr>
                  <p:nvPr/>
                </p:nvSpPr>
                <p:spPr bwMode="auto">
                  <a:xfrm>
                    <a:off x="7723835" y="1770063"/>
                    <a:ext cx="155575" cy="290512"/>
                  </a:xfrm>
                  <a:custGeom>
                    <a:avLst/>
                    <a:gdLst>
                      <a:gd name="T0" fmla="*/ 2147483647 w 98"/>
                      <a:gd name="T1" fmla="*/ 0 h 183"/>
                      <a:gd name="T2" fmla="*/ 2147483647 w 98"/>
                      <a:gd name="T3" fmla="*/ 2147483647 h 183"/>
                      <a:gd name="T4" fmla="*/ 0 w 98"/>
                      <a:gd name="T5" fmla="*/ 2147483647 h 183"/>
                      <a:gd name="T6" fmla="*/ 0 w 98"/>
                      <a:gd name="T7" fmla="*/ 2147483647 h 183"/>
                      <a:gd name="T8" fmla="*/ 2147483647 w 98"/>
                      <a:gd name="T9" fmla="*/ 2147483647 h 183"/>
                      <a:gd name="T10" fmla="*/ 2147483647 w 98"/>
                      <a:gd name="T11" fmla="*/ 2147483647 h 183"/>
                      <a:gd name="T12" fmla="*/ 2147483647 w 98"/>
                      <a:gd name="T13" fmla="*/ 2147483647 h 183"/>
                      <a:gd name="T14" fmla="*/ 2147483647 w 98"/>
                      <a:gd name="T15" fmla="*/ 2147483647 h 183"/>
                      <a:gd name="T16" fmla="*/ 2147483647 w 98"/>
                      <a:gd name="T17" fmla="*/ 2147483647 h 183"/>
                      <a:gd name="T18" fmla="*/ 2147483647 w 98"/>
                      <a:gd name="T19" fmla="*/ 2147483647 h 183"/>
                      <a:gd name="T20" fmla="*/ 2147483647 w 98"/>
                      <a:gd name="T21" fmla="*/ 2147483647 h 183"/>
                      <a:gd name="T22" fmla="*/ 2147483647 w 98"/>
                      <a:gd name="T23" fmla="*/ 2147483647 h 183"/>
                      <a:gd name="T24" fmla="*/ 2147483647 w 98"/>
                      <a:gd name="T25" fmla="*/ 2147483647 h 183"/>
                      <a:gd name="T26" fmla="*/ 2147483647 w 98"/>
                      <a:gd name="T27" fmla="*/ 2147483647 h 183"/>
                      <a:gd name="T28" fmla="*/ 2147483647 w 98"/>
                      <a:gd name="T29" fmla="*/ 2147483647 h 183"/>
                      <a:gd name="T30" fmla="*/ 2147483647 w 98"/>
                      <a:gd name="T31" fmla="*/ 2147483647 h 183"/>
                      <a:gd name="T32" fmla="*/ 2147483647 w 98"/>
                      <a:gd name="T33" fmla="*/ 2147483647 h 183"/>
                      <a:gd name="T34" fmla="*/ 2147483647 w 98"/>
                      <a:gd name="T35" fmla="*/ 0 h 183"/>
                      <a:gd name="T36" fmla="*/ 0 60000 65536"/>
                      <a:gd name="T37" fmla="*/ 0 60000 65536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  <a:gd name="T45" fmla="*/ 0 60000 65536"/>
                      <a:gd name="T46" fmla="*/ 0 60000 65536"/>
                      <a:gd name="T47" fmla="*/ 0 60000 65536"/>
                      <a:gd name="T48" fmla="*/ 0 60000 65536"/>
                      <a:gd name="T49" fmla="*/ 0 60000 65536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w 98"/>
                      <a:gd name="T55" fmla="*/ 0 h 183"/>
                      <a:gd name="T56" fmla="*/ 98 w 98"/>
                      <a:gd name="T57" fmla="*/ 183 h 183"/>
                    </a:gdLst>
                    <a:ahLst/>
                    <a:cxnLst>
                      <a:cxn ang="T36">
                        <a:pos x="T0" y="T1"/>
                      </a:cxn>
                      <a:cxn ang="T37">
                        <a:pos x="T2" y="T3"/>
                      </a:cxn>
                      <a:cxn ang="T38">
                        <a:pos x="T4" y="T5"/>
                      </a:cxn>
                      <a:cxn ang="T39">
                        <a:pos x="T6" y="T7"/>
                      </a:cxn>
                      <a:cxn ang="T40">
                        <a:pos x="T8" y="T9"/>
                      </a:cxn>
                      <a:cxn ang="T41">
                        <a:pos x="T10" y="T11"/>
                      </a:cxn>
                      <a:cxn ang="T42">
                        <a:pos x="T12" y="T13"/>
                      </a:cxn>
                      <a:cxn ang="T43">
                        <a:pos x="T14" y="T15"/>
                      </a:cxn>
                      <a:cxn ang="T44">
                        <a:pos x="T16" y="T17"/>
                      </a:cxn>
                      <a:cxn ang="T45">
                        <a:pos x="T18" y="T19"/>
                      </a:cxn>
                      <a:cxn ang="T46">
                        <a:pos x="T20" y="T21"/>
                      </a:cxn>
                      <a:cxn ang="T47">
                        <a:pos x="T22" y="T23"/>
                      </a:cxn>
                      <a:cxn ang="T48">
                        <a:pos x="T24" y="T25"/>
                      </a:cxn>
                      <a:cxn ang="T49">
                        <a:pos x="T26" y="T27"/>
                      </a:cxn>
                      <a:cxn ang="T50">
                        <a:pos x="T28" y="T29"/>
                      </a:cxn>
                      <a:cxn ang="T51">
                        <a:pos x="T30" y="T31"/>
                      </a:cxn>
                      <a:cxn ang="T52">
                        <a:pos x="T32" y="T33"/>
                      </a:cxn>
                      <a:cxn ang="T53">
                        <a:pos x="T34" y="T35"/>
                      </a:cxn>
                    </a:cxnLst>
                    <a:rect l="T54" t="T55" r="T56" b="T57"/>
                    <a:pathLst>
                      <a:path w="98" h="183">
                        <a:moveTo>
                          <a:pt x="98" y="0"/>
                        </a:moveTo>
                        <a:lnTo>
                          <a:pt x="14" y="42"/>
                        </a:lnTo>
                        <a:lnTo>
                          <a:pt x="0" y="56"/>
                        </a:lnTo>
                        <a:lnTo>
                          <a:pt x="42" y="70"/>
                        </a:lnTo>
                        <a:lnTo>
                          <a:pt x="84" y="84"/>
                        </a:lnTo>
                        <a:lnTo>
                          <a:pt x="84" y="99"/>
                        </a:lnTo>
                        <a:lnTo>
                          <a:pt x="42" y="113"/>
                        </a:lnTo>
                        <a:lnTo>
                          <a:pt x="14" y="127"/>
                        </a:lnTo>
                        <a:lnTo>
                          <a:pt x="14" y="141"/>
                        </a:lnTo>
                        <a:lnTo>
                          <a:pt x="42" y="155"/>
                        </a:lnTo>
                        <a:lnTo>
                          <a:pt x="70" y="155"/>
                        </a:lnTo>
                        <a:lnTo>
                          <a:pt x="70" y="169"/>
                        </a:lnTo>
                        <a:lnTo>
                          <a:pt x="28" y="183"/>
                        </a:lnTo>
                        <a:lnTo>
                          <a:pt x="98" y="0"/>
                        </a:lnTo>
                        <a:close/>
                      </a:path>
                    </a:pathLst>
                  </a:custGeom>
                  <a:blipFill dpi="0" rotWithShape="0">
                    <a:blip r:embed="rId8" cstate="print"/>
                    <a:srcRect/>
                    <a:tile tx="0" ty="0" sx="100000" sy="100000" flip="none" algn="tl"/>
                  </a:blip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82" name="Freeform 100"/>
                  <p:cNvSpPr>
                    <a:spLocks/>
                  </p:cNvSpPr>
                  <p:nvPr/>
                </p:nvSpPr>
                <p:spPr bwMode="auto">
                  <a:xfrm>
                    <a:off x="7723835" y="1770063"/>
                    <a:ext cx="155575" cy="268287"/>
                  </a:xfrm>
                  <a:custGeom>
                    <a:avLst/>
                    <a:gdLst>
                      <a:gd name="T0" fmla="*/ 2147483647 w 98"/>
                      <a:gd name="T1" fmla="*/ 2147483647 h 169"/>
                      <a:gd name="T2" fmla="*/ 2147483647 w 98"/>
                      <a:gd name="T3" fmla="*/ 2147483647 h 169"/>
                      <a:gd name="T4" fmla="*/ 2147483647 w 98"/>
                      <a:gd name="T5" fmla="*/ 2147483647 h 169"/>
                      <a:gd name="T6" fmla="*/ 2147483647 w 98"/>
                      <a:gd name="T7" fmla="*/ 2147483647 h 169"/>
                      <a:gd name="T8" fmla="*/ 0 w 98"/>
                      <a:gd name="T9" fmla="*/ 2147483647 h 169"/>
                      <a:gd name="T10" fmla="*/ 2147483647 w 98"/>
                      <a:gd name="T11" fmla="*/ 2147483647 h 169"/>
                      <a:gd name="T12" fmla="*/ 2147483647 w 98"/>
                      <a:gd name="T13" fmla="*/ 2147483647 h 169"/>
                      <a:gd name="T14" fmla="*/ 2147483647 w 98"/>
                      <a:gd name="T15" fmla="*/ 2147483647 h 169"/>
                      <a:gd name="T16" fmla="*/ 2147483647 w 98"/>
                      <a:gd name="T17" fmla="*/ 2147483647 h 169"/>
                      <a:gd name="T18" fmla="*/ 2147483647 w 98"/>
                      <a:gd name="T19" fmla="*/ 2147483647 h 169"/>
                      <a:gd name="T20" fmla="*/ 2147483647 w 98"/>
                      <a:gd name="T21" fmla="*/ 2147483647 h 169"/>
                      <a:gd name="T22" fmla="*/ 2147483647 w 98"/>
                      <a:gd name="T23" fmla="*/ 2147483647 h 169"/>
                      <a:gd name="T24" fmla="*/ 2147483647 w 98"/>
                      <a:gd name="T25" fmla="*/ 2147483647 h 169"/>
                      <a:gd name="T26" fmla="*/ 2147483647 w 98"/>
                      <a:gd name="T27" fmla="*/ 2147483647 h 169"/>
                      <a:gd name="T28" fmla="*/ 2147483647 w 98"/>
                      <a:gd name="T29" fmla="*/ 2147483647 h 169"/>
                      <a:gd name="T30" fmla="*/ 2147483647 w 98"/>
                      <a:gd name="T31" fmla="*/ 2147483647 h 169"/>
                      <a:gd name="T32" fmla="*/ 2147483647 w 98"/>
                      <a:gd name="T33" fmla="*/ 2147483647 h 169"/>
                      <a:gd name="T34" fmla="*/ 2147483647 w 98"/>
                      <a:gd name="T35" fmla="*/ 2147483647 h 169"/>
                      <a:gd name="T36" fmla="*/ 2147483647 w 98"/>
                      <a:gd name="T37" fmla="*/ 2147483647 h 169"/>
                      <a:gd name="T38" fmla="*/ 2147483647 w 98"/>
                      <a:gd name="T39" fmla="*/ 2147483647 h 169"/>
                      <a:gd name="T40" fmla="*/ 2147483647 w 98"/>
                      <a:gd name="T41" fmla="*/ 2147483647 h 169"/>
                      <a:gd name="T42" fmla="*/ 2147483647 w 98"/>
                      <a:gd name="T43" fmla="*/ 2147483647 h 169"/>
                      <a:gd name="T44" fmla="*/ 2147483647 w 98"/>
                      <a:gd name="T45" fmla="*/ 2147483647 h 169"/>
                      <a:gd name="T46" fmla="*/ 2147483647 w 98"/>
                      <a:gd name="T47" fmla="*/ 2147483647 h 169"/>
                      <a:gd name="T48" fmla="*/ 2147483647 w 98"/>
                      <a:gd name="T49" fmla="*/ 2147483647 h 169"/>
                      <a:gd name="T50" fmla="*/ 2147483647 w 98"/>
                      <a:gd name="T51" fmla="*/ 2147483647 h 169"/>
                      <a:gd name="T52" fmla="*/ 2147483647 w 98"/>
                      <a:gd name="T53" fmla="*/ 2147483647 h 169"/>
                      <a:gd name="T54" fmla="*/ 2147483647 w 98"/>
                      <a:gd name="T55" fmla="*/ 2147483647 h 169"/>
                      <a:gd name="T56" fmla="*/ 2147483647 w 98"/>
                      <a:gd name="T57" fmla="*/ 2147483647 h 169"/>
                      <a:gd name="T58" fmla="*/ 2147483647 w 98"/>
                      <a:gd name="T59" fmla="*/ 2147483647 h 169"/>
                      <a:gd name="T60" fmla="*/ 2147483647 w 98"/>
                      <a:gd name="T61" fmla="*/ 2147483647 h 169"/>
                      <a:gd name="T62" fmla="*/ 2147483647 w 98"/>
                      <a:gd name="T63" fmla="*/ 2147483647 h 169"/>
                      <a:gd name="T64" fmla="*/ 2147483647 w 98"/>
                      <a:gd name="T65" fmla="*/ 2147483647 h 169"/>
                      <a:gd name="T66" fmla="*/ 2147483647 w 98"/>
                      <a:gd name="T67" fmla="*/ 2147483647 h 169"/>
                      <a:gd name="T68" fmla="*/ 2147483647 w 98"/>
                      <a:gd name="T69" fmla="*/ 2147483647 h 169"/>
                      <a:gd name="T70" fmla="*/ 2147483647 w 98"/>
                      <a:gd name="T71" fmla="*/ 2147483647 h 169"/>
                      <a:gd name="T72" fmla="*/ 2147483647 w 98"/>
                      <a:gd name="T73" fmla="*/ 2147483647 h 169"/>
                      <a:gd name="T74" fmla="*/ 0 w 98"/>
                      <a:gd name="T75" fmla="*/ 2147483647 h 169"/>
                      <a:gd name="T76" fmla="*/ 0 w 98"/>
                      <a:gd name="T77" fmla="*/ 2147483647 h 169"/>
                      <a:gd name="T78" fmla="*/ 0 w 98"/>
                      <a:gd name="T79" fmla="*/ 2147483647 h 169"/>
                      <a:gd name="T80" fmla="*/ 2147483647 w 98"/>
                      <a:gd name="T81" fmla="*/ 2147483647 h 169"/>
                      <a:gd name="T82" fmla="*/ 2147483647 w 98"/>
                      <a:gd name="T83" fmla="*/ 0 h 169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w 98"/>
                      <a:gd name="T127" fmla="*/ 0 h 169"/>
                      <a:gd name="T128" fmla="*/ 98 w 98"/>
                      <a:gd name="T129" fmla="*/ 169 h 169"/>
                    </a:gdLst>
                    <a:ahLst/>
                    <a:cxnLst>
                      <a:cxn ang="T84">
                        <a:pos x="T0" y="T1"/>
                      </a:cxn>
                      <a:cxn ang="T85">
                        <a:pos x="T2" y="T3"/>
                      </a:cxn>
                      <a:cxn ang="T86">
                        <a:pos x="T4" y="T5"/>
                      </a:cxn>
                      <a:cxn ang="T87">
                        <a:pos x="T6" y="T7"/>
                      </a:cxn>
                      <a:cxn ang="T88">
                        <a:pos x="T8" y="T9"/>
                      </a:cxn>
                      <a:cxn ang="T89">
                        <a:pos x="T10" y="T11"/>
                      </a:cxn>
                      <a:cxn ang="T90">
                        <a:pos x="T12" y="T13"/>
                      </a:cxn>
                      <a:cxn ang="T91">
                        <a:pos x="T14" y="T15"/>
                      </a:cxn>
                      <a:cxn ang="T92">
                        <a:pos x="T16" y="T17"/>
                      </a:cxn>
                      <a:cxn ang="T93">
                        <a:pos x="T18" y="T19"/>
                      </a:cxn>
                      <a:cxn ang="T94">
                        <a:pos x="T20" y="T21"/>
                      </a:cxn>
                      <a:cxn ang="T95">
                        <a:pos x="T22" y="T23"/>
                      </a:cxn>
                      <a:cxn ang="T96">
                        <a:pos x="T24" y="T25"/>
                      </a:cxn>
                      <a:cxn ang="T97">
                        <a:pos x="T26" y="T27"/>
                      </a:cxn>
                      <a:cxn ang="T98">
                        <a:pos x="T28" y="T29"/>
                      </a:cxn>
                      <a:cxn ang="T99">
                        <a:pos x="T30" y="T31"/>
                      </a:cxn>
                      <a:cxn ang="T100">
                        <a:pos x="T32" y="T33"/>
                      </a:cxn>
                      <a:cxn ang="T101">
                        <a:pos x="T34" y="T35"/>
                      </a:cxn>
                      <a:cxn ang="T102">
                        <a:pos x="T36" y="T37"/>
                      </a:cxn>
                      <a:cxn ang="T103">
                        <a:pos x="T38" y="T39"/>
                      </a:cxn>
                      <a:cxn ang="T104">
                        <a:pos x="T40" y="T41"/>
                      </a:cxn>
                      <a:cxn ang="T105">
                        <a:pos x="T42" y="T43"/>
                      </a:cxn>
                      <a:cxn ang="T106">
                        <a:pos x="T44" y="T45"/>
                      </a:cxn>
                      <a:cxn ang="T107">
                        <a:pos x="T46" y="T47"/>
                      </a:cxn>
                      <a:cxn ang="T108">
                        <a:pos x="T48" y="T49"/>
                      </a:cxn>
                      <a:cxn ang="T109">
                        <a:pos x="T50" y="T51"/>
                      </a:cxn>
                      <a:cxn ang="T110">
                        <a:pos x="T52" y="T53"/>
                      </a:cxn>
                      <a:cxn ang="T111">
                        <a:pos x="T54" y="T55"/>
                      </a:cxn>
                      <a:cxn ang="T112">
                        <a:pos x="T56" y="T57"/>
                      </a:cxn>
                      <a:cxn ang="T113">
                        <a:pos x="T58" y="T59"/>
                      </a:cxn>
                      <a:cxn ang="T114">
                        <a:pos x="T60" y="T61"/>
                      </a:cxn>
                      <a:cxn ang="T115">
                        <a:pos x="T62" y="T63"/>
                      </a:cxn>
                      <a:cxn ang="T116">
                        <a:pos x="T64" y="T65"/>
                      </a:cxn>
                      <a:cxn ang="T117">
                        <a:pos x="T66" y="T67"/>
                      </a:cxn>
                      <a:cxn ang="T118">
                        <a:pos x="T68" y="T69"/>
                      </a:cxn>
                      <a:cxn ang="T119">
                        <a:pos x="T70" y="T71"/>
                      </a:cxn>
                      <a:cxn ang="T120">
                        <a:pos x="T72" y="T73"/>
                      </a:cxn>
                      <a:cxn ang="T121">
                        <a:pos x="T74" y="T75"/>
                      </a:cxn>
                      <a:cxn ang="T122">
                        <a:pos x="T76" y="T77"/>
                      </a:cxn>
                      <a:cxn ang="T123">
                        <a:pos x="T78" y="T79"/>
                      </a:cxn>
                      <a:cxn ang="T124">
                        <a:pos x="T80" y="T81"/>
                      </a:cxn>
                      <a:cxn ang="T125">
                        <a:pos x="T82" y="T83"/>
                      </a:cxn>
                    </a:cxnLst>
                    <a:rect l="T126" t="T127" r="T128" b="T129"/>
                    <a:pathLst>
                      <a:path w="98" h="169">
                        <a:moveTo>
                          <a:pt x="98" y="14"/>
                        </a:moveTo>
                        <a:lnTo>
                          <a:pt x="14" y="56"/>
                        </a:lnTo>
                        <a:lnTo>
                          <a:pt x="28" y="56"/>
                        </a:lnTo>
                        <a:lnTo>
                          <a:pt x="14" y="70"/>
                        </a:lnTo>
                        <a:lnTo>
                          <a:pt x="0" y="56"/>
                        </a:lnTo>
                        <a:lnTo>
                          <a:pt x="42" y="70"/>
                        </a:lnTo>
                        <a:lnTo>
                          <a:pt x="84" y="84"/>
                        </a:lnTo>
                        <a:lnTo>
                          <a:pt x="98" y="84"/>
                        </a:lnTo>
                        <a:lnTo>
                          <a:pt x="98" y="99"/>
                        </a:lnTo>
                        <a:lnTo>
                          <a:pt x="84" y="113"/>
                        </a:lnTo>
                        <a:lnTo>
                          <a:pt x="42" y="127"/>
                        </a:lnTo>
                        <a:lnTo>
                          <a:pt x="14" y="141"/>
                        </a:lnTo>
                        <a:lnTo>
                          <a:pt x="28" y="127"/>
                        </a:lnTo>
                        <a:lnTo>
                          <a:pt x="28" y="141"/>
                        </a:lnTo>
                        <a:lnTo>
                          <a:pt x="14" y="141"/>
                        </a:lnTo>
                        <a:lnTo>
                          <a:pt x="42" y="155"/>
                        </a:lnTo>
                        <a:lnTo>
                          <a:pt x="70" y="155"/>
                        </a:lnTo>
                        <a:lnTo>
                          <a:pt x="84" y="155"/>
                        </a:lnTo>
                        <a:lnTo>
                          <a:pt x="84" y="169"/>
                        </a:lnTo>
                        <a:lnTo>
                          <a:pt x="70" y="169"/>
                        </a:lnTo>
                        <a:lnTo>
                          <a:pt x="70" y="155"/>
                        </a:lnTo>
                        <a:lnTo>
                          <a:pt x="70" y="169"/>
                        </a:lnTo>
                        <a:lnTo>
                          <a:pt x="42" y="169"/>
                        </a:lnTo>
                        <a:lnTo>
                          <a:pt x="14" y="155"/>
                        </a:lnTo>
                        <a:lnTo>
                          <a:pt x="14" y="141"/>
                        </a:lnTo>
                        <a:lnTo>
                          <a:pt x="14" y="127"/>
                        </a:lnTo>
                        <a:lnTo>
                          <a:pt x="42" y="113"/>
                        </a:lnTo>
                        <a:lnTo>
                          <a:pt x="84" y="99"/>
                        </a:lnTo>
                        <a:lnTo>
                          <a:pt x="84" y="84"/>
                        </a:lnTo>
                        <a:lnTo>
                          <a:pt x="84" y="99"/>
                        </a:lnTo>
                        <a:lnTo>
                          <a:pt x="42" y="84"/>
                        </a:lnTo>
                        <a:lnTo>
                          <a:pt x="0" y="70"/>
                        </a:lnTo>
                        <a:lnTo>
                          <a:pt x="0" y="56"/>
                        </a:lnTo>
                        <a:lnTo>
                          <a:pt x="14" y="42"/>
                        </a:lnTo>
                        <a:lnTo>
                          <a:pt x="98" y="0"/>
                        </a:lnTo>
                        <a:lnTo>
                          <a:pt x="98" y="14"/>
                        </a:lnTo>
                        <a:close/>
                      </a:path>
                    </a:pathLst>
                  </a:custGeom>
                  <a:blipFill dpi="0" rotWithShape="0">
                    <a:blip r:embed="rId9" cstate="print"/>
                    <a:srcRect/>
                    <a:tile tx="0" ty="0" sx="100000" sy="100000" flip="none" algn="tl"/>
                  </a:blip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83" name="Freeform 101"/>
                  <p:cNvSpPr>
                    <a:spLocks/>
                  </p:cNvSpPr>
                  <p:nvPr/>
                </p:nvSpPr>
                <p:spPr bwMode="auto">
                  <a:xfrm>
                    <a:off x="7834960" y="2038350"/>
                    <a:ext cx="22225" cy="22225"/>
                  </a:xfrm>
                  <a:custGeom>
                    <a:avLst/>
                    <a:gdLst>
                      <a:gd name="T0" fmla="*/ 2147483647 w 14"/>
                      <a:gd name="T1" fmla="*/ 0 h 14"/>
                      <a:gd name="T2" fmla="*/ 2147483647 w 14"/>
                      <a:gd name="T3" fmla="*/ 0 h 14"/>
                      <a:gd name="T4" fmla="*/ 0 w 14"/>
                      <a:gd name="T5" fmla="*/ 2147483647 h 14"/>
                      <a:gd name="T6" fmla="*/ 0 w 14"/>
                      <a:gd name="T7" fmla="*/ 0 h 14"/>
                      <a:gd name="T8" fmla="*/ 0 w 14"/>
                      <a:gd name="T9" fmla="*/ 0 h 14"/>
                      <a:gd name="T10" fmla="*/ 0 w 14"/>
                      <a:gd name="T11" fmla="*/ 0 h 14"/>
                      <a:gd name="T12" fmla="*/ 2147483647 w 14"/>
                      <a:gd name="T13" fmla="*/ 0 h 14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w 14"/>
                      <a:gd name="T22" fmla="*/ 0 h 14"/>
                      <a:gd name="T23" fmla="*/ 14 w 14"/>
                      <a:gd name="T24" fmla="*/ 14 h 14"/>
                    </a:gdLst>
                    <a:ahLst/>
                    <a:cxnLst>
                      <a:cxn ang="T14">
                        <a:pos x="T0" y="T1"/>
                      </a:cxn>
                      <a:cxn ang="T15">
                        <a:pos x="T2" y="T3"/>
                      </a:cxn>
                      <a:cxn ang="T16">
                        <a:pos x="T4" y="T5"/>
                      </a:cxn>
                      <a:cxn ang="T17">
                        <a:pos x="T6" y="T7"/>
                      </a:cxn>
                      <a:cxn ang="T18">
                        <a:pos x="T8" y="T9"/>
                      </a:cxn>
                      <a:cxn ang="T19">
                        <a:pos x="T10" y="T11"/>
                      </a:cxn>
                      <a:cxn ang="T20">
                        <a:pos x="T12" y="T13"/>
                      </a:cxn>
                    </a:cxnLst>
                    <a:rect l="T21" t="T22" r="T23" b="T24"/>
                    <a:pathLst>
                      <a:path w="14" h="14">
                        <a:moveTo>
                          <a:pt x="14" y="0"/>
                        </a:moveTo>
                        <a:lnTo>
                          <a:pt x="14" y="0"/>
                        </a:lnTo>
                        <a:lnTo>
                          <a:pt x="0" y="14"/>
                        </a:lnTo>
                        <a:lnTo>
                          <a:pt x="0" y="0"/>
                        </a:lnTo>
                        <a:lnTo>
                          <a:pt x="14" y="0"/>
                        </a:lnTo>
                        <a:close/>
                      </a:path>
                    </a:pathLst>
                  </a:custGeom>
                  <a:blipFill dpi="0" rotWithShape="0">
                    <a:blip r:embed="rId9" cstate="print"/>
                    <a:srcRect/>
                    <a:tile tx="0" ty="0" sx="100000" sy="100000" flip="none" algn="tl"/>
                  </a:blip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84" name="Freeform 102"/>
                  <p:cNvSpPr>
                    <a:spLocks/>
                  </p:cNvSpPr>
                  <p:nvPr/>
                </p:nvSpPr>
                <p:spPr bwMode="auto">
                  <a:xfrm>
                    <a:off x="7768285" y="2038350"/>
                    <a:ext cx="66675" cy="44450"/>
                  </a:xfrm>
                  <a:custGeom>
                    <a:avLst/>
                    <a:gdLst>
                      <a:gd name="T0" fmla="*/ 2147483647 w 42"/>
                      <a:gd name="T1" fmla="*/ 2147483647 h 28"/>
                      <a:gd name="T2" fmla="*/ 2147483647 w 42"/>
                      <a:gd name="T3" fmla="*/ 0 h 28"/>
                      <a:gd name="T4" fmla="*/ 0 w 42"/>
                      <a:gd name="T5" fmla="*/ 2147483647 h 28"/>
                      <a:gd name="T6" fmla="*/ 0 w 42"/>
                      <a:gd name="T7" fmla="*/ 2147483647 h 28"/>
                      <a:gd name="T8" fmla="*/ 2147483647 w 42"/>
                      <a:gd name="T9" fmla="*/ 2147483647 h 2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42"/>
                      <a:gd name="T16" fmla="*/ 0 h 28"/>
                      <a:gd name="T17" fmla="*/ 42 w 42"/>
                      <a:gd name="T18" fmla="*/ 28 h 28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42" h="28">
                        <a:moveTo>
                          <a:pt x="42" y="14"/>
                        </a:moveTo>
                        <a:lnTo>
                          <a:pt x="42" y="0"/>
                        </a:lnTo>
                        <a:lnTo>
                          <a:pt x="0" y="14"/>
                        </a:lnTo>
                        <a:lnTo>
                          <a:pt x="0" y="28"/>
                        </a:lnTo>
                        <a:lnTo>
                          <a:pt x="42" y="14"/>
                        </a:lnTo>
                        <a:close/>
                      </a:path>
                    </a:pathLst>
                  </a:custGeom>
                  <a:blipFill dpi="0" rotWithShape="0">
                    <a:blip r:embed="rId9" cstate="print"/>
                    <a:srcRect/>
                    <a:tile tx="0" ty="0" sx="100000" sy="100000" flip="none" algn="tl"/>
                  </a:blip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cxnSp>
              <p:nvCxnSpPr>
                <p:cNvPr id="180" name="Straight Arrow Connector 179"/>
                <p:cNvCxnSpPr/>
                <p:nvPr/>
              </p:nvCxnSpPr>
              <p:spPr bwMode="auto">
                <a:xfrm>
                  <a:off x="8327572" y="4484348"/>
                  <a:ext cx="167346" cy="0"/>
                </a:xfrm>
                <a:prstGeom prst="straightConnector1">
                  <a:avLst/>
                </a:prstGeom>
                <a:noFill/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arrow"/>
                </a:ln>
                <a:effectLst/>
              </p:spPr>
            </p:cxnSp>
          </p:grpSp>
          <p:sp>
            <p:nvSpPr>
              <p:cNvPr id="175" name="Rectangle 174"/>
              <p:cNvSpPr/>
              <p:nvPr/>
            </p:nvSpPr>
            <p:spPr bwMode="auto">
              <a:xfrm>
                <a:off x="4312566" y="2601516"/>
                <a:ext cx="387197" cy="139500"/>
              </a:xfrm>
              <a:prstGeom prst="rect">
                <a:avLst/>
              </a:prstGeom>
              <a:solidFill>
                <a:srgbClr val="FFFF0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1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76" name="Rectangle 175"/>
              <p:cNvSpPr/>
              <p:nvPr/>
            </p:nvSpPr>
            <p:spPr bwMode="auto">
              <a:xfrm>
                <a:off x="4312566" y="2753916"/>
                <a:ext cx="387197" cy="139500"/>
              </a:xfrm>
              <a:prstGeom prst="rect">
                <a:avLst/>
              </a:prstGeom>
              <a:solidFill>
                <a:srgbClr val="FFFF0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1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77" name="Rectangle 176"/>
              <p:cNvSpPr/>
              <p:nvPr/>
            </p:nvSpPr>
            <p:spPr bwMode="auto">
              <a:xfrm>
                <a:off x="4312566" y="2906316"/>
                <a:ext cx="387197" cy="139500"/>
              </a:xfrm>
              <a:prstGeom prst="rect">
                <a:avLst/>
              </a:prstGeom>
              <a:solidFill>
                <a:srgbClr val="FFFF0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1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78" name="Rectangle 177"/>
              <p:cNvSpPr/>
              <p:nvPr/>
            </p:nvSpPr>
            <p:spPr bwMode="auto">
              <a:xfrm>
                <a:off x="4312566" y="3058716"/>
                <a:ext cx="387197" cy="139500"/>
              </a:xfrm>
              <a:prstGeom prst="rect">
                <a:avLst/>
              </a:prstGeom>
              <a:solidFill>
                <a:srgbClr val="FFFF0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1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grpSp>
          <p:nvGrpSpPr>
            <p:cNvPr id="185" name="Group 184"/>
            <p:cNvGrpSpPr/>
            <p:nvPr/>
          </p:nvGrpSpPr>
          <p:grpSpPr>
            <a:xfrm>
              <a:off x="8305786" y="2322032"/>
              <a:ext cx="633687" cy="1313651"/>
              <a:chOff x="4189321" y="2018833"/>
              <a:chExt cx="633687" cy="1313651"/>
            </a:xfrm>
          </p:grpSpPr>
          <p:sp>
            <p:nvSpPr>
              <p:cNvPr id="186" name="Rectangle 185"/>
              <p:cNvSpPr/>
              <p:nvPr/>
            </p:nvSpPr>
            <p:spPr bwMode="auto">
              <a:xfrm rot="5400000">
                <a:off x="3849339" y="2358815"/>
                <a:ext cx="1313651" cy="633687"/>
              </a:xfrm>
              <a:prstGeom prst="rect">
                <a:avLst/>
              </a:prstGeom>
              <a:solidFill>
                <a:srgbClr val="E1FFFF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1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grpSp>
            <p:nvGrpSpPr>
              <p:cNvPr id="187" name="Group 186"/>
              <p:cNvGrpSpPr/>
              <p:nvPr/>
            </p:nvGrpSpPr>
            <p:grpSpPr>
              <a:xfrm>
                <a:off x="4316883" y="2197221"/>
                <a:ext cx="300243" cy="312737"/>
                <a:chOff x="8327572" y="4328206"/>
                <a:chExt cx="300243" cy="312737"/>
              </a:xfrm>
            </p:grpSpPr>
            <p:grpSp>
              <p:nvGrpSpPr>
                <p:cNvPr id="192" name="Group 191"/>
                <p:cNvGrpSpPr/>
                <p:nvPr/>
              </p:nvGrpSpPr>
              <p:grpSpPr>
                <a:xfrm>
                  <a:off x="8472240" y="4328206"/>
                  <a:ext cx="155575" cy="312737"/>
                  <a:chOff x="7723835" y="1770063"/>
                  <a:chExt cx="155575" cy="312737"/>
                </a:xfrm>
              </p:grpSpPr>
              <p:sp>
                <p:nvSpPr>
                  <p:cNvPr id="194" name="Freeform 99"/>
                  <p:cNvSpPr>
                    <a:spLocks/>
                  </p:cNvSpPr>
                  <p:nvPr/>
                </p:nvSpPr>
                <p:spPr bwMode="auto">
                  <a:xfrm>
                    <a:off x="7723835" y="1770063"/>
                    <a:ext cx="155575" cy="290512"/>
                  </a:xfrm>
                  <a:custGeom>
                    <a:avLst/>
                    <a:gdLst>
                      <a:gd name="T0" fmla="*/ 2147483647 w 98"/>
                      <a:gd name="T1" fmla="*/ 0 h 183"/>
                      <a:gd name="T2" fmla="*/ 2147483647 w 98"/>
                      <a:gd name="T3" fmla="*/ 2147483647 h 183"/>
                      <a:gd name="T4" fmla="*/ 0 w 98"/>
                      <a:gd name="T5" fmla="*/ 2147483647 h 183"/>
                      <a:gd name="T6" fmla="*/ 0 w 98"/>
                      <a:gd name="T7" fmla="*/ 2147483647 h 183"/>
                      <a:gd name="T8" fmla="*/ 2147483647 w 98"/>
                      <a:gd name="T9" fmla="*/ 2147483647 h 183"/>
                      <a:gd name="T10" fmla="*/ 2147483647 w 98"/>
                      <a:gd name="T11" fmla="*/ 2147483647 h 183"/>
                      <a:gd name="T12" fmla="*/ 2147483647 w 98"/>
                      <a:gd name="T13" fmla="*/ 2147483647 h 183"/>
                      <a:gd name="T14" fmla="*/ 2147483647 w 98"/>
                      <a:gd name="T15" fmla="*/ 2147483647 h 183"/>
                      <a:gd name="T16" fmla="*/ 2147483647 w 98"/>
                      <a:gd name="T17" fmla="*/ 2147483647 h 183"/>
                      <a:gd name="T18" fmla="*/ 2147483647 w 98"/>
                      <a:gd name="T19" fmla="*/ 2147483647 h 183"/>
                      <a:gd name="T20" fmla="*/ 2147483647 w 98"/>
                      <a:gd name="T21" fmla="*/ 2147483647 h 183"/>
                      <a:gd name="T22" fmla="*/ 2147483647 w 98"/>
                      <a:gd name="T23" fmla="*/ 2147483647 h 183"/>
                      <a:gd name="T24" fmla="*/ 2147483647 w 98"/>
                      <a:gd name="T25" fmla="*/ 2147483647 h 183"/>
                      <a:gd name="T26" fmla="*/ 2147483647 w 98"/>
                      <a:gd name="T27" fmla="*/ 2147483647 h 183"/>
                      <a:gd name="T28" fmla="*/ 2147483647 w 98"/>
                      <a:gd name="T29" fmla="*/ 2147483647 h 183"/>
                      <a:gd name="T30" fmla="*/ 2147483647 w 98"/>
                      <a:gd name="T31" fmla="*/ 2147483647 h 183"/>
                      <a:gd name="T32" fmla="*/ 2147483647 w 98"/>
                      <a:gd name="T33" fmla="*/ 2147483647 h 183"/>
                      <a:gd name="T34" fmla="*/ 2147483647 w 98"/>
                      <a:gd name="T35" fmla="*/ 0 h 183"/>
                      <a:gd name="T36" fmla="*/ 0 60000 65536"/>
                      <a:gd name="T37" fmla="*/ 0 60000 65536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  <a:gd name="T45" fmla="*/ 0 60000 65536"/>
                      <a:gd name="T46" fmla="*/ 0 60000 65536"/>
                      <a:gd name="T47" fmla="*/ 0 60000 65536"/>
                      <a:gd name="T48" fmla="*/ 0 60000 65536"/>
                      <a:gd name="T49" fmla="*/ 0 60000 65536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w 98"/>
                      <a:gd name="T55" fmla="*/ 0 h 183"/>
                      <a:gd name="T56" fmla="*/ 98 w 98"/>
                      <a:gd name="T57" fmla="*/ 183 h 183"/>
                    </a:gdLst>
                    <a:ahLst/>
                    <a:cxnLst>
                      <a:cxn ang="T36">
                        <a:pos x="T0" y="T1"/>
                      </a:cxn>
                      <a:cxn ang="T37">
                        <a:pos x="T2" y="T3"/>
                      </a:cxn>
                      <a:cxn ang="T38">
                        <a:pos x="T4" y="T5"/>
                      </a:cxn>
                      <a:cxn ang="T39">
                        <a:pos x="T6" y="T7"/>
                      </a:cxn>
                      <a:cxn ang="T40">
                        <a:pos x="T8" y="T9"/>
                      </a:cxn>
                      <a:cxn ang="T41">
                        <a:pos x="T10" y="T11"/>
                      </a:cxn>
                      <a:cxn ang="T42">
                        <a:pos x="T12" y="T13"/>
                      </a:cxn>
                      <a:cxn ang="T43">
                        <a:pos x="T14" y="T15"/>
                      </a:cxn>
                      <a:cxn ang="T44">
                        <a:pos x="T16" y="T17"/>
                      </a:cxn>
                      <a:cxn ang="T45">
                        <a:pos x="T18" y="T19"/>
                      </a:cxn>
                      <a:cxn ang="T46">
                        <a:pos x="T20" y="T21"/>
                      </a:cxn>
                      <a:cxn ang="T47">
                        <a:pos x="T22" y="T23"/>
                      </a:cxn>
                      <a:cxn ang="T48">
                        <a:pos x="T24" y="T25"/>
                      </a:cxn>
                      <a:cxn ang="T49">
                        <a:pos x="T26" y="T27"/>
                      </a:cxn>
                      <a:cxn ang="T50">
                        <a:pos x="T28" y="T29"/>
                      </a:cxn>
                      <a:cxn ang="T51">
                        <a:pos x="T30" y="T31"/>
                      </a:cxn>
                      <a:cxn ang="T52">
                        <a:pos x="T32" y="T33"/>
                      </a:cxn>
                      <a:cxn ang="T53">
                        <a:pos x="T34" y="T35"/>
                      </a:cxn>
                    </a:cxnLst>
                    <a:rect l="T54" t="T55" r="T56" b="T57"/>
                    <a:pathLst>
                      <a:path w="98" h="183">
                        <a:moveTo>
                          <a:pt x="98" y="0"/>
                        </a:moveTo>
                        <a:lnTo>
                          <a:pt x="14" y="42"/>
                        </a:lnTo>
                        <a:lnTo>
                          <a:pt x="0" y="56"/>
                        </a:lnTo>
                        <a:lnTo>
                          <a:pt x="42" y="70"/>
                        </a:lnTo>
                        <a:lnTo>
                          <a:pt x="84" y="84"/>
                        </a:lnTo>
                        <a:lnTo>
                          <a:pt x="84" y="99"/>
                        </a:lnTo>
                        <a:lnTo>
                          <a:pt x="42" y="113"/>
                        </a:lnTo>
                        <a:lnTo>
                          <a:pt x="14" y="127"/>
                        </a:lnTo>
                        <a:lnTo>
                          <a:pt x="14" y="141"/>
                        </a:lnTo>
                        <a:lnTo>
                          <a:pt x="42" y="155"/>
                        </a:lnTo>
                        <a:lnTo>
                          <a:pt x="70" y="155"/>
                        </a:lnTo>
                        <a:lnTo>
                          <a:pt x="70" y="169"/>
                        </a:lnTo>
                        <a:lnTo>
                          <a:pt x="28" y="183"/>
                        </a:lnTo>
                        <a:lnTo>
                          <a:pt x="98" y="0"/>
                        </a:lnTo>
                        <a:close/>
                      </a:path>
                    </a:pathLst>
                  </a:custGeom>
                  <a:blipFill dpi="0" rotWithShape="0">
                    <a:blip r:embed="rId8" cstate="print"/>
                    <a:srcRect/>
                    <a:tile tx="0" ty="0" sx="100000" sy="100000" flip="none" algn="tl"/>
                  </a:blip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95" name="Freeform 100"/>
                  <p:cNvSpPr>
                    <a:spLocks/>
                  </p:cNvSpPr>
                  <p:nvPr/>
                </p:nvSpPr>
                <p:spPr bwMode="auto">
                  <a:xfrm>
                    <a:off x="7723835" y="1770063"/>
                    <a:ext cx="155575" cy="268287"/>
                  </a:xfrm>
                  <a:custGeom>
                    <a:avLst/>
                    <a:gdLst>
                      <a:gd name="T0" fmla="*/ 2147483647 w 98"/>
                      <a:gd name="T1" fmla="*/ 2147483647 h 169"/>
                      <a:gd name="T2" fmla="*/ 2147483647 w 98"/>
                      <a:gd name="T3" fmla="*/ 2147483647 h 169"/>
                      <a:gd name="T4" fmla="*/ 2147483647 w 98"/>
                      <a:gd name="T5" fmla="*/ 2147483647 h 169"/>
                      <a:gd name="T6" fmla="*/ 2147483647 w 98"/>
                      <a:gd name="T7" fmla="*/ 2147483647 h 169"/>
                      <a:gd name="T8" fmla="*/ 0 w 98"/>
                      <a:gd name="T9" fmla="*/ 2147483647 h 169"/>
                      <a:gd name="T10" fmla="*/ 2147483647 w 98"/>
                      <a:gd name="T11" fmla="*/ 2147483647 h 169"/>
                      <a:gd name="T12" fmla="*/ 2147483647 w 98"/>
                      <a:gd name="T13" fmla="*/ 2147483647 h 169"/>
                      <a:gd name="T14" fmla="*/ 2147483647 w 98"/>
                      <a:gd name="T15" fmla="*/ 2147483647 h 169"/>
                      <a:gd name="T16" fmla="*/ 2147483647 w 98"/>
                      <a:gd name="T17" fmla="*/ 2147483647 h 169"/>
                      <a:gd name="T18" fmla="*/ 2147483647 w 98"/>
                      <a:gd name="T19" fmla="*/ 2147483647 h 169"/>
                      <a:gd name="T20" fmla="*/ 2147483647 w 98"/>
                      <a:gd name="T21" fmla="*/ 2147483647 h 169"/>
                      <a:gd name="T22" fmla="*/ 2147483647 w 98"/>
                      <a:gd name="T23" fmla="*/ 2147483647 h 169"/>
                      <a:gd name="T24" fmla="*/ 2147483647 w 98"/>
                      <a:gd name="T25" fmla="*/ 2147483647 h 169"/>
                      <a:gd name="T26" fmla="*/ 2147483647 w 98"/>
                      <a:gd name="T27" fmla="*/ 2147483647 h 169"/>
                      <a:gd name="T28" fmla="*/ 2147483647 w 98"/>
                      <a:gd name="T29" fmla="*/ 2147483647 h 169"/>
                      <a:gd name="T30" fmla="*/ 2147483647 w 98"/>
                      <a:gd name="T31" fmla="*/ 2147483647 h 169"/>
                      <a:gd name="T32" fmla="*/ 2147483647 w 98"/>
                      <a:gd name="T33" fmla="*/ 2147483647 h 169"/>
                      <a:gd name="T34" fmla="*/ 2147483647 w 98"/>
                      <a:gd name="T35" fmla="*/ 2147483647 h 169"/>
                      <a:gd name="T36" fmla="*/ 2147483647 w 98"/>
                      <a:gd name="T37" fmla="*/ 2147483647 h 169"/>
                      <a:gd name="T38" fmla="*/ 2147483647 w 98"/>
                      <a:gd name="T39" fmla="*/ 2147483647 h 169"/>
                      <a:gd name="T40" fmla="*/ 2147483647 w 98"/>
                      <a:gd name="T41" fmla="*/ 2147483647 h 169"/>
                      <a:gd name="T42" fmla="*/ 2147483647 w 98"/>
                      <a:gd name="T43" fmla="*/ 2147483647 h 169"/>
                      <a:gd name="T44" fmla="*/ 2147483647 w 98"/>
                      <a:gd name="T45" fmla="*/ 2147483647 h 169"/>
                      <a:gd name="T46" fmla="*/ 2147483647 w 98"/>
                      <a:gd name="T47" fmla="*/ 2147483647 h 169"/>
                      <a:gd name="T48" fmla="*/ 2147483647 w 98"/>
                      <a:gd name="T49" fmla="*/ 2147483647 h 169"/>
                      <a:gd name="T50" fmla="*/ 2147483647 w 98"/>
                      <a:gd name="T51" fmla="*/ 2147483647 h 169"/>
                      <a:gd name="T52" fmla="*/ 2147483647 w 98"/>
                      <a:gd name="T53" fmla="*/ 2147483647 h 169"/>
                      <a:gd name="T54" fmla="*/ 2147483647 w 98"/>
                      <a:gd name="T55" fmla="*/ 2147483647 h 169"/>
                      <a:gd name="T56" fmla="*/ 2147483647 w 98"/>
                      <a:gd name="T57" fmla="*/ 2147483647 h 169"/>
                      <a:gd name="T58" fmla="*/ 2147483647 w 98"/>
                      <a:gd name="T59" fmla="*/ 2147483647 h 169"/>
                      <a:gd name="T60" fmla="*/ 2147483647 w 98"/>
                      <a:gd name="T61" fmla="*/ 2147483647 h 169"/>
                      <a:gd name="T62" fmla="*/ 2147483647 w 98"/>
                      <a:gd name="T63" fmla="*/ 2147483647 h 169"/>
                      <a:gd name="T64" fmla="*/ 2147483647 w 98"/>
                      <a:gd name="T65" fmla="*/ 2147483647 h 169"/>
                      <a:gd name="T66" fmla="*/ 2147483647 w 98"/>
                      <a:gd name="T67" fmla="*/ 2147483647 h 169"/>
                      <a:gd name="T68" fmla="*/ 2147483647 w 98"/>
                      <a:gd name="T69" fmla="*/ 2147483647 h 169"/>
                      <a:gd name="T70" fmla="*/ 2147483647 w 98"/>
                      <a:gd name="T71" fmla="*/ 2147483647 h 169"/>
                      <a:gd name="T72" fmla="*/ 2147483647 w 98"/>
                      <a:gd name="T73" fmla="*/ 2147483647 h 169"/>
                      <a:gd name="T74" fmla="*/ 0 w 98"/>
                      <a:gd name="T75" fmla="*/ 2147483647 h 169"/>
                      <a:gd name="T76" fmla="*/ 0 w 98"/>
                      <a:gd name="T77" fmla="*/ 2147483647 h 169"/>
                      <a:gd name="T78" fmla="*/ 0 w 98"/>
                      <a:gd name="T79" fmla="*/ 2147483647 h 169"/>
                      <a:gd name="T80" fmla="*/ 2147483647 w 98"/>
                      <a:gd name="T81" fmla="*/ 2147483647 h 169"/>
                      <a:gd name="T82" fmla="*/ 2147483647 w 98"/>
                      <a:gd name="T83" fmla="*/ 0 h 169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w 98"/>
                      <a:gd name="T127" fmla="*/ 0 h 169"/>
                      <a:gd name="T128" fmla="*/ 98 w 98"/>
                      <a:gd name="T129" fmla="*/ 169 h 169"/>
                    </a:gdLst>
                    <a:ahLst/>
                    <a:cxnLst>
                      <a:cxn ang="T84">
                        <a:pos x="T0" y="T1"/>
                      </a:cxn>
                      <a:cxn ang="T85">
                        <a:pos x="T2" y="T3"/>
                      </a:cxn>
                      <a:cxn ang="T86">
                        <a:pos x="T4" y="T5"/>
                      </a:cxn>
                      <a:cxn ang="T87">
                        <a:pos x="T6" y="T7"/>
                      </a:cxn>
                      <a:cxn ang="T88">
                        <a:pos x="T8" y="T9"/>
                      </a:cxn>
                      <a:cxn ang="T89">
                        <a:pos x="T10" y="T11"/>
                      </a:cxn>
                      <a:cxn ang="T90">
                        <a:pos x="T12" y="T13"/>
                      </a:cxn>
                      <a:cxn ang="T91">
                        <a:pos x="T14" y="T15"/>
                      </a:cxn>
                      <a:cxn ang="T92">
                        <a:pos x="T16" y="T17"/>
                      </a:cxn>
                      <a:cxn ang="T93">
                        <a:pos x="T18" y="T19"/>
                      </a:cxn>
                      <a:cxn ang="T94">
                        <a:pos x="T20" y="T21"/>
                      </a:cxn>
                      <a:cxn ang="T95">
                        <a:pos x="T22" y="T23"/>
                      </a:cxn>
                      <a:cxn ang="T96">
                        <a:pos x="T24" y="T25"/>
                      </a:cxn>
                      <a:cxn ang="T97">
                        <a:pos x="T26" y="T27"/>
                      </a:cxn>
                      <a:cxn ang="T98">
                        <a:pos x="T28" y="T29"/>
                      </a:cxn>
                      <a:cxn ang="T99">
                        <a:pos x="T30" y="T31"/>
                      </a:cxn>
                      <a:cxn ang="T100">
                        <a:pos x="T32" y="T33"/>
                      </a:cxn>
                      <a:cxn ang="T101">
                        <a:pos x="T34" y="T35"/>
                      </a:cxn>
                      <a:cxn ang="T102">
                        <a:pos x="T36" y="T37"/>
                      </a:cxn>
                      <a:cxn ang="T103">
                        <a:pos x="T38" y="T39"/>
                      </a:cxn>
                      <a:cxn ang="T104">
                        <a:pos x="T40" y="T41"/>
                      </a:cxn>
                      <a:cxn ang="T105">
                        <a:pos x="T42" y="T43"/>
                      </a:cxn>
                      <a:cxn ang="T106">
                        <a:pos x="T44" y="T45"/>
                      </a:cxn>
                      <a:cxn ang="T107">
                        <a:pos x="T46" y="T47"/>
                      </a:cxn>
                      <a:cxn ang="T108">
                        <a:pos x="T48" y="T49"/>
                      </a:cxn>
                      <a:cxn ang="T109">
                        <a:pos x="T50" y="T51"/>
                      </a:cxn>
                      <a:cxn ang="T110">
                        <a:pos x="T52" y="T53"/>
                      </a:cxn>
                      <a:cxn ang="T111">
                        <a:pos x="T54" y="T55"/>
                      </a:cxn>
                      <a:cxn ang="T112">
                        <a:pos x="T56" y="T57"/>
                      </a:cxn>
                      <a:cxn ang="T113">
                        <a:pos x="T58" y="T59"/>
                      </a:cxn>
                      <a:cxn ang="T114">
                        <a:pos x="T60" y="T61"/>
                      </a:cxn>
                      <a:cxn ang="T115">
                        <a:pos x="T62" y="T63"/>
                      </a:cxn>
                      <a:cxn ang="T116">
                        <a:pos x="T64" y="T65"/>
                      </a:cxn>
                      <a:cxn ang="T117">
                        <a:pos x="T66" y="T67"/>
                      </a:cxn>
                      <a:cxn ang="T118">
                        <a:pos x="T68" y="T69"/>
                      </a:cxn>
                      <a:cxn ang="T119">
                        <a:pos x="T70" y="T71"/>
                      </a:cxn>
                      <a:cxn ang="T120">
                        <a:pos x="T72" y="T73"/>
                      </a:cxn>
                      <a:cxn ang="T121">
                        <a:pos x="T74" y="T75"/>
                      </a:cxn>
                      <a:cxn ang="T122">
                        <a:pos x="T76" y="T77"/>
                      </a:cxn>
                      <a:cxn ang="T123">
                        <a:pos x="T78" y="T79"/>
                      </a:cxn>
                      <a:cxn ang="T124">
                        <a:pos x="T80" y="T81"/>
                      </a:cxn>
                      <a:cxn ang="T125">
                        <a:pos x="T82" y="T83"/>
                      </a:cxn>
                    </a:cxnLst>
                    <a:rect l="T126" t="T127" r="T128" b="T129"/>
                    <a:pathLst>
                      <a:path w="98" h="169">
                        <a:moveTo>
                          <a:pt x="98" y="14"/>
                        </a:moveTo>
                        <a:lnTo>
                          <a:pt x="14" y="56"/>
                        </a:lnTo>
                        <a:lnTo>
                          <a:pt x="28" y="56"/>
                        </a:lnTo>
                        <a:lnTo>
                          <a:pt x="14" y="70"/>
                        </a:lnTo>
                        <a:lnTo>
                          <a:pt x="0" y="56"/>
                        </a:lnTo>
                        <a:lnTo>
                          <a:pt x="42" y="70"/>
                        </a:lnTo>
                        <a:lnTo>
                          <a:pt x="84" y="84"/>
                        </a:lnTo>
                        <a:lnTo>
                          <a:pt x="98" y="84"/>
                        </a:lnTo>
                        <a:lnTo>
                          <a:pt x="98" y="99"/>
                        </a:lnTo>
                        <a:lnTo>
                          <a:pt x="84" y="113"/>
                        </a:lnTo>
                        <a:lnTo>
                          <a:pt x="42" y="127"/>
                        </a:lnTo>
                        <a:lnTo>
                          <a:pt x="14" y="141"/>
                        </a:lnTo>
                        <a:lnTo>
                          <a:pt x="28" y="127"/>
                        </a:lnTo>
                        <a:lnTo>
                          <a:pt x="28" y="141"/>
                        </a:lnTo>
                        <a:lnTo>
                          <a:pt x="14" y="141"/>
                        </a:lnTo>
                        <a:lnTo>
                          <a:pt x="42" y="155"/>
                        </a:lnTo>
                        <a:lnTo>
                          <a:pt x="70" y="155"/>
                        </a:lnTo>
                        <a:lnTo>
                          <a:pt x="84" y="155"/>
                        </a:lnTo>
                        <a:lnTo>
                          <a:pt x="84" y="169"/>
                        </a:lnTo>
                        <a:lnTo>
                          <a:pt x="70" y="169"/>
                        </a:lnTo>
                        <a:lnTo>
                          <a:pt x="70" y="155"/>
                        </a:lnTo>
                        <a:lnTo>
                          <a:pt x="70" y="169"/>
                        </a:lnTo>
                        <a:lnTo>
                          <a:pt x="42" y="169"/>
                        </a:lnTo>
                        <a:lnTo>
                          <a:pt x="14" y="155"/>
                        </a:lnTo>
                        <a:lnTo>
                          <a:pt x="14" y="141"/>
                        </a:lnTo>
                        <a:lnTo>
                          <a:pt x="14" y="127"/>
                        </a:lnTo>
                        <a:lnTo>
                          <a:pt x="42" y="113"/>
                        </a:lnTo>
                        <a:lnTo>
                          <a:pt x="84" y="99"/>
                        </a:lnTo>
                        <a:lnTo>
                          <a:pt x="84" y="84"/>
                        </a:lnTo>
                        <a:lnTo>
                          <a:pt x="84" y="99"/>
                        </a:lnTo>
                        <a:lnTo>
                          <a:pt x="42" y="84"/>
                        </a:lnTo>
                        <a:lnTo>
                          <a:pt x="0" y="70"/>
                        </a:lnTo>
                        <a:lnTo>
                          <a:pt x="0" y="56"/>
                        </a:lnTo>
                        <a:lnTo>
                          <a:pt x="14" y="42"/>
                        </a:lnTo>
                        <a:lnTo>
                          <a:pt x="98" y="0"/>
                        </a:lnTo>
                        <a:lnTo>
                          <a:pt x="98" y="14"/>
                        </a:lnTo>
                        <a:close/>
                      </a:path>
                    </a:pathLst>
                  </a:custGeom>
                  <a:blipFill dpi="0" rotWithShape="0">
                    <a:blip r:embed="rId9" cstate="print"/>
                    <a:srcRect/>
                    <a:tile tx="0" ty="0" sx="100000" sy="100000" flip="none" algn="tl"/>
                  </a:blip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96" name="Freeform 101"/>
                  <p:cNvSpPr>
                    <a:spLocks/>
                  </p:cNvSpPr>
                  <p:nvPr/>
                </p:nvSpPr>
                <p:spPr bwMode="auto">
                  <a:xfrm>
                    <a:off x="7834960" y="2038350"/>
                    <a:ext cx="22225" cy="22225"/>
                  </a:xfrm>
                  <a:custGeom>
                    <a:avLst/>
                    <a:gdLst>
                      <a:gd name="T0" fmla="*/ 2147483647 w 14"/>
                      <a:gd name="T1" fmla="*/ 0 h 14"/>
                      <a:gd name="T2" fmla="*/ 2147483647 w 14"/>
                      <a:gd name="T3" fmla="*/ 0 h 14"/>
                      <a:gd name="T4" fmla="*/ 0 w 14"/>
                      <a:gd name="T5" fmla="*/ 2147483647 h 14"/>
                      <a:gd name="T6" fmla="*/ 0 w 14"/>
                      <a:gd name="T7" fmla="*/ 0 h 14"/>
                      <a:gd name="T8" fmla="*/ 0 w 14"/>
                      <a:gd name="T9" fmla="*/ 0 h 14"/>
                      <a:gd name="T10" fmla="*/ 0 w 14"/>
                      <a:gd name="T11" fmla="*/ 0 h 14"/>
                      <a:gd name="T12" fmla="*/ 2147483647 w 14"/>
                      <a:gd name="T13" fmla="*/ 0 h 14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w 14"/>
                      <a:gd name="T22" fmla="*/ 0 h 14"/>
                      <a:gd name="T23" fmla="*/ 14 w 14"/>
                      <a:gd name="T24" fmla="*/ 14 h 14"/>
                    </a:gdLst>
                    <a:ahLst/>
                    <a:cxnLst>
                      <a:cxn ang="T14">
                        <a:pos x="T0" y="T1"/>
                      </a:cxn>
                      <a:cxn ang="T15">
                        <a:pos x="T2" y="T3"/>
                      </a:cxn>
                      <a:cxn ang="T16">
                        <a:pos x="T4" y="T5"/>
                      </a:cxn>
                      <a:cxn ang="T17">
                        <a:pos x="T6" y="T7"/>
                      </a:cxn>
                      <a:cxn ang="T18">
                        <a:pos x="T8" y="T9"/>
                      </a:cxn>
                      <a:cxn ang="T19">
                        <a:pos x="T10" y="T11"/>
                      </a:cxn>
                      <a:cxn ang="T20">
                        <a:pos x="T12" y="T13"/>
                      </a:cxn>
                    </a:cxnLst>
                    <a:rect l="T21" t="T22" r="T23" b="T24"/>
                    <a:pathLst>
                      <a:path w="14" h="14">
                        <a:moveTo>
                          <a:pt x="14" y="0"/>
                        </a:moveTo>
                        <a:lnTo>
                          <a:pt x="14" y="0"/>
                        </a:lnTo>
                        <a:lnTo>
                          <a:pt x="0" y="14"/>
                        </a:lnTo>
                        <a:lnTo>
                          <a:pt x="0" y="0"/>
                        </a:lnTo>
                        <a:lnTo>
                          <a:pt x="14" y="0"/>
                        </a:lnTo>
                        <a:close/>
                      </a:path>
                    </a:pathLst>
                  </a:custGeom>
                  <a:blipFill dpi="0" rotWithShape="0">
                    <a:blip r:embed="rId9" cstate="print"/>
                    <a:srcRect/>
                    <a:tile tx="0" ty="0" sx="100000" sy="100000" flip="none" algn="tl"/>
                  </a:blip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97" name="Freeform 102"/>
                  <p:cNvSpPr>
                    <a:spLocks/>
                  </p:cNvSpPr>
                  <p:nvPr/>
                </p:nvSpPr>
                <p:spPr bwMode="auto">
                  <a:xfrm>
                    <a:off x="7768285" y="2038350"/>
                    <a:ext cx="66675" cy="44450"/>
                  </a:xfrm>
                  <a:custGeom>
                    <a:avLst/>
                    <a:gdLst>
                      <a:gd name="T0" fmla="*/ 2147483647 w 42"/>
                      <a:gd name="T1" fmla="*/ 2147483647 h 28"/>
                      <a:gd name="T2" fmla="*/ 2147483647 w 42"/>
                      <a:gd name="T3" fmla="*/ 0 h 28"/>
                      <a:gd name="T4" fmla="*/ 0 w 42"/>
                      <a:gd name="T5" fmla="*/ 2147483647 h 28"/>
                      <a:gd name="T6" fmla="*/ 0 w 42"/>
                      <a:gd name="T7" fmla="*/ 2147483647 h 28"/>
                      <a:gd name="T8" fmla="*/ 2147483647 w 42"/>
                      <a:gd name="T9" fmla="*/ 2147483647 h 2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42"/>
                      <a:gd name="T16" fmla="*/ 0 h 28"/>
                      <a:gd name="T17" fmla="*/ 42 w 42"/>
                      <a:gd name="T18" fmla="*/ 28 h 28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42" h="28">
                        <a:moveTo>
                          <a:pt x="42" y="14"/>
                        </a:moveTo>
                        <a:lnTo>
                          <a:pt x="42" y="0"/>
                        </a:lnTo>
                        <a:lnTo>
                          <a:pt x="0" y="14"/>
                        </a:lnTo>
                        <a:lnTo>
                          <a:pt x="0" y="28"/>
                        </a:lnTo>
                        <a:lnTo>
                          <a:pt x="42" y="14"/>
                        </a:lnTo>
                        <a:close/>
                      </a:path>
                    </a:pathLst>
                  </a:custGeom>
                  <a:blipFill dpi="0" rotWithShape="0">
                    <a:blip r:embed="rId9" cstate="print"/>
                    <a:srcRect/>
                    <a:tile tx="0" ty="0" sx="100000" sy="100000" flip="none" algn="tl"/>
                  </a:blip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cxnSp>
              <p:nvCxnSpPr>
                <p:cNvPr id="193" name="Straight Arrow Connector 192"/>
                <p:cNvCxnSpPr/>
                <p:nvPr/>
              </p:nvCxnSpPr>
              <p:spPr bwMode="auto">
                <a:xfrm>
                  <a:off x="8327572" y="4484348"/>
                  <a:ext cx="167346" cy="0"/>
                </a:xfrm>
                <a:prstGeom prst="straightConnector1">
                  <a:avLst/>
                </a:prstGeom>
                <a:noFill/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arrow"/>
                </a:ln>
                <a:effectLst/>
              </p:spPr>
            </p:cxnSp>
          </p:grpSp>
          <p:sp>
            <p:nvSpPr>
              <p:cNvPr id="188" name="Rectangle 187"/>
              <p:cNvSpPr/>
              <p:nvPr/>
            </p:nvSpPr>
            <p:spPr bwMode="auto">
              <a:xfrm>
                <a:off x="4312566" y="2601516"/>
                <a:ext cx="387197" cy="139500"/>
              </a:xfrm>
              <a:prstGeom prst="rect">
                <a:avLst/>
              </a:prstGeom>
              <a:solidFill>
                <a:srgbClr val="FFC00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1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89" name="Rectangle 188"/>
              <p:cNvSpPr/>
              <p:nvPr/>
            </p:nvSpPr>
            <p:spPr bwMode="auto">
              <a:xfrm>
                <a:off x="4312566" y="2753916"/>
                <a:ext cx="387197" cy="139500"/>
              </a:xfrm>
              <a:prstGeom prst="rect">
                <a:avLst/>
              </a:prstGeom>
              <a:solidFill>
                <a:srgbClr val="FFC00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1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90" name="Rectangle 189"/>
              <p:cNvSpPr/>
              <p:nvPr/>
            </p:nvSpPr>
            <p:spPr bwMode="auto">
              <a:xfrm>
                <a:off x="4312566" y="2906316"/>
                <a:ext cx="387197" cy="139500"/>
              </a:xfrm>
              <a:prstGeom prst="rect">
                <a:avLst/>
              </a:prstGeom>
              <a:solidFill>
                <a:srgbClr val="FFC00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1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91" name="Rectangle 190"/>
              <p:cNvSpPr/>
              <p:nvPr/>
            </p:nvSpPr>
            <p:spPr bwMode="auto">
              <a:xfrm>
                <a:off x="4312566" y="3058716"/>
                <a:ext cx="387197" cy="139500"/>
              </a:xfrm>
              <a:prstGeom prst="rect">
                <a:avLst/>
              </a:prstGeom>
              <a:solidFill>
                <a:srgbClr val="FFC00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1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grpSp>
          <p:nvGrpSpPr>
            <p:cNvPr id="198" name="Group 197"/>
            <p:cNvGrpSpPr/>
            <p:nvPr/>
          </p:nvGrpSpPr>
          <p:grpSpPr>
            <a:xfrm>
              <a:off x="6429687" y="2274714"/>
              <a:ext cx="633687" cy="1313651"/>
              <a:chOff x="4189321" y="2018833"/>
              <a:chExt cx="633687" cy="1313651"/>
            </a:xfrm>
          </p:grpSpPr>
          <p:sp>
            <p:nvSpPr>
              <p:cNvPr id="199" name="Rectangle 198"/>
              <p:cNvSpPr/>
              <p:nvPr/>
            </p:nvSpPr>
            <p:spPr bwMode="auto">
              <a:xfrm rot="5400000">
                <a:off x="3849339" y="2358815"/>
                <a:ext cx="1313651" cy="633687"/>
              </a:xfrm>
              <a:prstGeom prst="rect">
                <a:avLst/>
              </a:prstGeom>
              <a:solidFill>
                <a:srgbClr val="E1FFFF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1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grpSp>
            <p:nvGrpSpPr>
              <p:cNvPr id="200" name="Group 199"/>
              <p:cNvGrpSpPr/>
              <p:nvPr/>
            </p:nvGrpSpPr>
            <p:grpSpPr>
              <a:xfrm>
                <a:off x="4316883" y="2197221"/>
                <a:ext cx="300243" cy="312737"/>
                <a:chOff x="8327572" y="4328206"/>
                <a:chExt cx="300243" cy="312737"/>
              </a:xfrm>
            </p:grpSpPr>
            <p:grpSp>
              <p:nvGrpSpPr>
                <p:cNvPr id="205" name="Group 204"/>
                <p:cNvGrpSpPr/>
                <p:nvPr/>
              </p:nvGrpSpPr>
              <p:grpSpPr>
                <a:xfrm>
                  <a:off x="8472240" y="4328206"/>
                  <a:ext cx="155575" cy="312737"/>
                  <a:chOff x="7723835" y="1770063"/>
                  <a:chExt cx="155575" cy="312737"/>
                </a:xfrm>
              </p:grpSpPr>
              <p:sp>
                <p:nvSpPr>
                  <p:cNvPr id="207" name="Freeform 99"/>
                  <p:cNvSpPr>
                    <a:spLocks/>
                  </p:cNvSpPr>
                  <p:nvPr/>
                </p:nvSpPr>
                <p:spPr bwMode="auto">
                  <a:xfrm>
                    <a:off x="7723835" y="1770063"/>
                    <a:ext cx="155575" cy="290512"/>
                  </a:xfrm>
                  <a:custGeom>
                    <a:avLst/>
                    <a:gdLst>
                      <a:gd name="T0" fmla="*/ 2147483647 w 98"/>
                      <a:gd name="T1" fmla="*/ 0 h 183"/>
                      <a:gd name="T2" fmla="*/ 2147483647 w 98"/>
                      <a:gd name="T3" fmla="*/ 2147483647 h 183"/>
                      <a:gd name="T4" fmla="*/ 0 w 98"/>
                      <a:gd name="T5" fmla="*/ 2147483647 h 183"/>
                      <a:gd name="T6" fmla="*/ 0 w 98"/>
                      <a:gd name="T7" fmla="*/ 2147483647 h 183"/>
                      <a:gd name="T8" fmla="*/ 2147483647 w 98"/>
                      <a:gd name="T9" fmla="*/ 2147483647 h 183"/>
                      <a:gd name="T10" fmla="*/ 2147483647 w 98"/>
                      <a:gd name="T11" fmla="*/ 2147483647 h 183"/>
                      <a:gd name="T12" fmla="*/ 2147483647 w 98"/>
                      <a:gd name="T13" fmla="*/ 2147483647 h 183"/>
                      <a:gd name="T14" fmla="*/ 2147483647 w 98"/>
                      <a:gd name="T15" fmla="*/ 2147483647 h 183"/>
                      <a:gd name="T16" fmla="*/ 2147483647 w 98"/>
                      <a:gd name="T17" fmla="*/ 2147483647 h 183"/>
                      <a:gd name="T18" fmla="*/ 2147483647 w 98"/>
                      <a:gd name="T19" fmla="*/ 2147483647 h 183"/>
                      <a:gd name="T20" fmla="*/ 2147483647 w 98"/>
                      <a:gd name="T21" fmla="*/ 2147483647 h 183"/>
                      <a:gd name="T22" fmla="*/ 2147483647 w 98"/>
                      <a:gd name="T23" fmla="*/ 2147483647 h 183"/>
                      <a:gd name="T24" fmla="*/ 2147483647 w 98"/>
                      <a:gd name="T25" fmla="*/ 2147483647 h 183"/>
                      <a:gd name="T26" fmla="*/ 2147483647 w 98"/>
                      <a:gd name="T27" fmla="*/ 2147483647 h 183"/>
                      <a:gd name="T28" fmla="*/ 2147483647 w 98"/>
                      <a:gd name="T29" fmla="*/ 2147483647 h 183"/>
                      <a:gd name="T30" fmla="*/ 2147483647 w 98"/>
                      <a:gd name="T31" fmla="*/ 2147483647 h 183"/>
                      <a:gd name="T32" fmla="*/ 2147483647 w 98"/>
                      <a:gd name="T33" fmla="*/ 2147483647 h 183"/>
                      <a:gd name="T34" fmla="*/ 2147483647 w 98"/>
                      <a:gd name="T35" fmla="*/ 0 h 183"/>
                      <a:gd name="T36" fmla="*/ 0 60000 65536"/>
                      <a:gd name="T37" fmla="*/ 0 60000 65536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  <a:gd name="T45" fmla="*/ 0 60000 65536"/>
                      <a:gd name="T46" fmla="*/ 0 60000 65536"/>
                      <a:gd name="T47" fmla="*/ 0 60000 65536"/>
                      <a:gd name="T48" fmla="*/ 0 60000 65536"/>
                      <a:gd name="T49" fmla="*/ 0 60000 65536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w 98"/>
                      <a:gd name="T55" fmla="*/ 0 h 183"/>
                      <a:gd name="T56" fmla="*/ 98 w 98"/>
                      <a:gd name="T57" fmla="*/ 183 h 183"/>
                    </a:gdLst>
                    <a:ahLst/>
                    <a:cxnLst>
                      <a:cxn ang="T36">
                        <a:pos x="T0" y="T1"/>
                      </a:cxn>
                      <a:cxn ang="T37">
                        <a:pos x="T2" y="T3"/>
                      </a:cxn>
                      <a:cxn ang="T38">
                        <a:pos x="T4" y="T5"/>
                      </a:cxn>
                      <a:cxn ang="T39">
                        <a:pos x="T6" y="T7"/>
                      </a:cxn>
                      <a:cxn ang="T40">
                        <a:pos x="T8" y="T9"/>
                      </a:cxn>
                      <a:cxn ang="T41">
                        <a:pos x="T10" y="T11"/>
                      </a:cxn>
                      <a:cxn ang="T42">
                        <a:pos x="T12" y="T13"/>
                      </a:cxn>
                      <a:cxn ang="T43">
                        <a:pos x="T14" y="T15"/>
                      </a:cxn>
                      <a:cxn ang="T44">
                        <a:pos x="T16" y="T17"/>
                      </a:cxn>
                      <a:cxn ang="T45">
                        <a:pos x="T18" y="T19"/>
                      </a:cxn>
                      <a:cxn ang="T46">
                        <a:pos x="T20" y="T21"/>
                      </a:cxn>
                      <a:cxn ang="T47">
                        <a:pos x="T22" y="T23"/>
                      </a:cxn>
                      <a:cxn ang="T48">
                        <a:pos x="T24" y="T25"/>
                      </a:cxn>
                      <a:cxn ang="T49">
                        <a:pos x="T26" y="T27"/>
                      </a:cxn>
                      <a:cxn ang="T50">
                        <a:pos x="T28" y="T29"/>
                      </a:cxn>
                      <a:cxn ang="T51">
                        <a:pos x="T30" y="T31"/>
                      </a:cxn>
                      <a:cxn ang="T52">
                        <a:pos x="T32" y="T33"/>
                      </a:cxn>
                      <a:cxn ang="T53">
                        <a:pos x="T34" y="T35"/>
                      </a:cxn>
                    </a:cxnLst>
                    <a:rect l="T54" t="T55" r="T56" b="T57"/>
                    <a:pathLst>
                      <a:path w="98" h="183">
                        <a:moveTo>
                          <a:pt x="98" y="0"/>
                        </a:moveTo>
                        <a:lnTo>
                          <a:pt x="14" y="42"/>
                        </a:lnTo>
                        <a:lnTo>
                          <a:pt x="0" y="56"/>
                        </a:lnTo>
                        <a:lnTo>
                          <a:pt x="42" y="70"/>
                        </a:lnTo>
                        <a:lnTo>
                          <a:pt x="84" y="84"/>
                        </a:lnTo>
                        <a:lnTo>
                          <a:pt x="84" y="99"/>
                        </a:lnTo>
                        <a:lnTo>
                          <a:pt x="42" y="113"/>
                        </a:lnTo>
                        <a:lnTo>
                          <a:pt x="14" y="127"/>
                        </a:lnTo>
                        <a:lnTo>
                          <a:pt x="14" y="141"/>
                        </a:lnTo>
                        <a:lnTo>
                          <a:pt x="42" y="155"/>
                        </a:lnTo>
                        <a:lnTo>
                          <a:pt x="70" y="155"/>
                        </a:lnTo>
                        <a:lnTo>
                          <a:pt x="70" y="169"/>
                        </a:lnTo>
                        <a:lnTo>
                          <a:pt x="28" y="183"/>
                        </a:lnTo>
                        <a:lnTo>
                          <a:pt x="98" y="0"/>
                        </a:lnTo>
                        <a:close/>
                      </a:path>
                    </a:pathLst>
                  </a:custGeom>
                  <a:blipFill dpi="0" rotWithShape="0">
                    <a:blip r:embed="rId8" cstate="print"/>
                    <a:srcRect/>
                    <a:tile tx="0" ty="0" sx="100000" sy="100000" flip="none" algn="tl"/>
                  </a:blip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08" name="Freeform 100"/>
                  <p:cNvSpPr>
                    <a:spLocks/>
                  </p:cNvSpPr>
                  <p:nvPr/>
                </p:nvSpPr>
                <p:spPr bwMode="auto">
                  <a:xfrm>
                    <a:off x="7723835" y="1770063"/>
                    <a:ext cx="155575" cy="268287"/>
                  </a:xfrm>
                  <a:custGeom>
                    <a:avLst/>
                    <a:gdLst>
                      <a:gd name="T0" fmla="*/ 2147483647 w 98"/>
                      <a:gd name="T1" fmla="*/ 2147483647 h 169"/>
                      <a:gd name="T2" fmla="*/ 2147483647 w 98"/>
                      <a:gd name="T3" fmla="*/ 2147483647 h 169"/>
                      <a:gd name="T4" fmla="*/ 2147483647 w 98"/>
                      <a:gd name="T5" fmla="*/ 2147483647 h 169"/>
                      <a:gd name="T6" fmla="*/ 2147483647 w 98"/>
                      <a:gd name="T7" fmla="*/ 2147483647 h 169"/>
                      <a:gd name="T8" fmla="*/ 0 w 98"/>
                      <a:gd name="T9" fmla="*/ 2147483647 h 169"/>
                      <a:gd name="T10" fmla="*/ 2147483647 w 98"/>
                      <a:gd name="T11" fmla="*/ 2147483647 h 169"/>
                      <a:gd name="T12" fmla="*/ 2147483647 w 98"/>
                      <a:gd name="T13" fmla="*/ 2147483647 h 169"/>
                      <a:gd name="T14" fmla="*/ 2147483647 w 98"/>
                      <a:gd name="T15" fmla="*/ 2147483647 h 169"/>
                      <a:gd name="T16" fmla="*/ 2147483647 w 98"/>
                      <a:gd name="T17" fmla="*/ 2147483647 h 169"/>
                      <a:gd name="T18" fmla="*/ 2147483647 w 98"/>
                      <a:gd name="T19" fmla="*/ 2147483647 h 169"/>
                      <a:gd name="T20" fmla="*/ 2147483647 w 98"/>
                      <a:gd name="T21" fmla="*/ 2147483647 h 169"/>
                      <a:gd name="T22" fmla="*/ 2147483647 w 98"/>
                      <a:gd name="T23" fmla="*/ 2147483647 h 169"/>
                      <a:gd name="T24" fmla="*/ 2147483647 w 98"/>
                      <a:gd name="T25" fmla="*/ 2147483647 h 169"/>
                      <a:gd name="T26" fmla="*/ 2147483647 w 98"/>
                      <a:gd name="T27" fmla="*/ 2147483647 h 169"/>
                      <a:gd name="T28" fmla="*/ 2147483647 w 98"/>
                      <a:gd name="T29" fmla="*/ 2147483647 h 169"/>
                      <a:gd name="T30" fmla="*/ 2147483647 w 98"/>
                      <a:gd name="T31" fmla="*/ 2147483647 h 169"/>
                      <a:gd name="T32" fmla="*/ 2147483647 w 98"/>
                      <a:gd name="T33" fmla="*/ 2147483647 h 169"/>
                      <a:gd name="T34" fmla="*/ 2147483647 w 98"/>
                      <a:gd name="T35" fmla="*/ 2147483647 h 169"/>
                      <a:gd name="T36" fmla="*/ 2147483647 w 98"/>
                      <a:gd name="T37" fmla="*/ 2147483647 h 169"/>
                      <a:gd name="T38" fmla="*/ 2147483647 w 98"/>
                      <a:gd name="T39" fmla="*/ 2147483647 h 169"/>
                      <a:gd name="T40" fmla="*/ 2147483647 w 98"/>
                      <a:gd name="T41" fmla="*/ 2147483647 h 169"/>
                      <a:gd name="T42" fmla="*/ 2147483647 w 98"/>
                      <a:gd name="T43" fmla="*/ 2147483647 h 169"/>
                      <a:gd name="T44" fmla="*/ 2147483647 w 98"/>
                      <a:gd name="T45" fmla="*/ 2147483647 h 169"/>
                      <a:gd name="T46" fmla="*/ 2147483647 w 98"/>
                      <a:gd name="T47" fmla="*/ 2147483647 h 169"/>
                      <a:gd name="T48" fmla="*/ 2147483647 w 98"/>
                      <a:gd name="T49" fmla="*/ 2147483647 h 169"/>
                      <a:gd name="T50" fmla="*/ 2147483647 w 98"/>
                      <a:gd name="T51" fmla="*/ 2147483647 h 169"/>
                      <a:gd name="T52" fmla="*/ 2147483647 w 98"/>
                      <a:gd name="T53" fmla="*/ 2147483647 h 169"/>
                      <a:gd name="T54" fmla="*/ 2147483647 w 98"/>
                      <a:gd name="T55" fmla="*/ 2147483647 h 169"/>
                      <a:gd name="T56" fmla="*/ 2147483647 w 98"/>
                      <a:gd name="T57" fmla="*/ 2147483647 h 169"/>
                      <a:gd name="T58" fmla="*/ 2147483647 w 98"/>
                      <a:gd name="T59" fmla="*/ 2147483647 h 169"/>
                      <a:gd name="T60" fmla="*/ 2147483647 w 98"/>
                      <a:gd name="T61" fmla="*/ 2147483647 h 169"/>
                      <a:gd name="T62" fmla="*/ 2147483647 w 98"/>
                      <a:gd name="T63" fmla="*/ 2147483647 h 169"/>
                      <a:gd name="T64" fmla="*/ 2147483647 w 98"/>
                      <a:gd name="T65" fmla="*/ 2147483647 h 169"/>
                      <a:gd name="T66" fmla="*/ 2147483647 w 98"/>
                      <a:gd name="T67" fmla="*/ 2147483647 h 169"/>
                      <a:gd name="T68" fmla="*/ 2147483647 w 98"/>
                      <a:gd name="T69" fmla="*/ 2147483647 h 169"/>
                      <a:gd name="T70" fmla="*/ 2147483647 w 98"/>
                      <a:gd name="T71" fmla="*/ 2147483647 h 169"/>
                      <a:gd name="T72" fmla="*/ 2147483647 w 98"/>
                      <a:gd name="T73" fmla="*/ 2147483647 h 169"/>
                      <a:gd name="T74" fmla="*/ 0 w 98"/>
                      <a:gd name="T75" fmla="*/ 2147483647 h 169"/>
                      <a:gd name="T76" fmla="*/ 0 w 98"/>
                      <a:gd name="T77" fmla="*/ 2147483647 h 169"/>
                      <a:gd name="T78" fmla="*/ 0 w 98"/>
                      <a:gd name="T79" fmla="*/ 2147483647 h 169"/>
                      <a:gd name="T80" fmla="*/ 2147483647 w 98"/>
                      <a:gd name="T81" fmla="*/ 2147483647 h 169"/>
                      <a:gd name="T82" fmla="*/ 2147483647 w 98"/>
                      <a:gd name="T83" fmla="*/ 0 h 169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w 98"/>
                      <a:gd name="T127" fmla="*/ 0 h 169"/>
                      <a:gd name="T128" fmla="*/ 98 w 98"/>
                      <a:gd name="T129" fmla="*/ 169 h 169"/>
                    </a:gdLst>
                    <a:ahLst/>
                    <a:cxnLst>
                      <a:cxn ang="T84">
                        <a:pos x="T0" y="T1"/>
                      </a:cxn>
                      <a:cxn ang="T85">
                        <a:pos x="T2" y="T3"/>
                      </a:cxn>
                      <a:cxn ang="T86">
                        <a:pos x="T4" y="T5"/>
                      </a:cxn>
                      <a:cxn ang="T87">
                        <a:pos x="T6" y="T7"/>
                      </a:cxn>
                      <a:cxn ang="T88">
                        <a:pos x="T8" y="T9"/>
                      </a:cxn>
                      <a:cxn ang="T89">
                        <a:pos x="T10" y="T11"/>
                      </a:cxn>
                      <a:cxn ang="T90">
                        <a:pos x="T12" y="T13"/>
                      </a:cxn>
                      <a:cxn ang="T91">
                        <a:pos x="T14" y="T15"/>
                      </a:cxn>
                      <a:cxn ang="T92">
                        <a:pos x="T16" y="T17"/>
                      </a:cxn>
                      <a:cxn ang="T93">
                        <a:pos x="T18" y="T19"/>
                      </a:cxn>
                      <a:cxn ang="T94">
                        <a:pos x="T20" y="T21"/>
                      </a:cxn>
                      <a:cxn ang="T95">
                        <a:pos x="T22" y="T23"/>
                      </a:cxn>
                      <a:cxn ang="T96">
                        <a:pos x="T24" y="T25"/>
                      </a:cxn>
                      <a:cxn ang="T97">
                        <a:pos x="T26" y="T27"/>
                      </a:cxn>
                      <a:cxn ang="T98">
                        <a:pos x="T28" y="T29"/>
                      </a:cxn>
                      <a:cxn ang="T99">
                        <a:pos x="T30" y="T31"/>
                      </a:cxn>
                      <a:cxn ang="T100">
                        <a:pos x="T32" y="T33"/>
                      </a:cxn>
                      <a:cxn ang="T101">
                        <a:pos x="T34" y="T35"/>
                      </a:cxn>
                      <a:cxn ang="T102">
                        <a:pos x="T36" y="T37"/>
                      </a:cxn>
                      <a:cxn ang="T103">
                        <a:pos x="T38" y="T39"/>
                      </a:cxn>
                      <a:cxn ang="T104">
                        <a:pos x="T40" y="T41"/>
                      </a:cxn>
                      <a:cxn ang="T105">
                        <a:pos x="T42" y="T43"/>
                      </a:cxn>
                      <a:cxn ang="T106">
                        <a:pos x="T44" y="T45"/>
                      </a:cxn>
                      <a:cxn ang="T107">
                        <a:pos x="T46" y="T47"/>
                      </a:cxn>
                      <a:cxn ang="T108">
                        <a:pos x="T48" y="T49"/>
                      </a:cxn>
                      <a:cxn ang="T109">
                        <a:pos x="T50" y="T51"/>
                      </a:cxn>
                      <a:cxn ang="T110">
                        <a:pos x="T52" y="T53"/>
                      </a:cxn>
                      <a:cxn ang="T111">
                        <a:pos x="T54" y="T55"/>
                      </a:cxn>
                      <a:cxn ang="T112">
                        <a:pos x="T56" y="T57"/>
                      </a:cxn>
                      <a:cxn ang="T113">
                        <a:pos x="T58" y="T59"/>
                      </a:cxn>
                      <a:cxn ang="T114">
                        <a:pos x="T60" y="T61"/>
                      </a:cxn>
                      <a:cxn ang="T115">
                        <a:pos x="T62" y="T63"/>
                      </a:cxn>
                      <a:cxn ang="T116">
                        <a:pos x="T64" y="T65"/>
                      </a:cxn>
                      <a:cxn ang="T117">
                        <a:pos x="T66" y="T67"/>
                      </a:cxn>
                      <a:cxn ang="T118">
                        <a:pos x="T68" y="T69"/>
                      </a:cxn>
                      <a:cxn ang="T119">
                        <a:pos x="T70" y="T71"/>
                      </a:cxn>
                      <a:cxn ang="T120">
                        <a:pos x="T72" y="T73"/>
                      </a:cxn>
                      <a:cxn ang="T121">
                        <a:pos x="T74" y="T75"/>
                      </a:cxn>
                      <a:cxn ang="T122">
                        <a:pos x="T76" y="T77"/>
                      </a:cxn>
                      <a:cxn ang="T123">
                        <a:pos x="T78" y="T79"/>
                      </a:cxn>
                      <a:cxn ang="T124">
                        <a:pos x="T80" y="T81"/>
                      </a:cxn>
                      <a:cxn ang="T125">
                        <a:pos x="T82" y="T83"/>
                      </a:cxn>
                    </a:cxnLst>
                    <a:rect l="T126" t="T127" r="T128" b="T129"/>
                    <a:pathLst>
                      <a:path w="98" h="169">
                        <a:moveTo>
                          <a:pt x="98" y="14"/>
                        </a:moveTo>
                        <a:lnTo>
                          <a:pt x="14" y="56"/>
                        </a:lnTo>
                        <a:lnTo>
                          <a:pt x="28" y="56"/>
                        </a:lnTo>
                        <a:lnTo>
                          <a:pt x="14" y="70"/>
                        </a:lnTo>
                        <a:lnTo>
                          <a:pt x="0" y="56"/>
                        </a:lnTo>
                        <a:lnTo>
                          <a:pt x="42" y="70"/>
                        </a:lnTo>
                        <a:lnTo>
                          <a:pt x="84" y="84"/>
                        </a:lnTo>
                        <a:lnTo>
                          <a:pt x="98" y="84"/>
                        </a:lnTo>
                        <a:lnTo>
                          <a:pt x="98" y="99"/>
                        </a:lnTo>
                        <a:lnTo>
                          <a:pt x="84" y="113"/>
                        </a:lnTo>
                        <a:lnTo>
                          <a:pt x="42" y="127"/>
                        </a:lnTo>
                        <a:lnTo>
                          <a:pt x="14" y="141"/>
                        </a:lnTo>
                        <a:lnTo>
                          <a:pt x="28" y="127"/>
                        </a:lnTo>
                        <a:lnTo>
                          <a:pt x="28" y="141"/>
                        </a:lnTo>
                        <a:lnTo>
                          <a:pt x="14" y="141"/>
                        </a:lnTo>
                        <a:lnTo>
                          <a:pt x="42" y="155"/>
                        </a:lnTo>
                        <a:lnTo>
                          <a:pt x="70" y="155"/>
                        </a:lnTo>
                        <a:lnTo>
                          <a:pt x="84" y="155"/>
                        </a:lnTo>
                        <a:lnTo>
                          <a:pt x="84" y="169"/>
                        </a:lnTo>
                        <a:lnTo>
                          <a:pt x="70" y="169"/>
                        </a:lnTo>
                        <a:lnTo>
                          <a:pt x="70" y="155"/>
                        </a:lnTo>
                        <a:lnTo>
                          <a:pt x="70" y="169"/>
                        </a:lnTo>
                        <a:lnTo>
                          <a:pt x="42" y="169"/>
                        </a:lnTo>
                        <a:lnTo>
                          <a:pt x="14" y="155"/>
                        </a:lnTo>
                        <a:lnTo>
                          <a:pt x="14" y="141"/>
                        </a:lnTo>
                        <a:lnTo>
                          <a:pt x="14" y="127"/>
                        </a:lnTo>
                        <a:lnTo>
                          <a:pt x="42" y="113"/>
                        </a:lnTo>
                        <a:lnTo>
                          <a:pt x="84" y="99"/>
                        </a:lnTo>
                        <a:lnTo>
                          <a:pt x="84" y="84"/>
                        </a:lnTo>
                        <a:lnTo>
                          <a:pt x="84" y="99"/>
                        </a:lnTo>
                        <a:lnTo>
                          <a:pt x="42" y="84"/>
                        </a:lnTo>
                        <a:lnTo>
                          <a:pt x="0" y="70"/>
                        </a:lnTo>
                        <a:lnTo>
                          <a:pt x="0" y="56"/>
                        </a:lnTo>
                        <a:lnTo>
                          <a:pt x="14" y="42"/>
                        </a:lnTo>
                        <a:lnTo>
                          <a:pt x="98" y="0"/>
                        </a:lnTo>
                        <a:lnTo>
                          <a:pt x="98" y="14"/>
                        </a:lnTo>
                        <a:close/>
                      </a:path>
                    </a:pathLst>
                  </a:custGeom>
                  <a:blipFill dpi="0" rotWithShape="0">
                    <a:blip r:embed="rId9" cstate="print"/>
                    <a:srcRect/>
                    <a:tile tx="0" ty="0" sx="100000" sy="100000" flip="none" algn="tl"/>
                  </a:blip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09" name="Freeform 101"/>
                  <p:cNvSpPr>
                    <a:spLocks/>
                  </p:cNvSpPr>
                  <p:nvPr/>
                </p:nvSpPr>
                <p:spPr bwMode="auto">
                  <a:xfrm>
                    <a:off x="7834960" y="2038350"/>
                    <a:ext cx="22225" cy="22225"/>
                  </a:xfrm>
                  <a:custGeom>
                    <a:avLst/>
                    <a:gdLst>
                      <a:gd name="T0" fmla="*/ 2147483647 w 14"/>
                      <a:gd name="T1" fmla="*/ 0 h 14"/>
                      <a:gd name="T2" fmla="*/ 2147483647 w 14"/>
                      <a:gd name="T3" fmla="*/ 0 h 14"/>
                      <a:gd name="T4" fmla="*/ 0 w 14"/>
                      <a:gd name="T5" fmla="*/ 2147483647 h 14"/>
                      <a:gd name="T6" fmla="*/ 0 w 14"/>
                      <a:gd name="T7" fmla="*/ 0 h 14"/>
                      <a:gd name="T8" fmla="*/ 0 w 14"/>
                      <a:gd name="T9" fmla="*/ 0 h 14"/>
                      <a:gd name="T10" fmla="*/ 0 w 14"/>
                      <a:gd name="T11" fmla="*/ 0 h 14"/>
                      <a:gd name="T12" fmla="*/ 2147483647 w 14"/>
                      <a:gd name="T13" fmla="*/ 0 h 14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w 14"/>
                      <a:gd name="T22" fmla="*/ 0 h 14"/>
                      <a:gd name="T23" fmla="*/ 14 w 14"/>
                      <a:gd name="T24" fmla="*/ 14 h 14"/>
                    </a:gdLst>
                    <a:ahLst/>
                    <a:cxnLst>
                      <a:cxn ang="T14">
                        <a:pos x="T0" y="T1"/>
                      </a:cxn>
                      <a:cxn ang="T15">
                        <a:pos x="T2" y="T3"/>
                      </a:cxn>
                      <a:cxn ang="T16">
                        <a:pos x="T4" y="T5"/>
                      </a:cxn>
                      <a:cxn ang="T17">
                        <a:pos x="T6" y="T7"/>
                      </a:cxn>
                      <a:cxn ang="T18">
                        <a:pos x="T8" y="T9"/>
                      </a:cxn>
                      <a:cxn ang="T19">
                        <a:pos x="T10" y="T11"/>
                      </a:cxn>
                      <a:cxn ang="T20">
                        <a:pos x="T12" y="T13"/>
                      </a:cxn>
                    </a:cxnLst>
                    <a:rect l="T21" t="T22" r="T23" b="T24"/>
                    <a:pathLst>
                      <a:path w="14" h="14">
                        <a:moveTo>
                          <a:pt x="14" y="0"/>
                        </a:moveTo>
                        <a:lnTo>
                          <a:pt x="14" y="0"/>
                        </a:lnTo>
                        <a:lnTo>
                          <a:pt x="0" y="14"/>
                        </a:lnTo>
                        <a:lnTo>
                          <a:pt x="0" y="0"/>
                        </a:lnTo>
                        <a:lnTo>
                          <a:pt x="14" y="0"/>
                        </a:lnTo>
                        <a:close/>
                      </a:path>
                    </a:pathLst>
                  </a:custGeom>
                  <a:blipFill dpi="0" rotWithShape="0">
                    <a:blip r:embed="rId9" cstate="print"/>
                    <a:srcRect/>
                    <a:tile tx="0" ty="0" sx="100000" sy="100000" flip="none" algn="tl"/>
                  </a:blip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10" name="Freeform 102"/>
                  <p:cNvSpPr>
                    <a:spLocks/>
                  </p:cNvSpPr>
                  <p:nvPr/>
                </p:nvSpPr>
                <p:spPr bwMode="auto">
                  <a:xfrm>
                    <a:off x="7768285" y="2038350"/>
                    <a:ext cx="66675" cy="44450"/>
                  </a:xfrm>
                  <a:custGeom>
                    <a:avLst/>
                    <a:gdLst>
                      <a:gd name="T0" fmla="*/ 2147483647 w 42"/>
                      <a:gd name="T1" fmla="*/ 2147483647 h 28"/>
                      <a:gd name="T2" fmla="*/ 2147483647 w 42"/>
                      <a:gd name="T3" fmla="*/ 0 h 28"/>
                      <a:gd name="T4" fmla="*/ 0 w 42"/>
                      <a:gd name="T5" fmla="*/ 2147483647 h 28"/>
                      <a:gd name="T6" fmla="*/ 0 w 42"/>
                      <a:gd name="T7" fmla="*/ 2147483647 h 28"/>
                      <a:gd name="T8" fmla="*/ 2147483647 w 42"/>
                      <a:gd name="T9" fmla="*/ 2147483647 h 2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42"/>
                      <a:gd name="T16" fmla="*/ 0 h 28"/>
                      <a:gd name="T17" fmla="*/ 42 w 42"/>
                      <a:gd name="T18" fmla="*/ 28 h 28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42" h="28">
                        <a:moveTo>
                          <a:pt x="42" y="14"/>
                        </a:moveTo>
                        <a:lnTo>
                          <a:pt x="42" y="0"/>
                        </a:lnTo>
                        <a:lnTo>
                          <a:pt x="0" y="14"/>
                        </a:lnTo>
                        <a:lnTo>
                          <a:pt x="0" y="28"/>
                        </a:lnTo>
                        <a:lnTo>
                          <a:pt x="42" y="14"/>
                        </a:lnTo>
                        <a:close/>
                      </a:path>
                    </a:pathLst>
                  </a:custGeom>
                  <a:blipFill dpi="0" rotWithShape="0">
                    <a:blip r:embed="rId9" cstate="print"/>
                    <a:srcRect/>
                    <a:tile tx="0" ty="0" sx="100000" sy="100000" flip="none" algn="tl"/>
                  </a:blip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cxnSp>
              <p:nvCxnSpPr>
                <p:cNvPr id="206" name="Straight Arrow Connector 205"/>
                <p:cNvCxnSpPr/>
                <p:nvPr/>
              </p:nvCxnSpPr>
              <p:spPr bwMode="auto">
                <a:xfrm>
                  <a:off x="8327572" y="4484348"/>
                  <a:ext cx="167346" cy="0"/>
                </a:xfrm>
                <a:prstGeom prst="straightConnector1">
                  <a:avLst/>
                </a:prstGeom>
                <a:noFill/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arrow"/>
                </a:ln>
                <a:effectLst/>
              </p:spPr>
            </p:cxnSp>
          </p:grpSp>
          <p:sp>
            <p:nvSpPr>
              <p:cNvPr id="201" name="Rectangle 200"/>
              <p:cNvSpPr/>
              <p:nvPr/>
            </p:nvSpPr>
            <p:spPr bwMode="auto">
              <a:xfrm>
                <a:off x="4312566" y="2601516"/>
                <a:ext cx="387197" cy="139500"/>
              </a:xfrm>
              <a:prstGeom prst="rect">
                <a:avLst/>
              </a:prstGeom>
              <a:solidFill>
                <a:srgbClr val="FFC00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1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202" name="Rectangle 201"/>
              <p:cNvSpPr/>
              <p:nvPr/>
            </p:nvSpPr>
            <p:spPr bwMode="auto">
              <a:xfrm>
                <a:off x="4312566" y="2753916"/>
                <a:ext cx="387197" cy="139500"/>
              </a:xfrm>
              <a:prstGeom prst="rect">
                <a:avLst/>
              </a:prstGeom>
              <a:solidFill>
                <a:srgbClr val="FFC00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1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203" name="Rectangle 202"/>
              <p:cNvSpPr/>
              <p:nvPr/>
            </p:nvSpPr>
            <p:spPr bwMode="auto">
              <a:xfrm>
                <a:off x="4312566" y="2906316"/>
                <a:ext cx="387197" cy="139500"/>
              </a:xfrm>
              <a:prstGeom prst="rect">
                <a:avLst/>
              </a:prstGeom>
              <a:solidFill>
                <a:srgbClr val="FFC00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1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204" name="Rectangle 203"/>
              <p:cNvSpPr/>
              <p:nvPr/>
            </p:nvSpPr>
            <p:spPr bwMode="auto">
              <a:xfrm>
                <a:off x="4312566" y="3058716"/>
                <a:ext cx="387197" cy="139500"/>
              </a:xfrm>
              <a:prstGeom prst="rect">
                <a:avLst/>
              </a:prstGeom>
              <a:solidFill>
                <a:srgbClr val="FFC00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1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grpSp>
          <p:nvGrpSpPr>
            <p:cNvPr id="211" name="Group 210"/>
            <p:cNvGrpSpPr/>
            <p:nvPr/>
          </p:nvGrpSpPr>
          <p:grpSpPr>
            <a:xfrm>
              <a:off x="4627793" y="1504869"/>
              <a:ext cx="633687" cy="1313651"/>
              <a:chOff x="4189321" y="2018833"/>
              <a:chExt cx="633687" cy="1313651"/>
            </a:xfrm>
          </p:grpSpPr>
          <p:sp>
            <p:nvSpPr>
              <p:cNvPr id="212" name="Rectangle 211"/>
              <p:cNvSpPr/>
              <p:nvPr/>
            </p:nvSpPr>
            <p:spPr bwMode="auto">
              <a:xfrm rot="5400000">
                <a:off x="3849339" y="2358815"/>
                <a:ext cx="1313651" cy="633687"/>
              </a:xfrm>
              <a:prstGeom prst="rect">
                <a:avLst/>
              </a:prstGeom>
              <a:solidFill>
                <a:srgbClr val="E1FFFF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1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grpSp>
            <p:nvGrpSpPr>
              <p:cNvPr id="213" name="Group 212"/>
              <p:cNvGrpSpPr/>
              <p:nvPr/>
            </p:nvGrpSpPr>
            <p:grpSpPr>
              <a:xfrm>
                <a:off x="4316883" y="2197221"/>
                <a:ext cx="300243" cy="312737"/>
                <a:chOff x="8327572" y="4328206"/>
                <a:chExt cx="300243" cy="312737"/>
              </a:xfrm>
            </p:grpSpPr>
            <p:grpSp>
              <p:nvGrpSpPr>
                <p:cNvPr id="218" name="Group 217"/>
                <p:cNvGrpSpPr/>
                <p:nvPr/>
              </p:nvGrpSpPr>
              <p:grpSpPr>
                <a:xfrm>
                  <a:off x="8472240" y="4328206"/>
                  <a:ext cx="155575" cy="312737"/>
                  <a:chOff x="7723835" y="1770063"/>
                  <a:chExt cx="155575" cy="312737"/>
                </a:xfrm>
              </p:grpSpPr>
              <p:sp>
                <p:nvSpPr>
                  <p:cNvPr id="220" name="Freeform 99"/>
                  <p:cNvSpPr>
                    <a:spLocks/>
                  </p:cNvSpPr>
                  <p:nvPr/>
                </p:nvSpPr>
                <p:spPr bwMode="auto">
                  <a:xfrm>
                    <a:off x="7723835" y="1770063"/>
                    <a:ext cx="155575" cy="290512"/>
                  </a:xfrm>
                  <a:custGeom>
                    <a:avLst/>
                    <a:gdLst>
                      <a:gd name="T0" fmla="*/ 2147483647 w 98"/>
                      <a:gd name="T1" fmla="*/ 0 h 183"/>
                      <a:gd name="T2" fmla="*/ 2147483647 w 98"/>
                      <a:gd name="T3" fmla="*/ 2147483647 h 183"/>
                      <a:gd name="T4" fmla="*/ 0 w 98"/>
                      <a:gd name="T5" fmla="*/ 2147483647 h 183"/>
                      <a:gd name="T6" fmla="*/ 0 w 98"/>
                      <a:gd name="T7" fmla="*/ 2147483647 h 183"/>
                      <a:gd name="T8" fmla="*/ 2147483647 w 98"/>
                      <a:gd name="T9" fmla="*/ 2147483647 h 183"/>
                      <a:gd name="T10" fmla="*/ 2147483647 w 98"/>
                      <a:gd name="T11" fmla="*/ 2147483647 h 183"/>
                      <a:gd name="T12" fmla="*/ 2147483647 w 98"/>
                      <a:gd name="T13" fmla="*/ 2147483647 h 183"/>
                      <a:gd name="T14" fmla="*/ 2147483647 w 98"/>
                      <a:gd name="T15" fmla="*/ 2147483647 h 183"/>
                      <a:gd name="T16" fmla="*/ 2147483647 w 98"/>
                      <a:gd name="T17" fmla="*/ 2147483647 h 183"/>
                      <a:gd name="T18" fmla="*/ 2147483647 w 98"/>
                      <a:gd name="T19" fmla="*/ 2147483647 h 183"/>
                      <a:gd name="T20" fmla="*/ 2147483647 w 98"/>
                      <a:gd name="T21" fmla="*/ 2147483647 h 183"/>
                      <a:gd name="T22" fmla="*/ 2147483647 w 98"/>
                      <a:gd name="T23" fmla="*/ 2147483647 h 183"/>
                      <a:gd name="T24" fmla="*/ 2147483647 w 98"/>
                      <a:gd name="T25" fmla="*/ 2147483647 h 183"/>
                      <a:gd name="T26" fmla="*/ 2147483647 w 98"/>
                      <a:gd name="T27" fmla="*/ 2147483647 h 183"/>
                      <a:gd name="T28" fmla="*/ 2147483647 w 98"/>
                      <a:gd name="T29" fmla="*/ 2147483647 h 183"/>
                      <a:gd name="T30" fmla="*/ 2147483647 w 98"/>
                      <a:gd name="T31" fmla="*/ 2147483647 h 183"/>
                      <a:gd name="T32" fmla="*/ 2147483647 w 98"/>
                      <a:gd name="T33" fmla="*/ 2147483647 h 183"/>
                      <a:gd name="T34" fmla="*/ 2147483647 w 98"/>
                      <a:gd name="T35" fmla="*/ 0 h 183"/>
                      <a:gd name="T36" fmla="*/ 0 60000 65536"/>
                      <a:gd name="T37" fmla="*/ 0 60000 65536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  <a:gd name="T45" fmla="*/ 0 60000 65536"/>
                      <a:gd name="T46" fmla="*/ 0 60000 65536"/>
                      <a:gd name="T47" fmla="*/ 0 60000 65536"/>
                      <a:gd name="T48" fmla="*/ 0 60000 65536"/>
                      <a:gd name="T49" fmla="*/ 0 60000 65536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w 98"/>
                      <a:gd name="T55" fmla="*/ 0 h 183"/>
                      <a:gd name="T56" fmla="*/ 98 w 98"/>
                      <a:gd name="T57" fmla="*/ 183 h 183"/>
                    </a:gdLst>
                    <a:ahLst/>
                    <a:cxnLst>
                      <a:cxn ang="T36">
                        <a:pos x="T0" y="T1"/>
                      </a:cxn>
                      <a:cxn ang="T37">
                        <a:pos x="T2" y="T3"/>
                      </a:cxn>
                      <a:cxn ang="T38">
                        <a:pos x="T4" y="T5"/>
                      </a:cxn>
                      <a:cxn ang="T39">
                        <a:pos x="T6" y="T7"/>
                      </a:cxn>
                      <a:cxn ang="T40">
                        <a:pos x="T8" y="T9"/>
                      </a:cxn>
                      <a:cxn ang="T41">
                        <a:pos x="T10" y="T11"/>
                      </a:cxn>
                      <a:cxn ang="T42">
                        <a:pos x="T12" y="T13"/>
                      </a:cxn>
                      <a:cxn ang="T43">
                        <a:pos x="T14" y="T15"/>
                      </a:cxn>
                      <a:cxn ang="T44">
                        <a:pos x="T16" y="T17"/>
                      </a:cxn>
                      <a:cxn ang="T45">
                        <a:pos x="T18" y="T19"/>
                      </a:cxn>
                      <a:cxn ang="T46">
                        <a:pos x="T20" y="T21"/>
                      </a:cxn>
                      <a:cxn ang="T47">
                        <a:pos x="T22" y="T23"/>
                      </a:cxn>
                      <a:cxn ang="T48">
                        <a:pos x="T24" y="T25"/>
                      </a:cxn>
                      <a:cxn ang="T49">
                        <a:pos x="T26" y="T27"/>
                      </a:cxn>
                      <a:cxn ang="T50">
                        <a:pos x="T28" y="T29"/>
                      </a:cxn>
                      <a:cxn ang="T51">
                        <a:pos x="T30" y="T31"/>
                      </a:cxn>
                      <a:cxn ang="T52">
                        <a:pos x="T32" y="T33"/>
                      </a:cxn>
                      <a:cxn ang="T53">
                        <a:pos x="T34" y="T35"/>
                      </a:cxn>
                    </a:cxnLst>
                    <a:rect l="T54" t="T55" r="T56" b="T57"/>
                    <a:pathLst>
                      <a:path w="98" h="183">
                        <a:moveTo>
                          <a:pt x="98" y="0"/>
                        </a:moveTo>
                        <a:lnTo>
                          <a:pt x="14" y="42"/>
                        </a:lnTo>
                        <a:lnTo>
                          <a:pt x="0" y="56"/>
                        </a:lnTo>
                        <a:lnTo>
                          <a:pt x="42" y="70"/>
                        </a:lnTo>
                        <a:lnTo>
                          <a:pt x="84" y="84"/>
                        </a:lnTo>
                        <a:lnTo>
                          <a:pt x="84" y="99"/>
                        </a:lnTo>
                        <a:lnTo>
                          <a:pt x="42" y="113"/>
                        </a:lnTo>
                        <a:lnTo>
                          <a:pt x="14" y="127"/>
                        </a:lnTo>
                        <a:lnTo>
                          <a:pt x="14" y="141"/>
                        </a:lnTo>
                        <a:lnTo>
                          <a:pt x="42" y="155"/>
                        </a:lnTo>
                        <a:lnTo>
                          <a:pt x="70" y="155"/>
                        </a:lnTo>
                        <a:lnTo>
                          <a:pt x="70" y="169"/>
                        </a:lnTo>
                        <a:lnTo>
                          <a:pt x="28" y="183"/>
                        </a:lnTo>
                        <a:lnTo>
                          <a:pt x="98" y="0"/>
                        </a:lnTo>
                        <a:close/>
                      </a:path>
                    </a:pathLst>
                  </a:custGeom>
                  <a:blipFill dpi="0" rotWithShape="0">
                    <a:blip r:embed="rId8" cstate="print"/>
                    <a:srcRect/>
                    <a:tile tx="0" ty="0" sx="100000" sy="100000" flip="none" algn="tl"/>
                  </a:blip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21" name="Freeform 100"/>
                  <p:cNvSpPr>
                    <a:spLocks/>
                  </p:cNvSpPr>
                  <p:nvPr/>
                </p:nvSpPr>
                <p:spPr bwMode="auto">
                  <a:xfrm>
                    <a:off x="7723835" y="1770063"/>
                    <a:ext cx="155575" cy="268287"/>
                  </a:xfrm>
                  <a:custGeom>
                    <a:avLst/>
                    <a:gdLst>
                      <a:gd name="T0" fmla="*/ 2147483647 w 98"/>
                      <a:gd name="T1" fmla="*/ 2147483647 h 169"/>
                      <a:gd name="T2" fmla="*/ 2147483647 w 98"/>
                      <a:gd name="T3" fmla="*/ 2147483647 h 169"/>
                      <a:gd name="T4" fmla="*/ 2147483647 w 98"/>
                      <a:gd name="T5" fmla="*/ 2147483647 h 169"/>
                      <a:gd name="T6" fmla="*/ 2147483647 w 98"/>
                      <a:gd name="T7" fmla="*/ 2147483647 h 169"/>
                      <a:gd name="T8" fmla="*/ 0 w 98"/>
                      <a:gd name="T9" fmla="*/ 2147483647 h 169"/>
                      <a:gd name="T10" fmla="*/ 2147483647 w 98"/>
                      <a:gd name="T11" fmla="*/ 2147483647 h 169"/>
                      <a:gd name="T12" fmla="*/ 2147483647 w 98"/>
                      <a:gd name="T13" fmla="*/ 2147483647 h 169"/>
                      <a:gd name="T14" fmla="*/ 2147483647 w 98"/>
                      <a:gd name="T15" fmla="*/ 2147483647 h 169"/>
                      <a:gd name="T16" fmla="*/ 2147483647 w 98"/>
                      <a:gd name="T17" fmla="*/ 2147483647 h 169"/>
                      <a:gd name="T18" fmla="*/ 2147483647 w 98"/>
                      <a:gd name="T19" fmla="*/ 2147483647 h 169"/>
                      <a:gd name="T20" fmla="*/ 2147483647 w 98"/>
                      <a:gd name="T21" fmla="*/ 2147483647 h 169"/>
                      <a:gd name="T22" fmla="*/ 2147483647 w 98"/>
                      <a:gd name="T23" fmla="*/ 2147483647 h 169"/>
                      <a:gd name="T24" fmla="*/ 2147483647 w 98"/>
                      <a:gd name="T25" fmla="*/ 2147483647 h 169"/>
                      <a:gd name="T26" fmla="*/ 2147483647 w 98"/>
                      <a:gd name="T27" fmla="*/ 2147483647 h 169"/>
                      <a:gd name="T28" fmla="*/ 2147483647 w 98"/>
                      <a:gd name="T29" fmla="*/ 2147483647 h 169"/>
                      <a:gd name="T30" fmla="*/ 2147483647 w 98"/>
                      <a:gd name="T31" fmla="*/ 2147483647 h 169"/>
                      <a:gd name="T32" fmla="*/ 2147483647 w 98"/>
                      <a:gd name="T33" fmla="*/ 2147483647 h 169"/>
                      <a:gd name="T34" fmla="*/ 2147483647 w 98"/>
                      <a:gd name="T35" fmla="*/ 2147483647 h 169"/>
                      <a:gd name="T36" fmla="*/ 2147483647 w 98"/>
                      <a:gd name="T37" fmla="*/ 2147483647 h 169"/>
                      <a:gd name="T38" fmla="*/ 2147483647 w 98"/>
                      <a:gd name="T39" fmla="*/ 2147483647 h 169"/>
                      <a:gd name="T40" fmla="*/ 2147483647 w 98"/>
                      <a:gd name="T41" fmla="*/ 2147483647 h 169"/>
                      <a:gd name="T42" fmla="*/ 2147483647 w 98"/>
                      <a:gd name="T43" fmla="*/ 2147483647 h 169"/>
                      <a:gd name="T44" fmla="*/ 2147483647 w 98"/>
                      <a:gd name="T45" fmla="*/ 2147483647 h 169"/>
                      <a:gd name="T46" fmla="*/ 2147483647 w 98"/>
                      <a:gd name="T47" fmla="*/ 2147483647 h 169"/>
                      <a:gd name="T48" fmla="*/ 2147483647 w 98"/>
                      <a:gd name="T49" fmla="*/ 2147483647 h 169"/>
                      <a:gd name="T50" fmla="*/ 2147483647 w 98"/>
                      <a:gd name="T51" fmla="*/ 2147483647 h 169"/>
                      <a:gd name="T52" fmla="*/ 2147483647 w 98"/>
                      <a:gd name="T53" fmla="*/ 2147483647 h 169"/>
                      <a:gd name="T54" fmla="*/ 2147483647 w 98"/>
                      <a:gd name="T55" fmla="*/ 2147483647 h 169"/>
                      <a:gd name="T56" fmla="*/ 2147483647 w 98"/>
                      <a:gd name="T57" fmla="*/ 2147483647 h 169"/>
                      <a:gd name="T58" fmla="*/ 2147483647 w 98"/>
                      <a:gd name="T59" fmla="*/ 2147483647 h 169"/>
                      <a:gd name="T60" fmla="*/ 2147483647 w 98"/>
                      <a:gd name="T61" fmla="*/ 2147483647 h 169"/>
                      <a:gd name="T62" fmla="*/ 2147483647 w 98"/>
                      <a:gd name="T63" fmla="*/ 2147483647 h 169"/>
                      <a:gd name="T64" fmla="*/ 2147483647 w 98"/>
                      <a:gd name="T65" fmla="*/ 2147483647 h 169"/>
                      <a:gd name="T66" fmla="*/ 2147483647 w 98"/>
                      <a:gd name="T67" fmla="*/ 2147483647 h 169"/>
                      <a:gd name="T68" fmla="*/ 2147483647 w 98"/>
                      <a:gd name="T69" fmla="*/ 2147483647 h 169"/>
                      <a:gd name="T70" fmla="*/ 2147483647 w 98"/>
                      <a:gd name="T71" fmla="*/ 2147483647 h 169"/>
                      <a:gd name="T72" fmla="*/ 2147483647 w 98"/>
                      <a:gd name="T73" fmla="*/ 2147483647 h 169"/>
                      <a:gd name="T74" fmla="*/ 0 w 98"/>
                      <a:gd name="T75" fmla="*/ 2147483647 h 169"/>
                      <a:gd name="T76" fmla="*/ 0 w 98"/>
                      <a:gd name="T77" fmla="*/ 2147483647 h 169"/>
                      <a:gd name="T78" fmla="*/ 0 w 98"/>
                      <a:gd name="T79" fmla="*/ 2147483647 h 169"/>
                      <a:gd name="T80" fmla="*/ 2147483647 w 98"/>
                      <a:gd name="T81" fmla="*/ 2147483647 h 169"/>
                      <a:gd name="T82" fmla="*/ 2147483647 w 98"/>
                      <a:gd name="T83" fmla="*/ 0 h 169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w 98"/>
                      <a:gd name="T127" fmla="*/ 0 h 169"/>
                      <a:gd name="T128" fmla="*/ 98 w 98"/>
                      <a:gd name="T129" fmla="*/ 169 h 169"/>
                    </a:gdLst>
                    <a:ahLst/>
                    <a:cxnLst>
                      <a:cxn ang="T84">
                        <a:pos x="T0" y="T1"/>
                      </a:cxn>
                      <a:cxn ang="T85">
                        <a:pos x="T2" y="T3"/>
                      </a:cxn>
                      <a:cxn ang="T86">
                        <a:pos x="T4" y="T5"/>
                      </a:cxn>
                      <a:cxn ang="T87">
                        <a:pos x="T6" y="T7"/>
                      </a:cxn>
                      <a:cxn ang="T88">
                        <a:pos x="T8" y="T9"/>
                      </a:cxn>
                      <a:cxn ang="T89">
                        <a:pos x="T10" y="T11"/>
                      </a:cxn>
                      <a:cxn ang="T90">
                        <a:pos x="T12" y="T13"/>
                      </a:cxn>
                      <a:cxn ang="T91">
                        <a:pos x="T14" y="T15"/>
                      </a:cxn>
                      <a:cxn ang="T92">
                        <a:pos x="T16" y="T17"/>
                      </a:cxn>
                      <a:cxn ang="T93">
                        <a:pos x="T18" y="T19"/>
                      </a:cxn>
                      <a:cxn ang="T94">
                        <a:pos x="T20" y="T21"/>
                      </a:cxn>
                      <a:cxn ang="T95">
                        <a:pos x="T22" y="T23"/>
                      </a:cxn>
                      <a:cxn ang="T96">
                        <a:pos x="T24" y="T25"/>
                      </a:cxn>
                      <a:cxn ang="T97">
                        <a:pos x="T26" y="T27"/>
                      </a:cxn>
                      <a:cxn ang="T98">
                        <a:pos x="T28" y="T29"/>
                      </a:cxn>
                      <a:cxn ang="T99">
                        <a:pos x="T30" y="T31"/>
                      </a:cxn>
                      <a:cxn ang="T100">
                        <a:pos x="T32" y="T33"/>
                      </a:cxn>
                      <a:cxn ang="T101">
                        <a:pos x="T34" y="T35"/>
                      </a:cxn>
                      <a:cxn ang="T102">
                        <a:pos x="T36" y="T37"/>
                      </a:cxn>
                      <a:cxn ang="T103">
                        <a:pos x="T38" y="T39"/>
                      </a:cxn>
                      <a:cxn ang="T104">
                        <a:pos x="T40" y="T41"/>
                      </a:cxn>
                      <a:cxn ang="T105">
                        <a:pos x="T42" y="T43"/>
                      </a:cxn>
                      <a:cxn ang="T106">
                        <a:pos x="T44" y="T45"/>
                      </a:cxn>
                      <a:cxn ang="T107">
                        <a:pos x="T46" y="T47"/>
                      </a:cxn>
                      <a:cxn ang="T108">
                        <a:pos x="T48" y="T49"/>
                      </a:cxn>
                      <a:cxn ang="T109">
                        <a:pos x="T50" y="T51"/>
                      </a:cxn>
                      <a:cxn ang="T110">
                        <a:pos x="T52" y="T53"/>
                      </a:cxn>
                      <a:cxn ang="T111">
                        <a:pos x="T54" y="T55"/>
                      </a:cxn>
                      <a:cxn ang="T112">
                        <a:pos x="T56" y="T57"/>
                      </a:cxn>
                      <a:cxn ang="T113">
                        <a:pos x="T58" y="T59"/>
                      </a:cxn>
                      <a:cxn ang="T114">
                        <a:pos x="T60" y="T61"/>
                      </a:cxn>
                      <a:cxn ang="T115">
                        <a:pos x="T62" y="T63"/>
                      </a:cxn>
                      <a:cxn ang="T116">
                        <a:pos x="T64" y="T65"/>
                      </a:cxn>
                      <a:cxn ang="T117">
                        <a:pos x="T66" y="T67"/>
                      </a:cxn>
                      <a:cxn ang="T118">
                        <a:pos x="T68" y="T69"/>
                      </a:cxn>
                      <a:cxn ang="T119">
                        <a:pos x="T70" y="T71"/>
                      </a:cxn>
                      <a:cxn ang="T120">
                        <a:pos x="T72" y="T73"/>
                      </a:cxn>
                      <a:cxn ang="T121">
                        <a:pos x="T74" y="T75"/>
                      </a:cxn>
                      <a:cxn ang="T122">
                        <a:pos x="T76" y="T77"/>
                      </a:cxn>
                      <a:cxn ang="T123">
                        <a:pos x="T78" y="T79"/>
                      </a:cxn>
                      <a:cxn ang="T124">
                        <a:pos x="T80" y="T81"/>
                      </a:cxn>
                      <a:cxn ang="T125">
                        <a:pos x="T82" y="T83"/>
                      </a:cxn>
                    </a:cxnLst>
                    <a:rect l="T126" t="T127" r="T128" b="T129"/>
                    <a:pathLst>
                      <a:path w="98" h="169">
                        <a:moveTo>
                          <a:pt x="98" y="14"/>
                        </a:moveTo>
                        <a:lnTo>
                          <a:pt x="14" y="56"/>
                        </a:lnTo>
                        <a:lnTo>
                          <a:pt x="28" y="56"/>
                        </a:lnTo>
                        <a:lnTo>
                          <a:pt x="14" y="70"/>
                        </a:lnTo>
                        <a:lnTo>
                          <a:pt x="0" y="56"/>
                        </a:lnTo>
                        <a:lnTo>
                          <a:pt x="42" y="70"/>
                        </a:lnTo>
                        <a:lnTo>
                          <a:pt x="84" y="84"/>
                        </a:lnTo>
                        <a:lnTo>
                          <a:pt x="98" y="84"/>
                        </a:lnTo>
                        <a:lnTo>
                          <a:pt x="98" y="99"/>
                        </a:lnTo>
                        <a:lnTo>
                          <a:pt x="84" y="113"/>
                        </a:lnTo>
                        <a:lnTo>
                          <a:pt x="42" y="127"/>
                        </a:lnTo>
                        <a:lnTo>
                          <a:pt x="14" y="141"/>
                        </a:lnTo>
                        <a:lnTo>
                          <a:pt x="28" y="127"/>
                        </a:lnTo>
                        <a:lnTo>
                          <a:pt x="28" y="141"/>
                        </a:lnTo>
                        <a:lnTo>
                          <a:pt x="14" y="141"/>
                        </a:lnTo>
                        <a:lnTo>
                          <a:pt x="42" y="155"/>
                        </a:lnTo>
                        <a:lnTo>
                          <a:pt x="70" y="155"/>
                        </a:lnTo>
                        <a:lnTo>
                          <a:pt x="84" y="155"/>
                        </a:lnTo>
                        <a:lnTo>
                          <a:pt x="84" y="169"/>
                        </a:lnTo>
                        <a:lnTo>
                          <a:pt x="70" y="169"/>
                        </a:lnTo>
                        <a:lnTo>
                          <a:pt x="70" y="155"/>
                        </a:lnTo>
                        <a:lnTo>
                          <a:pt x="70" y="169"/>
                        </a:lnTo>
                        <a:lnTo>
                          <a:pt x="42" y="169"/>
                        </a:lnTo>
                        <a:lnTo>
                          <a:pt x="14" y="155"/>
                        </a:lnTo>
                        <a:lnTo>
                          <a:pt x="14" y="141"/>
                        </a:lnTo>
                        <a:lnTo>
                          <a:pt x="14" y="127"/>
                        </a:lnTo>
                        <a:lnTo>
                          <a:pt x="42" y="113"/>
                        </a:lnTo>
                        <a:lnTo>
                          <a:pt x="84" y="99"/>
                        </a:lnTo>
                        <a:lnTo>
                          <a:pt x="84" y="84"/>
                        </a:lnTo>
                        <a:lnTo>
                          <a:pt x="84" y="99"/>
                        </a:lnTo>
                        <a:lnTo>
                          <a:pt x="42" y="84"/>
                        </a:lnTo>
                        <a:lnTo>
                          <a:pt x="0" y="70"/>
                        </a:lnTo>
                        <a:lnTo>
                          <a:pt x="0" y="56"/>
                        </a:lnTo>
                        <a:lnTo>
                          <a:pt x="14" y="42"/>
                        </a:lnTo>
                        <a:lnTo>
                          <a:pt x="98" y="0"/>
                        </a:lnTo>
                        <a:lnTo>
                          <a:pt x="98" y="14"/>
                        </a:lnTo>
                        <a:close/>
                      </a:path>
                    </a:pathLst>
                  </a:custGeom>
                  <a:blipFill dpi="0" rotWithShape="0">
                    <a:blip r:embed="rId9" cstate="print"/>
                    <a:srcRect/>
                    <a:tile tx="0" ty="0" sx="100000" sy="100000" flip="none" algn="tl"/>
                  </a:blip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22" name="Freeform 101"/>
                  <p:cNvSpPr>
                    <a:spLocks/>
                  </p:cNvSpPr>
                  <p:nvPr/>
                </p:nvSpPr>
                <p:spPr bwMode="auto">
                  <a:xfrm>
                    <a:off x="7834960" y="2038350"/>
                    <a:ext cx="22225" cy="22225"/>
                  </a:xfrm>
                  <a:custGeom>
                    <a:avLst/>
                    <a:gdLst>
                      <a:gd name="T0" fmla="*/ 2147483647 w 14"/>
                      <a:gd name="T1" fmla="*/ 0 h 14"/>
                      <a:gd name="T2" fmla="*/ 2147483647 w 14"/>
                      <a:gd name="T3" fmla="*/ 0 h 14"/>
                      <a:gd name="T4" fmla="*/ 0 w 14"/>
                      <a:gd name="T5" fmla="*/ 2147483647 h 14"/>
                      <a:gd name="T6" fmla="*/ 0 w 14"/>
                      <a:gd name="T7" fmla="*/ 0 h 14"/>
                      <a:gd name="T8" fmla="*/ 0 w 14"/>
                      <a:gd name="T9" fmla="*/ 0 h 14"/>
                      <a:gd name="T10" fmla="*/ 0 w 14"/>
                      <a:gd name="T11" fmla="*/ 0 h 14"/>
                      <a:gd name="T12" fmla="*/ 2147483647 w 14"/>
                      <a:gd name="T13" fmla="*/ 0 h 14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w 14"/>
                      <a:gd name="T22" fmla="*/ 0 h 14"/>
                      <a:gd name="T23" fmla="*/ 14 w 14"/>
                      <a:gd name="T24" fmla="*/ 14 h 14"/>
                    </a:gdLst>
                    <a:ahLst/>
                    <a:cxnLst>
                      <a:cxn ang="T14">
                        <a:pos x="T0" y="T1"/>
                      </a:cxn>
                      <a:cxn ang="T15">
                        <a:pos x="T2" y="T3"/>
                      </a:cxn>
                      <a:cxn ang="T16">
                        <a:pos x="T4" y="T5"/>
                      </a:cxn>
                      <a:cxn ang="T17">
                        <a:pos x="T6" y="T7"/>
                      </a:cxn>
                      <a:cxn ang="T18">
                        <a:pos x="T8" y="T9"/>
                      </a:cxn>
                      <a:cxn ang="T19">
                        <a:pos x="T10" y="T11"/>
                      </a:cxn>
                      <a:cxn ang="T20">
                        <a:pos x="T12" y="T13"/>
                      </a:cxn>
                    </a:cxnLst>
                    <a:rect l="T21" t="T22" r="T23" b="T24"/>
                    <a:pathLst>
                      <a:path w="14" h="14">
                        <a:moveTo>
                          <a:pt x="14" y="0"/>
                        </a:moveTo>
                        <a:lnTo>
                          <a:pt x="14" y="0"/>
                        </a:lnTo>
                        <a:lnTo>
                          <a:pt x="0" y="14"/>
                        </a:lnTo>
                        <a:lnTo>
                          <a:pt x="0" y="0"/>
                        </a:lnTo>
                        <a:lnTo>
                          <a:pt x="14" y="0"/>
                        </a:lnTo>
                        <a:close/>
                      </a:path>
                    </a:pathLst>
                  </a:custGeom>
                  <a:blipFill dpi="0" rotWithShape="0">
                    <a:blip r:embed="rId9" cstate="print"/>
                    <a:srcRect/>
                    <a:tile tx="0" ty="0" sx="100000" sy="100000" flip="none" algn="tl"/>
                  </a:blip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23" name="Freeform 102"/>
                  <p:cNvSpPr>
                    <a:spLocks/>
                  </p:cNvSpPr>
                  <p:nvPr/>
                </p:nvSpPr>
                <p:spPr bwMode="auto">
                  <a:xfrm>
                    <a:off x="7768285" y="2038350"/>
                    <a:ext cx="66675" cy="44450"/>
                  </a:xfrm>
                  <a:custGeom>
                    <a:avLst/>
                    <a:gdLst>
                      <a:gd name="T0" fmla="*/ 2147483647 w 42"/>
                      <a:gd name="T1" fmla="*/ 2147483647 h 28"/>
                      <a:gd name="T2" fmla="*/ 2147483647 w 42"/>
                      <a:gd name="T3" fmla="*/ 0 h 28"/>
                      <a:gd name="T4" fmla="*/ 0 w 42"/>
                      <a:gd name="T5" fmla="*/ 2147483647 h 28"/>
                      <a:gd name="T6" fmla="*/ 0 w 42"/>
                      <a:gd name="T7" fmla="*/ 2147483647 h 28"/>
                      <a:gd name="T8" fmla="*/ 2147483647 w 42"/>
                      <a:gd name="T9" fmla="*/ 2147483647 h 2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42"/>
                      <a:gd name="T16" fmla="*/ 0 h 28"/>
                      <a:gd name="T17" fmla="*/ 42 w 42"/>
                      <a:gd name="T18" fmla="*/ 28 h 28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42" h="28">
                        <a:moveTo>
                          <a:pt x="42" y="14"/>
                        </a:moveTo>
                        <a:lnTo>
                          <a:pt x="42" y="0"/>
                        </a:lnTo>
                        <a:lnTo>
                          <a:pt x="0" y="14"/>
                        </a:lnTo>
                        <a:lnTo>
                          <a:pt x="0" y="28"/>
                        </a:lnTo>
                        <a:lnTo>
                          <a:pt x="42" y="14"/>
                        </a:lnTo>
                        <a:close/>
                      </a:path>
                    </a:pathLst>
                  </a:custGeom>
                  <a:blipFill dpi="0" rotWithShape="0">
                    <a:blip r:embed="rId9" cstate="print"/>
                    <a:srcRect/>
                    <a:tile tx="0" ty="0" sx="100000" sy="100000" flip="none" algn="tl"/>
                  </a:blip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cxnSp>
              <p:nvCxnSpPr>
                <p:cNvPr id="219" name="Straight Arrow Connector 218"/>
                <p:cNvCxnSpPr/>
                <p:nvPr/>
              </p:nvCxnSpPr>
              <p:spPr bwMode="auto">
                <a:xfrm>
                  <a:off x="8327572" y="4484348"/>
                  <a:ext cx="167346" cy="0"/>
                </a:xfrm>
                <a:prstGeom prst="straightConnector1">
                  <a:avLst/>
                </a:prstGeom>
                <a:noFill/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arrow"/>
                </a:ln>
                <a:effectLst/>
              </p:spPr>
            </p:cxnSp>
          </p:grpSp>
          <p:sp>
            <p:nvSpPr>
              <p:cNvPr id="214" name="Rectangle 213"/>
              <p:cNvSpPr/>
              <p:nvPr/>
            </p:nvSpPr>
            <p:spPr bwMode="auto">
              <a:xfrm>
                <a:off x="4312566" y="2601516"/>
                <a:ext cx="387197" cy="139500"/>
              </a:xfrm>
              <a:prstGeom prst="rect">
                <a:avLst/>
              </a:prstGeom>
              <a:solidFill>
                <a:srgbClr val="FFFF0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1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215" name="Rectangle 214"/>
              <p:cNvSpPr/>
              <p:nvPr/>
            </p:nvSpPr>
            <p:spPr bwMode="auto">
              <a:xfrm>
                <a:off x="4312566" y="2753916"/>
                <a:ext cx="387197" cy="139500"/>
              </a:xfrm>
              <a:prstGeom prst="rect">
                <a:avLst/>
              </a:prstGeom>
              <a:solidFill>
                <a:srgbClr val="FFFF0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1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216" name="Rectangle 215"/>
              <p:cNvSpPr/>
              <p:nvPr/>
            </p:nvSpPr>
            <p:spPr bwMode="auto">
              <a:xfrm>
                <a:off x="4312566" y="2906316"/>
                <a:ext cx="387197" cy="139500"/>
              </a:xfrm>
              <a:prstGeom prst="rect">
                <a:avLst/>
              </a:prstGeom>
              <a:solidFill>
                <a:srgbClr val="FFFF0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1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217" name="Rectangle 216"/>
              <p:cNvSpPr/>
              <p:nvPr/>
            </p:nvSpPr>
            <p:spPr bwMode="auto">
              <a:xfrm>
                <a:off x="4312566" y="3058716"/>
                <a:ext cx="387197" cy="139500"/>
              </a:xfrm>
              <a:prstGeom prst="rect">
                <a:avLst/>
              </a:prstGeom>
              <a:solidFill>
                <a:srgbClr val="FFFF0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1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grpSp>
          <p:nvGrpSpPr>
            <p:cNvPr id="224" name="Group 223"/>
            <p:cNvGrpSpPr/>
            <p:nvPr/>
          </p:nvGrpSpPr>
          <p:grpSpPr>
            <a:xfrm>
              <a:off x="5316955" y="2266774"/>
              <a:ext cx="633687" cy="1313651"/>
              <a:chOff x="4189321" y="2018833"/>
              <a:chExt cx="633687" cy="1313651"/>
            </a:xfrm>
          </p:grpSpPr>
          <p:sp>
            <p:nvSpPr>
              <p:cNvPr id="225" name="Rectangle 224"/>
              <p:cNvSpPr/>
              <p:nvPr/>
            </p:nvSpPr>
            <p:spPr bwMode="auto">
              <a:xfrm rot="5400000">
                <a:off x="3849339" y="2358815"/>
                <a:ext cx="1313651" cy="633687"/>
              </a:xfrm>
              <a:prstGeom prst="rect">
                <a:avLst/>
              </a:prstGeom>
              <a:solidFill>
                <a:srgbClr val="E1FFFF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1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grpSp>
            <p:nvGrpSpPr>
              <p:cNvPr id="226" name="Group 225"/>
              <p:cNvGrpSpPr/>
              <p:nvPr/>
            </p:nvGrpSpPr>
            <p:grpSpPr>
              <a:xfrm>
                <a:off x="4316883" y="2197221"/>
                <a:ext cx="300243" cy="312737"/>
                <a:chOff x="8327572" y="4328206"/>
                <a:chExt cx="300243" cy="312737"/>
              </a:xfrm>
            </p:grpSpPr>
            <p:grpSp>
              <p:nvGrpSpPr>
                <p:cNvPr id="231" name="Group 230"/>
                <p:cNvGrpSpPr/>
                <p:nvPr/>
              </p:nvGrpSpPr>
              <p:grpSpPr>
                <a:xfrm>
                  <a:off x="8472240" y="4328206"/>
                  <a:ext cx="155575" cy="312737"/>
                  <a:chOff x="7723835" y="1770063"/>
                  <a:chExt cx="155575" cy="312737"/>
                </a:xfrm>
              </p:grpSpPr>
              <p:sp>
                <p:nvSpPr>
                  <p:cNvPr id="233" name="Freeform 99"/>
                  <p:cNvSpPr>
                    <a:spLocks/>
                  </p:cNvSpPr>
                  <p:nvPr/>
                </p:nvSpPr>
                <p:spPr bwMode="auto">
                  <a:xfrm>
                    <a:off x="7723835" y="1770063"/>
                    <a:ext cx="155575" cy="290512"/>
                  </a:xfrm>
                  <a:custGeom>
                    <a:avLst/>
                    <a:gdLst>
                      <a:gd name="T0" fmla="*/ 2147483647 w 98"/>
                      <a:gd name="T1" fmla="*/ 0 h 183"/>
                      <a:gd name="T2" fmla="*/ 2147483647 w 98"/>
                      <a:gd name="T3" fmla="*/ 2147483647 h 183"/>
                      <a:gd name="T4" fmla="*/ 0 w 98"/>
                      <a:gd name="T5" fmla="*/ 2147483647 h 183"/>
                      <a:gd name="T6" fmla="*/ 0 w 98"/>
                      <a:gd name="T7" fmla="*/ 2147483647 h 183"/>
                      <a:gd name="T8" fmla="*/ 2147483647 w 98"/>
                      <a:gd name="T9" fmla="*/ 2147483647 h 183"/>
                      <a:gd name="T10" fmla="*/ 2147483647 w 98"/>
                      <a:gd name="T11" fmla="*/ 2147483647 h 183"/>
                      <a:gd name="T12" fmla="*/ 2147483647 w 98"/>
                      <a:gd name="T13" fmla="*/ 2147483647 h 183"/>
                      <a:gd name="T14" fmla="*/ 2147483647 w 98"/>
                      <a:gd name="T15" fmla="*/ 2147483647 h 183"/>
                      <a:gd name="T16" fmla="*/ 2147483647 w 98"/>
                      <a:gd name="T17" fmla="*/ 2147483647 h 183"/>
                      <a:gd name="T18" fmla="*/ 2147483647 w 98"/>
                      <a:gd name="T19" fmla="*/ 2147483647 h 183"/>
                      <a:gd name="T20" fmla="*/ 2147483647 w 98"/>
                      <a:gd name="T21" fmla="*/ 2147483647 h 183"/>
                      <a:gd name="T22" fmla="*/ 2147483647 w 98"/>
                      <a:gd name="T23" fmla="*/ 2147483647 h 183"/>
                      <a:gd name="T24" fmla="*/ 2147483647 w 98"/>
                      <a:gd name="T25" fmla="*/ 2147483647 h 183"/>
                      <a:gd name="T26" fmla="*/ 2147483647 w 98"/>
                      <a:gd name="T27" fmla="*/ 2147483647 h 183"/>
                      <a:gd name="T28" fmla="*/ 2147483647 w 98"/>
                      <a:gd name="T29" fmla="*/ 2147483647 h 183"/>
                      <a:gd name="T30" fmla="*/ 2147483647 w 98"/>
                      <a:gd name="T31" fmla="*/ 2147483647 h 183"/>
                      <a:gd name="T32" fmla="*/ 2147483647 w 98"/>
                      <a:gd name="T33" fmla="*/ 2147483647 h 183"/>
                      <a:gd name="T34" fmla="*/ 2147483647 w 98"/>
                      <a:gd name="T35" fmla="*/ 0 h 183"/>
                      <a:gd name="T36" fmla="*/ 0 60000 65536"/>
                      <a:gd name="T37" fmla="*/ 0 60000 65536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  <a:gd name="T45" fmla="*/ 0 60000 65536"/>
                      <a:gd name="T46" fmla="*/ 0 60000 65536"/>
                      <a:gd name="T47" fmla="*/ 0 60000 65536"/>
                      <a:gd name="T48" fmla="*/ 0 60000 65536"/>
                      <a:gd name="T49" fmla="*/ 0 60000 65536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w 98"/>
                      <a:gd name="T55" fmla="*/ 0 h 183"/>
                      <a:gd name="T56" fmla="*/ 98 w 98"/>
                      <a:gd name="T57" fmla="*/ 183 h 183"/>
                    </a:gdLst>
                    <a:ahLst/>
                    <a:cxnLst>
                      <a:cxn ang="T36">
                        <a:pos x="T0" y="T1"/>
                      </a:cxn>
                      <a:cxn ang="T37">
                        <a:pos x="T2" y="T3"/>
                      </a:cxn>
                      <a:cxn ang="T38">
                        <a:pos x="T4" y="T5"/>
                      </a:cxn>
                      <a:cxn ang="T39">
                        <a:pos x="T6" y="T7"/>
                      </a:cxn>
                      <a:cxn ang="T40">
                        <a:pos x="T8" y="T9"/>
                      </a:cxn>
                      <a:cxn ang="T41">
                        <a:pos x="T10" y="T11"/>
                      </a:cxn>
                      <a:cxn ang="T42">
                        <a:pos x="T12" y="T13"/>
                      </a:cxn>
                      <a:cxn ang="T43">
                        <a:pos x="T14" y="T15"/>
                      </a:cxn>
                      <a:cxn ang="T44">
                        <a:pos x="T16" y="T17"/>
                      </a:cxn>
                      <a:cxn ang="T45">
                        <a:pos x="T18" y="T19"/>
                      </a:cxn>
                      <a:cxn ang="T46">
                        <a:pos x="T20" y="T21"/>
                      </a:cxn>
                      <a:cxn ang="T47">
                        <a:pos x="T22" y="T23"/>
                      </a:cxn>
                      <a:cxn ang="T48">
                        <a:pos x="T24" y="T25"/>
                      </a:cxn>
                      <a:cxn ang="T49">
                        <a:pos x="T26" y="T27"/>
                      </a:cxn>
                      <a:cxn ang="T50">
                        <a:pos x="T28" y="T29"/>
                      </a:cxn>
                      <a:cxn ang="T51">
                        <a:pos x="T30" y="T31"/>
                      </a:cxn>
                      <a:cxn ang="T52">
                        <a:pos x="T32" y="T33"/>
                      </a:cxn>
                      <a:cxn ang="T53">
                        <a:pos x="T34" y="T35"/>
                      </a:cxn>
                    </a:cxnLst>
                    <a:rect l="T54" t="T55" r="T56" b="T57"/>
                    <a:pathLst>
                      <a:path w="98" h="183">
                        <a:moveTo>
                          <a:pt x="98" y="0"/>
                        </a:moveTo>
                        <a:lnTo>
                          <a:pt x="14" y="42"/>
                        </a:lnTo>
                        <a:lnTo>
                          <a:pt x="0" y="56"/>
                        </a:lnTo>
                        <a:lnTo>
                          <a:pt x="42" y="70"/>
                        </a:lnTo>
                        <a:lnTo>
                          <a:pt x="84" y="84"/>
                        </a:lnTo>
                        <a:lnTo>
                          <a:pt x="84" y="99"/>
                        </a:lnTo>
                        <a:lnTo>
                          <a:pt x="42" y="113"/>
                        </a:lnTo>
                        <a:lnTo>
                          <a:pt x="14" y="127"/>
                        </a:lnTo>
                        <a:lnTo>
                          <a:pt x="14" y="141"/>
                        </a:lnTo>
                        <a:lnTo>
                          <a:pt x="42" y="155"/>
                        </a:lnTo>
                        <a:lnTo>
                          <a:pt x="70" y="155"/>
                        </a:lnTo>
                        <a:lnTo>
                          <a:pt x="70" y="169"/>
                        </a:lnTo>
                        <a:lnTo>
                          <a:pt x="28" y="183"/>
                        </a:lnTo>
                        <a:lnTo>
                          <a:pt x="98" y="0"/>
                        </a:lnTo>
                        <a:close/>
                      </a:path>
                    </a:pathLst>
                  </a:custGeom>
                  <a:blipFill dpi="0" rotWithShape="0">
                    <a:blip r:embed="rId8" cstate="print"/>
                    <a:srcRect/>
                    <a:tile tx="0" ty="0" sx="100000" sy="100000" flip="none" algn="tl"/>
                  </a:blip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34" name="Freeform 100"/>
                  <p:cNvSpPr>
                    <a:spLocks/>
                  </p:cNvSpPr>
                  <p:nvPr/>
                </p:nvSpPr>
                <p:spPr bwMode="auto">
                  <a:xfrm>
                    <a:off x="7723835" y="1770063"/>
                    <a:ext cx="155575" cy="268287"/>
                  </a:xfrm>
                  <a:custGeom>
                    <a:avLst/>
                    <a:gdLst>
                      <a:gd name="T0" fmla="*/ 2147483647 w 98"/>
                      <a:gd name="T1" fmla="*/ 2147483647 h 169"/>
                      <a:gd name="T2" fmla="*/ 2147483647 w 98"/>
                      <a:gd name="T3" fmla="*/ 2147483647 h 169"/>
                      <a:gd name="T4" fmla="*/ 2147483647 w 98"/>
                      <a:gd name="T5" fmla="*/ 2147483647 h 169"/>
                      <a:gd name="T6" fmla="*/ 2147483647 w 98"/>
                      <a:gd name="T7" fmla="*/ 2147483647 h 169"/>
                      <a:gd name="T8" fmla="*/ 0 w 98"/>
                      <a:gd name="T9" fmla="*/ 2147483647 h 169"/>
                      <a:gd name="T10" fmla="*/ 2147483647 w 98"/>
                      <a:gd name="T11" fmla="*/ 2147483647 h 169"/>
                      <a:gd name="T12" fmla="*/ 2147483647 w 98"/>
                      <a:gd name="T13" fmla="*/ 2147483647 h 169"/>
                      <a:gd name="T14" fmla="*/ 2147483647 w 98"/>
                      <a:gd name="T15" fmla="*/ 2147483647 h 169"/>
                      <a:gd name="T16" fmla="*/ 2147483647 w 98"/>
                      <a:gd name="T17" fmla="*/ 2147483647 h 169"/>
                      <a:gd name="T18" fmla="*/ 2147483647 w 98"/>
                      <a:gd name="T19" fmla="*/ 2147483647 h 169"/>
                      <a:gd name="T20" fmla="*/ 2147483647 w 98"/>
                      <a:gd name="T21" fmla="*/ 2147483647 h 169"/>
                      <a:gd name="T22" fmla="*/ 2147483647 w 98"/>
                      <a:gd name="T23" fmla="*/ 2147483647 h 169"/>
                      <a:gd name="T24" fmla="*/ 2147483647 w 98"/>
                      <a:gd name="T25" fmla="*/ 2147483647 h 169"/>
                      <a:gd name="T26" fmla="*/ 2147483647 w 98"/>
                      <a:gd name="T27" fmla="*/ 2147483647 h 169"/>
                      <a:gd name="T28" fmla="*/ 2147483647 w 98"/>
                      <a:gd name="T29" fmla="*/ 2147483647 h 169"/>
                      <a:gd name="T30" fmla="*/ 2147483647 w 98"/>
                      <a:gd name="T31" fmla="*/ 2147483647 h 169"/>
                      <a:gd name="T32" fmla="*/ 2147483647 w 98"/>
                      <a:gd name="T33" fmla="*/ 2147483647 h 169"/>
                      <a:gd name="T34" fmla="*/ 2147483647 w 98"/>
                      <a:gd name="T35" fmla="*/ 2147483647 h 169"/>
                      <a:gd name="T36" fmla="*/ 2147483647 w 98"/>
                      <a:gd name="T37" fmla="*/ 2147483647 h 169"/>
                      <a:gd name="T38" fmla="*/ 2147483647 w 98"/>
                      <a:gd name="T39" fmla="*/ 2147483647 h 169"/>
                      <a:gd name="T40" fmla="*/ 2147483647 w 98"/>
                      <a:gd name="T41" fmla="*/ 2147483647 h 169"/>
                      <a:gd name="T42" fmla="*/ 2147483647 w 98"/>
                      <a:gd name="T43" fmla="*/ 2147483647 h 169"/>
                      <a:gd name="T44" fmla="*/ 2147483647 w 98"/>
                      <a:gd name="T45" fmla="*/ 2147483647 h 169"/>
                      <a:gd name="T46" fmla="*/ 2147483647 w 98"/>
                      <a:gd name="T47" fmla="*/ 2147483647 h 169"/>
                      <a:gd name="T48" fmla="*/ 2147483647 w 98"/>
                      <a:gd name="T49" fmla="*/ 2147483647 h 169"/>
                      <a:gd name="T50" fmla="*/ 2147483647 w 98"/>
                      <a:gd name="T51" fmla="*/ 2147483647 h 169"/>
                      <a:gd name="T52" fmla="*/ 2147483647 w 98"/>
                      <a:gd name="T53" fmla="*/ 2147483647 h 169"/>
                      <a:gd name="T54" fmla="*/ 2147483647 w 98"/>
                      <a:gd name="T55" fmla="*/ 2147483647 h 169"/>
                      <a:gd name="T56" fmla="*/ 2147483647 w 98"/>
                      <a:gd name="T57" fmla="*/ 2147483647 h 169"/>
                      <a:gd name="T58" fmla="*/ 2147483647 w 98"/>
                      <a:gd name="T59" fmla="*/ 2147483647 h 169"/>
                      <a:gd name="T60" fmla="*/ 2147483647 w 98"/>
                      <a:gd name="T61" fmla="*/ 2147483647 h 169"/>
                      <a:gd name="T62" fmla="*/ 2147483647 w 98"/>
                      <a:gd name="T63" fmla="*/ 2147483647 h 169"/>
                      <a:gd name="T64" fmla="*/ 2147483647 w 98"/>
                      <a:gd name="T65" fmla="*/ 2147483647 h 169"/>
                      <a:gd name="T66" fmla="*/ 2147483647 w 98"/>
                      <a:gd name="T67" fmla="*/ 2147483647 h 169"/>
                      <a:gd name="T68" fmla="*/ 2147483647 w 98"/>
                      <a:gd name="T69" fmla="*/ 2147483647 h 169"/>
                      <a:gd name="T70" fmla="*/ 2147483647 w 98"/>
                      <a:gd name="T71" fmla="*/ 2147483647 h 169"/>
                      <a:gd name="T72" fmla="*/ 2147483647 w 98"/>
                      <a:gd name="T73" fmla="*/ 2147483647 h 169"/>
                      <a:gd name="T74" fmla="*/ 0 w 98"/>
                      <a:gd name="T75" fmla="*/ 2147483647 h 169"/>
                      <a:gd name="T76" fmla="*/ 0 w 98"/>
                      <a:gd name="T77" fmla="*/ 2147483647 h 169"/>
                      <a:gd name="T78" fmla="*/ 0 w 98"/>
                      <a:gd name="T79" fmla="*/ 2147483647 h 169"/>
                      <a:gd name="T80" fmla="*/ 2147483647 w 98"/>
                      <a:gd name="T81" fmla="*/ 2147483647 h 169"/>
                      <a:gd name="T82" fmla="*/ 2147483647 w 98"/>
                      <a:gd name="T83" fmla="*/ 0 h 169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w 98"/>
                      <a:gd name="T127" fmla="*/ 0 h 169"/>
                      <a:gd name="T128" fmla="*/ 98 w 98"/>
                      <a:gd name="T129" fmla="*/ 169 h 169"/>
                    </a:gdLst>
                    <a:ahLst/>
                    <a:cxnLst>
                      <a:cxn ang="T84">
                        <a:pos x="T0" y="T1"/>
                      </a:cxn>
                      <a:cxn ang="T85">
                        <a:pos x="T2" y="T3"/>
                      </a:cxn>
                      <a:cxn ang="T86">
                        <a:pos x="T4" y="T5"/>
                      </a:cxn>
                      <a:cxn ang="T87">
                        <a:pos x="T6" y="T7"/>
                      </a:cxn>
                      <a:cxn ang="T88">
                        <a:pos x="T8" y="T9"/>
                      </a:cxn>
                      <a:cxn ang="T89">
                        <a:pos x="T10" y="T11"/>
                      </a:cxn>
                      <a:cxn ang="T90">
                        <a:pos x="T12" y="T13"/>
                      </a:cxn>
                      <a:cxn ang="T91">
                        <a:pos x="T14" y="T15"/>
                      </a:cxn>
                      <a:cxn ang="T92">
                        <a:pos x="T16" y="T17"/>
                      </a:cxn>
                      <a:cxn ang="T93">
                        <a:pos x="T18" y="T19"/>
                      </a:cxn>
                      <a:cxn ang="T94">
                        <a:pos x="T20" y="T21"/>
                      </a:cxn>
                      <a:cxn ang="T95">
                        <a:pos x="T22" y="T23"/>
                      </a:cxn>
                      <a:cxn ang="T96">
                        <a:pos x="T24" y="T25"/>
                      </a:cxn>
                      <a:cxn ang="T97">
                        <a:pos x="T26" y="T27"/>
                      </a:cxn>
                      <a:cxn ang="T98">
                        <a:pos x="T28" y="T29"/>
                      </a:cxn>
                      <a:cxn ang="T99">
                        <a:pos x="T30" y="T31"/>
                      </a:cxn>
                      <a:cxn ang="T100">
                        <a:pos x="T32" y="T33"/>
                      </a:cxn>
                      <a:cxn ang="T101">
                        <a:pos x="T34" y="T35"/>
                      </a:cxn>
                      <a:cxn ang="T102">
                        <a:pos x="T36" y="T37"/>
                      </a:cxn>
                      <a:cxn ang="T103">
                        <a:pos x="T38" y="T39"/>
                      </a:cxn>
                      <a:cxn ang="T104">
                        <a:pos x="T40" y="T41"/>
                      </a:cxn>
                      <a:cxn ang="T105">
                        <a:pos x="T42" y="T43"/>
                      </a:cxn>
                      <a:cxn ang="T106">
                        <a:pos x="T44" y="T45"/>
                      </a:cxn>
                      <a:cxn ang="T107">
                        <a:pos x="T46" y="T47"/>
                      </a:cxn>
                      <a:cxn ang="T108">
                        <a:pos x="T48" y="T49"/>
                      </a:cxn>
                      <a:cxn ang="T109">
                        <a:pos x="T50" y="T51"/>
                      </a:cxn>
                      <a:cxn ang="T110">
                        <a:pos x="T52" y="T53"/>
                      </a:cxn>
                      <a:cxn ang="T111">
                        <a:pos x="T54" y="T55"/>
                      </a:cxn>
                      <a:cxn ang="T112">
                        <a:pos x="T56" y="T57"/>
                      </a:cxn>
                      <a:cxn ang="T113">
                        <a:pos x="T58" y="T59"/>
                      </a:cxn>
                      <a:cxn ang="T114">
                        <a:pos x="T60" y="T61"/>
                      </a:cxn>
                      <a:cxn ang="T115">
                        <a:pos x="T62" y="T63"/>
                      </a:cxn>
                      <a:cxn ang="T116">
                        <a:pos x="T64" y="T65"/>
                      </a:cxn>
                      <a:cxn ang="T117">
                        <a:pos x="T66" y="T67"/>
                      </a:cxn>
                      <a:cxn ang="T118">
                        <a:pos x="T68" y="T69"/>
                      </a:cxn>
                      <a:cxn ang="T119">
                        <a:pos x="T70" y="T71"/>
                      </a:cxn>
                      <a:cxn ang="T120">
                        <a:pos x="T72" y="T73"/>
                      </a:cxn>
                      <a:cxn ang="T121">
                        <a:pos x="T74" y="T75"/>
                      </a:cxn>
                      <a:cxn ang="T122">
                        <a:pos x="T76" y="T77"/>
                      </a:cxn>
                      <a:cxn ang="T123">
                        <a:pos x="T78" y="T79"/>
                      </a:cxn>
                      <a:cxn ang="T124">
                        <a:pos x="T80" y="T81"/>
                      </a:cxn>
                      <a:cxn ang="T125">
                        <a:pos x="T82" y="T83"/>
                      </a:cxn>
                    </a:cxnLst>
                    <a:rect l="T126" t="T127" r="T128" b="T129"/>
                    <a:pathLst>
                      <a:path w="98" h="169">
                        <a:moveTo>
                          <a:pt x="98" y="14"/>
                        </a:moveTo>
                        <a:lnTo>
                          <a:pt x="14" y="56"/>
                        </a:lnTo>
                        <a:lnTo>
                          <a:pt x="28" y="56"/>
                        </a:lnTo>
                        <a:lnTo>
                          <a:pt x="14" y="70"/>
                        </a:lnTo>
                        <a:lnTo>
                          <a:pt x="0" y="56"/>
                        </a:lnTo>
                        <a:lnTo>
                          <a:pt x="42" y="70"/>
                        </a:lnTo>
                        <a:lnTo>
                          <a:pt x="84" y="84"/>
                        </a:lnTo>
                        <a:lnTo>
                          <a:pt x="98" y="84"/>
                        </a:lnTo>
                        <a:lnTo>
                          <a:pt x="98" y="99"/>
                        </a:lnTo>
                        <a:lnTo>
                          <a:pt x="84" y="113"/>
                        </a:lnTo>
                        <a:lnTo>
                          <a:pt x="42" y="127"/>
                        </a:lnTo>
                        <a:lnTo>
                          <a:pt x="14" y="141"/>
                        </a:lnTo>
                        <a:lnTo>
                          <a:pt x="28" y="127"/>
                        </a:lnTo>
                        <a:lnTo>
                          <a:pt x="28" y="141"/>
                        </a:lnTo>
                        <a:lnTo>
                          <a:pt x="14" y="141"/>
                        </a:lnTo>
                        <a:lnTo>
                          <a:pt x="42" y="155"/>
                        </a:lnTo>
                        <a:lnTo>
                          <a:pt x="70" y="155"/>
                        </a:lnTo>
                        <a:lnTo>
                          <a:pt x="84" y="155"/>
                        </a:lnTo>
                        <a:lnTo>
                          <a:pt x="84" y="169"/>
                        </a:lnTo>
                        <a:lnTo>
                          <a:pt x="70" y="169"/>
                        </a:lnTo>
                        <a:lnTo>
                          <a:pt x="70" y="155"/>
                        </a:lnTo>
                        <a:lnTo>
                          <a:pt x="70" y="169"/>
                        </a:lnTo>
                        <a:lnTo>
                          <a:pt x="42" y="169"/>
                        </a:lnTo>
                        <a:lnTo>
                          <a:pt x="14" y="155"/>
                        </a:lnTo>
                        <a:lnTo>
                          <a:pt x="14" y="141"/>
                        </a:lnTo>
                        <a:lnTo>
                          <a:pt x="14" y="127"/>
                        </a:lnTo>
                        <a:lnTo>
                          <a:pt x="42" y="113"/>
                        </a:lnTo>
                        <a:lnTo>
                          <a:pt x="84" y="99"/>
                        </a:lnTo>
                        <a:lnTo>
                          <a:pt x="84" y="84"/>
                        </a:lnTo>
                        <a:lnTo>
                          <a:pt x="84" y="99"/>
                        </a:lnTo>
                        <a:lnTo>
                          <a:pt x="42" y="84"/>
                        </a:lnTo>
                        <a:lnTo>
                          <a:pt x="0" y="70"/>
                        </a:lnTo>
                        <a:lnTo>
                          <a:pt x="0" y="56"/>
                        </a:lnTo>
                        <a:lnTo>
                          <a:pt x="14" y="42"/>
                        </a:lnTo>
                        <a:lnTo>
                          <a:pt x="98" y="0"/>
                        </a:lnTo>
                        <a:lnTo>
                          <a:pt x="98" y="14"/>
                        </a:lnTo>
                        <a:close/>
                      </a:path>
                    </a:pathLst>
                  </a:custGeom>
                  <a:blipFill dpi="0" rotWithShape="0">
                    <a:blip r:embed="rId9" cstate="print"/>
                    <a:srcRect/>
                    <a:tile tx="0" ty="0" sx="100000" sy="100000" flip="none" algn="tl"/>
                  </a:blip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35" name="Freeform 101"/>
                  <p:cNvSpPr>
                    <a:spLocks/>
                  </p:cNvSpPr>
                  <p:nvPr/>
                </p:nvSpPr>
                <p:spPr bwMode="auto">
                  <a:xfrm>
                    <a:off x="7834960" y="2038350"/>
                    <a:ext cx="22225" cy="22225"/>
                  </a:xfrm>
                  <a:custGeom>
                    <a:avLst/>
                    <a:gdLst>
                      <a:gd name="T0" fmla="*/ 2147483647 w 14"/>
                      <a:gd name="T1" fmla="*/ 0 h 14"/>
                      <a:gd name="T2" fmla="*/ 2147483647 w 14"/>
                      <a:gd name="T3" fmla="*/ 0 h 14"/>
                      <a:gd name="T4" fmla="*/ 0 w 14"/>
                      <a:gd name="T5" fmla="*/ 2147483647 h 14"/>
                      <a:gd name="T6" fmla="*/ 0 w 14"/>
                      <a:gd name="T7" fmla="*/ 0 h 14"/>
                      <a:gd name="T8" fmla="*/ 0 w 14"/>
                      <a:gd name="T9" fmla="*/ 0 h 14"/>
                      <a:gd name="T10" fmla="*/ 0 w 14"/>
                      <a:gd name="T11" fmla="*/ 0 h 14"/>
                      <a:gd name="T12" fmla="*/ 2147483647 w 14"/>
                      <a:gd name="T13" fmla="*/ 0 h 14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w 14"/>
                      <a:gd name="T22" fmla="*/ 0 h 14"/>
                      <a:gd name="T23" fmla="*/ 14 w 14"/>
                      <a:gd name="T24" fmla="*/ 14 h 14"/>
                    </a:gdLst>
                    <a:ahLst/>
                    <a:cxnLst>
                      <a:cxn ang="T14">
                        <a:pos x="T0" y="T1"/>
                      </a:cxn>
                      <a:cxn ang="T15">
                        <a:pos x="T2" y="T3"/>
                      </a:cxn>
                      <a:cxn ang="T16">
                        <a:pos x="T4" y="T5"/>
                      </a:cxn>
                      <a:cxn ang="T17">
                        <a:pos x="T6" y="T7"/>
                      </a:cxn>
                      <a:cxn ang="T18">
                        <a:pos x="T8" y="T9"/>
                      </a:cxn>
                      <a:cxn ang="T19">
                        <a:pos x="T10" y="T11"/>
                      </a:cxn>
                      <a:cxn ang="T20">
                        <a:pos x="T12" y="T13"/>
                      </a:cxn>
                    </a:cxnLst>
                    <a:rect l="T21" t="T22" r="T23" b="T24"/>
                    <a:pathLst>
                      <a:path w="14" h="14">
                        <a:moveTo>
                          <a:pt x="14" y="0"/>
                        </a:moveTo>
                        <a:lnTo>
                          <a:pt x="14" y="0"/>
                        </a:lnTo>
                        <a:lnTo>
                          <a:pt x="0" y="14"/>
                        </a:lnTo>
                        <a:lnTo>
                          <a:pt x="0" y="0"/>
                        </a:lnTo>
                        <a:lnTo>
                          <a:pt x="14" y="0"/>
                        </a:lnTo>
                        <a:close/>
                      </a:path>
                    </a:pathLst>
                  </a:custGeom>
                  <a:blipFill dpi="0" rotWithShape="0">
                    <a:blip r:embed="rId9" cstate="print"/>
                    <a:srcRect/>
                    <a:tile tx="0" ty="0" sx="100000" sy="100000" flip="none" algn="tl"/>
                  </a:blip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36" name="Freeform 102"/>
                  <p:cNvSpPr>
                    <a:spLocks/>
                  </p:cNvSpPr>
                  <p:nvPr/>
                </p:nvSpPr>
                <p:spPr bwMode="auto">
                  <a:xfrm>
                    <a:off x="7768285" y="2038350"/>
                    <a:ext cx="66675" cy="44450"/>
                  </a:xfrm>
                  <a:custGeom>
                    <a:avLst/>
                    <a:gdLst>
                      <a:gd name="T0" fmla="*/ 2147483647 w 42"/>
                      <a:gd name="T1" fmla="*/ 2147483647 h 28"/>
                      <a:gd name="T2" fmla="*/ 2147483647 w 42"/>
                      <a:gd name="T3" fmla="*/ 0 h 28"/>
                      <a:gd name="T4" fmla="*/ 0 w 42"/>
                      <a:gd name="T5" fmla="*/ 2147483647 h 28"/>
                      <a:gd name="T6" fmla="*/ 0 w 42"/>
                      <a:gd name="T7" fmla="*/ 2147483647 h 28"/>
                      <a:gd name="T8" fmla="*/ 2147483647 w 42"/>
                      <a:gd name="T9" fmla="*/ 2147483647 h 2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42"/>
                      <a:gd name="T16" fmla="*/ 0 h 28"/>
                      <a:gd name="T17" fmla="*/ 42 w 42"/>
                      <a:gd name="T18" fmla="*/ 28 h 28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42" h="28">
                        <a:moveTo>
                          <a:pt x="42" y="14"/>
                        </a:moveTo>
                        <a:lnTo>
                          <a:pt x="42" y="0"/>
                        </a:lnTo>
                        <a:lnTo>
                          <a:pt x="0" y="14"/>
                        </a:lnTo>
                        <a:lnTo>
                          <a:pt x="0" y="28"/>
                        </a:lnTo>
                        <a:lnTo>
                          <a:pt x="42" y="14"/>
                        </a:lnTo>
                        <a:close/>
                      </a:path>
                    </a:pathLst>
                  </a:custGeom>
                  <a:blipFill dpi="0" rotWithShape="0">
                    <a:blip r:embed="rId9" cstate="print"/>
                    <a:srcRect/>
                    <a:tile tx="0" ty="0" sx="100000" sy="100000" flip="none" algn="tl"/>
                  </a:blip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cxnSp>
              <p:nvCxnSpPr>
                <p:cNvPr id="232" name="Straight Arrow Connector 231"/>
                <p:cNvCxnSpPr/>
                <p:nvPr/>
              </p:nvCxnSpPr>
              <p:spPr bwMode="auto">
                <a:xfrm>
                  <a:off x="8327572" y="4484348"/>
                  <a:ext cx="167346" cy="0"/>
                </a:xfrm>
                <a:prstGeom prst="straightConnector1">
                  <a:avLst/>
                </a:prstGeom>
                <a:noFill/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arrow"/>
                </a:ln>
                <a:effectLst/>
              </p:spPr>
            </p:cxnSp>
          </p:grpSp>
          <p:sp>
            <p:nvSpPr>
              <p:cNvPr id="227" name="Rectangle 226"/>
              <p:cNvSpPr/>
              <p:nvPr/>
            </p:nvSpPr>
            <p:spPr bwMode="auto">
              <a:xfrm>
                <a:off x="4312566" y="2601516"/>
                <a:ext cx="387197" cy="139500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1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228" name="Rectangle 227"/>
              <p:cNvSpPr/>
              <p:nvPr/>
            </p:nvSpPr>
            <p:spPr bwMode="auto">
              <a:xfrm>
                <a:off x="4312566" y="2753916"/>
                <a:ext cx="387197" cy="139500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1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229" name="Rectangle 228"/>
              <p:cNvSpPr/>
              <p:nvPr/>
            </p:nvSpPr>
            <p:spPr bwMode="auto">
              <a:xfrm>
                <a:off x="4312566" y="2906316"/>
                <a:ext cx="387197" cy="139500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1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230" name="Rectangle 229"/>
              <p:cNvSpPr/>
              <p:nvPr/>
            </p:nvSpPr>
            <p:spPr bwMode="auto">
              <a:xfrm>
                <a:off x="4312566" y="3058716"/>
                <a:ext cx="387197" cy="139500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1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pic>
          <p:nvPicPr>
            <p:cNvPr id="7170" name="Picture 2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0125" y="3038770"/>
              <a:ext cx="621355" cy="6204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37" name="Picture 2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35853" y="1615582"/>
              <a:ext cx="621355" cy="6204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38" name="Picture 2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11951" y="1544239"/>
              <a:ext cx="621355" cy="6204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521539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/>
          </p:cNvSpPr>
          <p:nvPr/>
        </p:nvSpPr>
        <p:spPr bwMode="auto">
          <a:xfrm>
            <a:off x="7437" y="1395407"/>
            <a:ext cx="3743320" cy="33816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230188" lvl="1" indent="-228600" eaLnBrk="0" hangingPunct="0">
              <a:lnSpc>
                <a:spcPct val="100000"/>
              </a:lnSpc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/>
            </a:pPr>
            <a:r>
              <a:rPr lang="en-US" sz="2000" dirty="0"/>
              <a:t>All threads must be given some code to run</a:t>
            </a:r>
          </a:p>
          <a:p>
            <a:pPr marL="454025" lvl="1" indent="-228600" eaLnBrk="0" hangingPunct="0">
              <a:lnSpc>
                <a:spcPct val="100000"/>
              </a:lnSpc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/>
            </a:pPr>
            <a:r>
              <a:rPr lang="en-US" sz="2000" dirty="0"/>
              <a:t>You specify the code that should be run by </a:t>
            </a:r>
            <a:r>
              <a:rPr lang="en-US" sz="2000" dirty="0" smtClean="0"/>
              <a:t>extending Thread or implementing </a:t>
            </a:r>
            <a:r>
              <a:rPr lang="en-US" sz="2000" dirty="0"/>
              <a:t>the Runnable </a:t>
            </a:r>
            <a:r>
              <a:rPr lang="en-US" sz="2000" dirty="0" smtClean="0"/>
              <a:t>interface</a:t>
            </a:r>
            <a:endParaRPr lang="en-US" sz="2000" dirty="0"/>
          </a:p>
        </p:txBody>
      </p:sp>
      <p:sp>
        <p:nvSpPr>
          <p:cNvPr id="33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533400"/>
            <a:ext cx="8839200" cy="381000"/>
          </a:xfrm>
        </p:spPr>
        <p:txBody>
          <a:bodyPr>
            <a:noAutofit/>
          </a:bodyPr>
          <a:lstStyle/>
          <a:p>
            <a:pPr algn="ctr"/>
            <a:r>
              <a:rPr lang="en-US" sz="3200" dirty="0" smtClean="0"/>
              <a:t>Using Java Threads in Android</a:t>
            </a:r>
            <a:endParaRPr lang="en-US" sz="3200" dirty="0"/>
          </a:p>
        </p:txBody>
      </p:sp>
      <p:sp>
        <p:nvSpPr>
          <p:cNvPr id="32" name="Rectangle 1030"/>
          <p:cNvSpPr>
            <a:spLocks noChangeArrowheads="1"/>
          </p:cNvSpPr>
          <p:nvPr/>
        </p:nvSpPr>
        <p:spPr bwMode="auto">
          <a:xfrm>
            <a:off x="6770735" y="1188365"/>
            <a:ext cx="1367533" cy="41691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r>
              <a:rPr lang="en-US" dirty="0" smtClean="0">
                <a:latin typeface="Arial" pitchFamily="34" charset="0"/>
                <a:cs typeface="Arial" pitchFamily="34" charset="0"/>
              </a:rPr>
              <a:t>Thread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3" name="Straight Connector 12"/>
          <p:cNvCxnSpPr/>
          <p:nvPr/>
        </p:nvCxnSpPr>
        <p:spPr bwMode="auto">
          <a:xfrm flipH="1">
            <a:off x="7454501" y="1605280"/>
            <a:ext cx="1" cy="629920"/>
          </a:xfrm>
          <a:prstGeom prst="lin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" name="Isosceles Triangle 3"/>
          <p:cNvSpPr/>
          <p:nvPr/>
        </p:nvSpPr>
        <p:spPr bwMode="auto">
          <a:xfrm>
            <a:off x="7318013" y="1747520"/>
            <a:ext cx="272977" cy="193040"/>
          </a:xfrm>
          <a:prstGeom prst="triangle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Rectangle 1030"/>
          <p:cNvSpPr>
            <a:spLocks noChangeArrowheads="1"/>
          </p:cNvSpPr>
          <p:nvPr/>
        </p:nvSpPr>
        <p:spPr bwMode="auto">
          <a:xfrm>
            <a:off x="6770735" y="2031645"/>
            <a:ext cx="1367533" cy="609600"/>
          </a:xfrm>
          <a:prstGeom prst="rect">
            <a:avLst/>
          </a:prstGeom>
          <a:solidFill>
            <a:srgbClr val="FFFF99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r>
              <a:rPr lang="en-US" dirty="0" err="1" smtClean="0">
                <a:latin typeface="Arial" pitchFamily="34" charset="0"/>
                <a:cs typeface="Arial" pitchFamily="34" charset="0"/>
              </a:rPr>
              <a:t>MyThread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0722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/>
          </p:cNvSpPr>
          <p:nvPr/>
        </p:nvSpPr>
        <p:spPr bwMode="auto">
          <a:xfrm>
            <a:off x="7437" y="1395407"/>
            <a:ext cx="3743320" cy="33816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230188" lvl="1" indent="-228600" eaLnBrk="0" hangingPunct="0">
              <a:lnSpc>
                <a:spcPct val="100000"/>
              </a:lnSpc>
              <a:spcBef>
                <a:spcPts val="1200"/>
              </a:spcBef>
              <a:buClr>
                <a:schemeClr val="bg1">
                  <a:lumMod val="75000"/>
                </a:schemeClr>
              </a:buClr>
              <a:buFont typeface="Arial" pitchFamily="34" charset="0"/>
              <a:buChar char="•"/>
              <a:defRPr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All threads must be given some code to run</a:t>
            </a:r>
          </a:p>
          <a:p>
            <a:pPr marL="454025" lvl="1" indent="-228600" eaLnBrk="0" hangingPunct="0">
              <a:lnSpc>
                <a:spcPct val="100000"/>
              </a:lnSpc>
              <a:spcBef>
                <a:spcPts val="1200"/>
              </a:spcBef>
              <a:buClr>
                <a:schemeClr val="bg1">
                  <a:lumMod val="75000"/>
                </a:schemeClr>
              </a:buClr>
              <a:buFont typeface="Arial" pitchFamily="34" charset="0"/>
              <a:buChar char="•"/>
              <a:defRPr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You specify the code that should be run by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extending Thread or implementing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the Runnable interface</a:t>
            </a:r>
          </a:p>
          <a:p>
            <a:pPr marL="230188" lvl="1" indent="-228600" eaLnBrk="0" hangingPunct="0">
              <a:lnSpc>
                <a:spcPct val="100000"/>
              </a:lnSpc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/>
            </a:pPr>
            <a:r>
              <a:rPr lang="en-US" sz="2000" dirty="0" smtClean="0"/>
              <a:t>Threads/</a:t>
            </a:r>
            <a:r>
              <a:rPr lang="en-US" sz="2000" dirty="0" err="1" smtClean="0"/>
              <a:t>Runnables</a:t>
            </a:r>
            <a:r>
              <a:rPr lang="en-US" sz="2000" dirty="0" smtClean="0"/>
              <a:t> </a:t>
            </a:r>
            <a:r>
              <a:rPr lang="en-US" sz="2000" dirty="0"/>
              <a:t>have a </a:t>
            </a:r>
            <a:r>
              <a:rPr lang="en-US" sz="2000" dirty="0" smtClean="0"/>
              <a:t>run() </a:t>
            </a:r>
            <a:r>
              <a:rPr lang="en-US" sz="2000" dirty="0"/>
              <a:t>method that is called by the new thread after it starts </a:t>
            </a:r>
            <a:r>
              <a:rPr lang="en-US" sz="2000" dirty="0" smtClean="0"/>
              <a:t>up</a:t>
            </a:r>
          </a:p>
          <a:p>
            <a:pPr marL="230188" lvl="1" indent="-228600" eaLnBrk="0" hangingPunct="0">
              <a:lnSpc>
                <a:spcPct val="100000"/>
              </a:lnSpc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/>
            </a:pPr>
            <a:endParaRPr lang="en-US" sz="2000" dirty="0"/>
          </a:p>
        </p:txBody>
      </p:sp>
      <p:sp>
        <p:nvSpPr>
          <p:cNvPr id="6" name="Rectangle 1029"/>
          <p:cNvSpPr>
            <a:spLocks noChangeArrowheads="1"/>
          </p:cNvSpPr>
          <p:nvPr/>
        </p:nvSpPr>
        <p:spPr bwMode="auto">
          <a:xfrm>
            <a:off x="4870685" y="2031645"/>
            <a:ext cx="1381821" cy="609600"/>
          </a:xfrm>
          <a:prstGeom prst="rect">
            <a:avLst/>
          </a:prstGeom>
          <a:solidFill>
            <a:srgbClr val="FFC000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r>
              <a:rPr lang="en-US" dirty="0" smtClean="0">
                <a:latin typeface="Arial" pitchFamily="34" charset="0"/>
                <a:cs typeface="Arial" pitchFamily="34" charset="0"/>
              </a:rPr>
              <a:t>: My</a:t>
            </a:r>
            <a:br>
              <a:rPr lang="en-US" dirty="0" smtClean="0">
                <a:latin typeface="Arial" pitchFamily="34" charset="0"/>
                <a:cs typeface="Arial" pitchFamily="34" charset="0"/>
              </a:rPr>
            </a:br>
            <a:r>
              <a:rPr lang="en-US" dirty="0" smtClean="0">
                <a:latin typeface="Arial" pitchFamily="34" charset="0"/>
                <a:cs typeface="Arial" pitchFamily="34" charset="0"/>
              </a:rPr>
              <a:t>Component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Text Box 1031"/>
          <p:cNvSpPr txBox="1">
            <a:spLocks noChangeArrowheads="1"/>
          </p:cNvSpPr>
          <p:nvPr/>
        </p:nvSpPr>
        <p:spPr bwMode="auto">
          <a:xfrm>
            <a:off x="3801255" y="2873165"/>
            <a:ext cx="1276760" cy="341632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dirty="0" err="1" smtClean="0">
                <a:latin typeface="Arial" pitchFamily="34" charset="0"/>
                <a:cs typeface="Arial" pitchFamily="34" charset="0"/>
              </a:rPr>
              <a:t>onCreate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()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Text Box 1033"/>
          <p:cNvSpPr txBox="1">
            <a:spLocks noChangeArrowheads="1"/>
          </p:cNvSpPr>
          <p:nvPr/>
        </p:nvSpPr>
        <p:spPr bwMode="auto">
          <a:xfrm>
            <a:off x="6109374" y="3899245"/>
            <a:ext cx="838200" cy="341632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Arial" pitchFamily="34" charset="0"/>
                <a:cs typeface="Arial" pitchFamily="34" charset="0"/>
              </a:rPr>
              <a:t>s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tart()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Text Box 1034"/>
          <p:cNvSpPr txBox="1">
            <a:spLocks noChangeArrowheads="1"/>
          </p:cNvSpPr>
          <p:nvPr/>
        </p:nvSpPr>
        <p:spPr bwMode="auto">
          <a:xfrm>
            <a:off x="7970578" y="4269730"/>
            <a:ext cx="671979" cy="341632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Arial" pitchFamily="34" charset="0"/>
                <a:cs typeface="Arial" pitchFamily="34" charset="0"/>
              </a:rPr>
              <a:t>r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un()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Rectangle 1035"/>
          <p:cNvSpPr>
            <a:spLocks noChangeArrowheads="1"/>
          </p:cNvSpPr>
          <p:nvPr/>
        </p:nvSpPr>
        <p:spPr bwMode="auto">
          <a:xfrm>
            <a:off x="5378917" y="3176376"/>
            <a:ext cx="331528" cy="2998257"/>
          </a:xfrm>
          <a:prstGeom prst="rect">
            <a:avLst/>
          </a:prstGeom>
          <a:solidFill>
            <a:schemeClr val="bg1"/>
          </a:solidFill>
          <a:ln w="1905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Freeform 1039"/>
          <p:cNvSpPr>
            <a:spLocks/>
          </p:cNvSpPr>
          <p:nvPr/>
        </p:nvSpPr>
        <p:spPr bwMode="auto">
          <a:xfrm>
            <a:off x="7526078" y="4179677"/>
            <a:ext cx="444500" cy="482600"/>
          </a:xfrm>
          <a:custGeom>
            <a:avLst/>
            <a:gdLst>
              <a:gd name="T0" fmla="*/ 0 w 280"/>
              <a:gd name="T1" fmla="*/ 2147483647 h 304"/>
              <a:gd name="T2" fmla="*/ 2147483647 w 280"/>
              <a:gd name="T3" fmla="*/ 2147483647 h 304"/>
              <a:gd name="T4" fmla="*/ 2147483647 w 280"/>
              <a:gd name="T5" fmla="*/ 2147483647 h 304"/>
              <a:gd name="T6" fmla="*/ 0 w 280"/>
              <a:gd name="T7" fmla="*/ 2147483647 h 304"/>
              <a:gd name="T8" fmla="*/ 0 60000 65536"/>
              <a:gd name="T9" fmla="*/ 0 60000 65536"/>
              <a:gd name="T10" fmla="*/ 0 60000 65536"/>
              <a:gd name="T11" fmla="*/ 0 60000 65536"/>
              <a:gd name="T12" fmla="*/ 0 w 280"/>
              <a:gd name="T13" fmla="*/ 0 h 304"/>
              <a:gd name="T14" fmla="*/ 280 w 280"/>
              <a:gd name="T15" fmla="*/ 304 h 30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80" h="304">
                <a:moveTo>
                  <a:pt x="0" y="40"/>
                </a:moveTo>
                <a:cubicBezTo>
                  <a:pt x="100" y="20"/>
                  <a:pt x="200" y="0"/>
                  <a:pt x="240" y="40"/>
                </a:cubicBezTo>
                <a:cubicBezTo>
                  <a:pt x="280" y="80"/>
                  <a:pt x="280" y="256"/>
                  <a:pt x="240" y="280"/>
                </a:cubicBezTo>
                <a:cubicBezTo>
                  <a:pt x="200" y="304"/>
                  <a:pt x="64" y="200"/>
                  <a:pt x="0" y="184"/>
                </a:cubicBezTo>
              </a:path>
            </a:pathLst>
          </a:custGeom>
          <a:noFill/>
          <a:ln w="12700" cap="sq">
            <a:solidFill>
              <a:schemeClr val="tx1"/>
            </a:solidFill>
            <a:round/>
            <a:headEnd type="none" w="med" len="med"/>
            <a:tailEnd type="arrow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19" name="Text Box 1045"/>
          <p:cNvSpPr txBox="1">
            <a:spLocks noChangeArrowheads="1"/>
          </p:cNvSpPr>
          <p:nvPr/>
        </p:nvSpPr>
        <p:spPr bwMode="auto">
          <a:xfrm>
            <a:off x="6088884" y="3072295"/>
            <a:ext cx="761747" cy="341632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Arial" pitchFamily="34" charset="0"/>
                <a:cs typeface="Arial" pitchFamily="34" charset="0"/>
              </a:rPr>
              <a:t>n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ew()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0" name="Line 1046"/>
          <p:cNvSpPr>
            <a:spLocks noChangeShapeType="1"/>
          </p:cNvSpPr>
          <p:nvPr/>
        </p:nvSpPr>
        <p:spPr bwMode="auto">
          <a:xfrm>
            <a:off x="5841696" y="3453295"/>
            <a:ext cx="1371600" cy="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med" len="med"/>
            <a:tailEnd type="arrow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Line 1047"/>
          <p:cNvSpPr>
            <a:spLocks noChangeShapeType="1"/>
          </p:cNvSpPr>
          <p:nvPr/>
        </p:nvSpPr>
        <p:spPr bwMode="auto">
          <a:xfrm flipH="1">
            <a:off x="5877556" y="3605695"/>
            <a:ext cx="1371600" cy="0"/>
          </a:xfrm>
          <a:prstGeom prst="line">
            <a:avLst/>
          </a:prstGeom>
          <a:noFill/>
          <a:ln w="12700" cap="sq">
            <a:solidFill>
              <a:schemeClr val="tx1"/>
            </a:solidFill>
            <a:prstDash val="lgDash"/>
            <a:round/>
            <a:headEnd type="none" w="med" len="med"/>
            <a:tailEnd type="arrow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22" name="Line 1048"/>
          <p:cNvSpPr>
            <a:spLocks noChangeShapeType="1"/>
          </p:cNvSpPr>
          <p:nvPr/>
        </p:nvSpPr>
        <p:spPr bwMode="auto">
          <a:xfrm>
            <a:off x="7422317" y="3785977"/>
            <a:ext cx="0" cy="38100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>
            <a:prstTxWarp prst="textNoShape">
              <a:avLst/>
            </a:prstTxWarp>
          </a:bodyPr>
          <a:lstStyle/>
          <a:p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23" name="Line 1046"/>
          <p:cNvSpPr>
            <a:spLocks noChangeShapeType="1"/>
          </p:cNvSpPr>
          <p:nvPr/>
        </p:nvSpPr>
        <p:spPr bwMode="auto">
          <a:xfrm>
            <a:off x="3985014" y="3252577"/>
            <a:ext cx="1371600" cy="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med" len="med"/>
            <a:tailEnd type="arrow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24" name="Line 1046"/>
          <p:cNvSpPr>
            <a:spLocks noChangeShapeType="1"/>
          </p:cNvSpPr>
          <p:nvPr/>
        </p:nvSpPr>
        <p:spPr bwMode="auto">
          <a:xfrm>
            <a:off x="5828759" y="4268577"/>
            <a:ext cx="1371600" cy="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med" len="med"/>
            <a:tailEnd type="arrow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33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533400"/>
            <a:ext cx="8839200" cy="381000"/>
          </a:xfrm>
        </p:spPr>
        <p:txBody>
          <a:bodyPr>
            <a:noAutofit/>
          </a:bodyPr>
          <a:lstStyle/>
          <a:p>
            <a:pPr algn="ctr"/>
            <a:r>
              <a:rPr lang="en-US" sz="3200" dirty="0" smtClean="0"/>
              <a:t>Using Java Threads in Android</a:t>
            </a:r>
            <a:endParaRPr lang="en-US" sz="3200" dirty="0"/>
          </a:p>
        </p:txBody>
      </p:sp>
      <p:sp>
        <p:nvSpPr>
          <p:cNvPr id="27" name="Rectangle 1044"/>
          <p:cNvSpPr>
            <a:spLocks noChangeArrowheads="1"/>
          </p:cNvSpPr>
          <p:nvPr/>
        </p:nvSpPr>
        <p:spPr bwMode="auto">
          <a:xfrm>
            <a:off x="5561595" y="3273989"/>
            <a:ext cx="308092" cy="609600"/>
          </a:xfrm>
          <a:prstGeom prst="rect">
            <a:avLst/>
          </a:prstGeom>
          <a:solidFill>
            <a:schemeClr val="bg1"/>
          </a:solidFill>
          <a:ln w="1905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18" name="Rectangle 1044"/>
          <p:cNvSpPr>
            <a:spLocks noChangeArrowheads="1"/>
          </p:cNvSpPr>
          <p:nvPr/>
        </p:nvSpPr>
        <p:spPr bwMode="auto">
          <a:xfrm>
            <a:off x="7213297" y="3176377"/>
            <a:ext cx="308092" cy="609600"/>
          </a:xfrm>
          <a:prstGeom prst="rect">
            <a:avLst/>
          </a:prstGeom>
          <a:solidFill>
            <a:schemeClr val="bg1"/>
          </a:solidFill>
          <a:ln w="1905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30" name="Rectangle 1044"/>
          <p:cNvSpPr>
            <a:spLocks noChangeArrowheads="1"/>
          </p:cNvSpPr>
          <p:nvPr/>
        </p:nvSpPr>
        <p:spPr bwMode="auto">
          <a:xfrm>
            <a:off x="5569464" y="4095876"/>
            <a:ext cx="308092" cy="609600"/>
          </a:xfrm>
          <a:prstGeom prst="rect">
            <a:avLst/>
          </a:prstGeom>
          <a:solidFill>
            <a:schemeClr val="bg1"/>
          </a:solidFill>
          <a:ln w="1905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31" name="Rectangle 1044"/>
          <p:cNvSpPr>
            <a:spLocks noChangeArrowheads="1"/>
          </p:cNvSpPr>
          <p:nvPr/>
        </p:nvSpPr>
        <p:spPr bwMode="auto">
          <a:xfrm>
            <a:off x="5577333" y="5394740"/>
            <a:ext cx="308092" cy="609600"/>
          </a:xfrm>
          <a:prstGeom prst="rect">
            <a:avLst/>
          </a:prstGeom>
          <a:solidFill>
            <a:schemeClr val="bg1"/>
          </a:solidFill>
          <a:ln w="1905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Rectangle 1036"/>
          <p:cNvSpPr>
            <a:spLocks noChangeArrowheads="1"/>
          </p:cNvSpPr>
          <p:nvPr/>
        </p:nvSpPr>
        <p:spPr bwMode="auto">
          <a:xfrm>
            <a:off x="7213297" y="4202836"/>
            <a:ext cx="308092" cy="1529101"/>
          </a:xfrm>
          <a:prstGeom prst="rect">
            <a:avLst/>
          </a:prstGeom>
          <a:solidFill>
            <a:schemeClr val="bg1"/>
          </a:solidFill>
          <a:ln w="1905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29" name="Line Callout 1 28"/>
          <p:cNvSpPr/>
          <p:nvPr/>
        </p:nvSpPr>
        <p:spPr bwMode="auto">
          <a:xfrm>
            <a:off x="3750757" y="4932347"/>
            <a:ext cx="1164753" cy="281010"/>
          </a:xfrm>
          <a:prstGeom prst="borderCallout1">
            <a:avLst>
              <a:gd name="adj1" fmla="val 1866"/>
              <a:gd name="adj2" fmla="val 16593"/>
              <a:gd name="adj3" fmla="val 257410"/>
              <a:gd name="adj4" fmla="val 168398"/>
            </a:avLst>
          </a:prstGeom>
          <a:solidFill>
            <a:srgbClr val="EFFD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8" name="Line Callout 1 27"/>
          <p:cNvSpPr/>
          <p:nvPr/>
        </p:nvSpPr>
        <p:spPr bwMode="auto">
          <a:xfrm>
            <a:off x="3750758" y="4809965"/>
            <a:ext cx="1324407" cy="584775"/>
          </a:xfrm>
          <a:prstGeom prst="borderCallout1">
            <a:avLst>
              <a:gd name="adj1" fmla="val 37940"/>
              <a:gd name="adj2" fmla="val 101482"/>
              <a:gd name="adj3" fmla="val 7649"/>
              <a:gd name="adj4" fmla="val 276491"/>
            </a:avLst>
          </a:prstGeom>
          <a:solidFill>
            <a:srgbClr val="EFFD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600" dirty="0" smtClean="0"/>
              <a:t>Run </a:t>
            </a:r>
            <a:br>
              <a:rPr lang="en-US" sz="1600" dirty="0" smtClean="0"/>
            </a:br>
            <a:r>
              <a:rPr lang="en-US" sz="1600" dirty="0" smtClean="0"/>
              <a:t>concurrently</a:t>
            </a:r>
            <a:endParaRPr lang="en-US" sz="1600" dirty="0"/>
          </a:p>
        </p:txBody>
      </p:sp>
      <p:sp>
        <p:nvSpPr>
          <p:cNvPr id="2" name="Rectangle 1"/>
          <p:cNvSpPr/>
          <p:nvPr/>
        </p:nvSpPr>
        <p:spPr bwMode="auto">
          <a:xfrm>
            <a:off x="7038109" y="4279890"/>
            <a:ext cx="162250" cy="71823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Rectangle 1030"/>
          <p:cNvSpPr>
            <a:spLocks noChangeArrowheads="1"/>
          </p:cNvSpPr>
          <p:nvPr/>
        </p:nvSpPr>
        <p:spPr bwMode="auto">
          <a:xfrm>
            <a:off x="6770735" y="2031645"/>
            <a:ext cx="1367533" cy="609600"/>
          </a:xfrm>
          <a:prstGeom prst="rect">
            <a:avLst/>
          </a:prstGeom>
          <a:solidFill>
            <a:srgbClr val="FFFF99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r>
              <a:rPr lang="en-US" dirty="0" smtClean="0">
                <a:latin typeface="Arial" pitchFamily="34" charset="0"/>
                <a:cs typeface="Arial" pitchFamily="34" charset="0"/>
              </a:rPr>
              <a:t>: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MyThread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1214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2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7684" y="2477270"/>
            <a:ext cx="5906741" cy="385482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 bwMode="auto">
          <a:xfrm>
            <a:off x="12700" y="6390504"/>
            <a:ext cx="9144000" cy="553453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560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200" dirty="0" smtClean="0">
                <a:ea typeface="ＭＳ Ｐゴシック" pitchFamily="34" charset="-128"/>
              </a:rPr>
              <a:t>What is Android?</a:t>
            </a:r>
          </a:p>
        </p:txBody>
      </p:sp>
      <p:sp>
        <p:nvSpPr>
          <p:cNvPr id="25602" name="Content Placeholder 2"/>
          <p:cNvSpPr>
            <a:spLocks noGrp="1"/>
          </p:cNvSpPr>
          <p:nvPr>
            <p:ph sz="half" idx="1"/>
          </p:nvPr>
        </p:nvSpPr>
        <p:spPr>
          <a:xfrm>
            <a:off x="12243" y="1031119"/>
            <a:ext cx="9077327" cy="4957305"/>
          </a:xfrm>
        </p:spPr>
        <p:txBody>
          <a:bodyPr>
            <a:noAutofit/>
          </a:bodyPr>
          <a:lstStyle/>
          <a:p>
            <a:pPr marL="230188" lvl="3">
              <a:spcBef>
                <a:spcPts val="600"/>
              </a:spcBef>
              <a:buSzPct val="100000"/>
              <a:buFont typeface="Arial" pitchFamily="34" charset="0"/>
              <a:buChar char="•"/>
              <a:defRPr/>
            </a:pPr>
            <a:r>
              <a:rPr lang="en-US" sz="2000" kern="1200" dirty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Android provides a </a:t>
            </a:r>
            <a:r>
              <a:rPr lang="en-US" sz="2000" i="1" kern="1200" dirty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layered</a:t>
            </a:r>
            <a:r>
              <a:rPr lang="en-US" sz="2000" kern="1200" dirty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 software stack for mobile devices, including</a:t>
            </a:r>
          </a:p>
          <a:p>
            <a:pPr marL="458788" lvl="3">
              <a:spcBef>
                <a:spcPts val="600"/>
              </a:spcBef>
              <a:buSzPct val="100000"/>
              <a:buFont typeface="Arial" pitchFamily="34" charset="0"/>
              <a:buChar char="•"/>
              <a:defRPr/>
            </a:pPr>
            <a:r>
              <a:rPr lang="en-US" sz="2000" kern="1200" dirty="0" smtClean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A variant </a:t>
            </a:r>
            <a:r>
              <a:rPr lang="en-US" sz="2000" kern="1200" dirty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of the Linux OS optimized for power </a:t>
            </a:r>
            <a:r>
              <a:rPr lang="en-US" sz="2000" kern="1200" dirty="0" smtClean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conservation &amp; </a:t>
            </a:r>
            <a:r>
              <a:rPr lang="en-US" sz="2000" kern="1200" dirty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local IPC</a:t>
            </a:r>
          </a:p>
          <a:p>
            <a:pPr marL="458788" lvl="3">
              <a:spcBef>
                <a:spcPts val="600"/>
              </a:spcBef>
              <a:buSzPct val="100000"/>
              <a:buFont typeface="Arial" pitchFamily="34" charset="0"/>
              <a:buChar char="•"/>
              <a:defRPr/>
            </a:pPr>
            <a:r>
              <a:rPr lang="en-US" sz="2000" kern="1200" dirty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An optimized Java Virtual Machine (</a:t>
            </a:r>
            <a:r>
              <a:rPr lang="en-US" sz="2000" kern="1200" dirty="0" err="1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Dalvik</a:t>
            </a:r>
            <a:r>
              <a:rPr lang="en-US" sz="2000" kern="1200" dirty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), a subset of Java </a:t>
            </a:r>
            <a:r>
              <a:rPr lang="en-US" sz="2000" kern="1200" dirty="0" smtClean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libraries running </a:t>
            </a:r>
            <a:r>
              <a:rPr lang="en-US" sz="2000" kern="1200" dirty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on </a:t>
            </a:r>
            <a:r>
              <a:rPr lang="en-US" sz="2000" kern="1200" dirty="0" err="1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Dalvik</a:t>
            </a:r>
            <a:r>
              <a:rPr lang="en-US" sz="2000" kern="1200" dirty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, </a:t>
            </a:r>
            <a:r>
              <a:rPr lang="en-US" sz="2000" kern="1200" dirty="0" smtClean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native </a:t>
            </a:r>
            <a:r>
              <a:rPr lang="en-US" sz="2000" kern="1200" dirty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C/C++ libraries, &amp; a hardware abstraction layer</a:t>
            </a:r>
          </a:p>
          <a:p>
            <a:pPr marL="458788" lvl="3">
              <a:spcBef>
                <a:spcPts val="600"/>
              </a:spcBef>
              <a:buSzPct val="100000"/>
              <a:buFont typeface="Arial" pitchFamily="34" charset="0"/>
              <a:buChar char="•"/>
              <a:defRPr/>
            </a:pPr>
            <a:r>
              <a:rPr lang="en-US" sz="2000" kern="1200" dirty="0" smtClean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Middleware, including</a:t>
            </a:r>
            <a:endParaRPr lang="en-US" sz="2000" kern="1200" dirty="0">
              <a:solidFill>
                <a:schemeClr val="bg1">
                  <a:lumMod val="75000"/>
                </a:schemeClr>
              </a:solidFill>
              <a:latin typeface="Tahoma" pitchFamily="34" charset="0"/>
              <a:ea typeface="Arial Unicode MS" pitchFamily="34" charset="-128"/>
              <a:cs typeface="Arial Unicode MS" pitchFamily="34" charset="-128"/>
            </a:endParaRPr>
          </a:p>
          <a:p>
            <a:pPr marL="690563" lvl="2" indent="-233363" eaLnBrk="1" hangingPunct="1">
              <a:spcBef>
                <a:spcPts val="600"/>
              </a:spcBef>
              <a:buFont typeface="Arial" pitchFamily="34" charset="0"/>
              <a:buChar char="•"/>
              <a:defRPr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GUIs </a:t>
            </a:r>
            <a:endParaRPr lang="en-US" dirty="0" smtClean="0">
              <a:solidFill>
                <a:schemeClr val="bg1">
                  <a:lumMod val="75000"/>
                </a:schemeClr>
              </a:solidFill>
            </a:endParaRPr>
          </a:p>
          <a:p>
            <a:pPr marL="690563" lvl="2" indent="-233363" eaLnBrk="1" hangingPunct="1">
              <a:spcBef>
                <a:spcPts val="600"/>
              </a:spcBef>
              <a:buFont typeface="Arial" pitchFamily="34" charset="0"/>
              <a:buChar char="•"/>
              <a:defRPr/>
            </a:pP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Telephony services</a:t>
            </a:r>
          </a:p>
          <a:p>
            <a:pPr marL="690563" lvl="2" indent="-233363" eaLnBrk="1" hangingPunct="1">
              <a:spcBef>
                <a:spcPts val="600"/>
              </a:spcBef>
              <a:buFont typeface="Arial" pitchFamily="34" charset="0"/>
              <a:buChar char="•"/>
              <a:defRPr/>
            </a:pP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Camera</a:t>
            </a:r>
          </a:p>
          <a:p>
            <a:pPr marL="690563" lvl="2" indent="-233363" eaLnBrk="1" hangingPunct="1">
              <a:spcBef>
                <a:spcPts val="600"/>
              </a:spcBef>
              <a:buFont typeface="Arial" pitchFamily="34" charset="0"/>
              <a:buChar char="•"/>
              <a:defRPr/>
            </a:pP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Multimedia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pPr marL="690563" lvl="2" indent="-233363" eaLnBrk="1" hangingPunct="1">
              <a:spcBef>
                <a:spcPts val="600"/>
              </a:spcBef>
              <a:buFont typeface="Arial" pitchFamily="34" charset="0"/>
              <a:buChar char="•"/>
              <a:defRPr/>
            </a:pP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App frameworks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pPr marL="690563" lvl="2" indent="-233363" eaLnBrk="1" hangingPunct="1">
              <a:spcBef>
                <a:spcPts val="600"/>
              </a:spcBef>
              <a:buFont typeface="Arial" pitchFamily="34" charset="0"/>
              <a:buChar char="•"/>
              <a:defRPr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App 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Distribution</a:t>
            </a:r>
          </a:p>
          <a:p>
            <a:pPr marL="690563" lvl="2" indent="-233363" eaLnBrk="1" hangingPunct="1">
              <a:spcBef>
                <a:spcPts val="600"/>
              </a:spcBef>
              <a:buFont typeface="Arial" pitchFamily="34" charset="0"/>
              <a:buChar char="•"/>
              <a:defRPr/>
            </a:pP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etc.</a:t>
            </a:r>
          </a:p>
          <a:p>
            <a:pPr marL="461963" lvl="2" indent="-233363" eaLnBrk="1" hangingPunct="1">
              <a:spcBef>
                <a:spcPts val="600"/>
              </a:spcBef>
              <a:buFont typeface="Arial" pitchFamily="34" charset="0"/>
              <a:buChar char="•"/>
              <a:defRPr/>
            </a:pPr>
            <a:r>
              <a:rPr lang="en-US" dirty="0" smtClean="0"/>
              <a:t>Common set of </a:t>
            </a:r>
            <a:br>
              <a:rPr lang="en-US" dirty="0" smtClean="0"/>
            </a:br>
            <a:r>
              <a:rPr lang="en-US" dirty="0" smtClean="0"/>
              <a:t>apps</a:t>
            </a:r>
            <a:endParaRPr lang="en-US" dirty="0"/>
          </a:p>
          <a:p>
            <a:pPr marL="457200" lvl="2" indent="0" eaLnBrk="1" hangingPunct="1">
              <a:spcBef>
                <a:spcPts val="600"/>
              </a:spcBef>
              <a:buNone/>
              <a:defRPr/>
            </a:pPr>
            <a:endParaRPr lang="en-US" dirty="0"/>
          </a:p>
          <a:p>
            <a:pPr lvl="2">
              <a:spcBef>
                <a:spcPts val="600"/>
              </a:spcBef>
            </a:pPr>
            <a:endParaRPr lang="en-US" sz="1600" dirty="0" smtClean="0">
              <a:ea typeface="ＭＳ Ｐゴシック" pitchFamily="34" charset="-128"/>
            </a:endParaRPr>
          </a:p>
          <a:p>
            <a:pPr lvl="2">
              <a:spcBef>
                <a:spcPts val="600"/>
              </a:spcBef>
            </a:pPr>
            <a:endParaRPr lang="en-US" sz="1600" dirty="0" smtClean="0">
              <a:ea typeface="ＭＳ Ｐゴシック" pitchFamily="34" charset="-128"/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81881" y="6424646"/>
            <a:ext cx="8240486" cy="368767"/>
          </a:xfrm>
          <a:solidFill>
            <a:srgbClr val="FFFF99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>
            <a:normAutofit lnSpcReduction="10000"/>
          </a:bodyPr>
          <a:lstStyle/>
          <a:p>
            <a:pPr algn="ctr">
              <a:buNone/>
            </a:pPr>
            <a:r>
              <a:rPr lang="en-US" sz="2000" dirty="0" smtClean="0"/>
              <a:t>See </a:t>
            </a:r>
            <a:r>
              <a:rPr lang="en-US" sz="2000" dirty="0" smtClean="0">
                <a:hlinkClick r:id="rId4"/>
              </a:rPr>
              <a:t>developer.android.com/guide/basics/what-is-android.html</a:t>
            </a:r>
            <a:r>
              <a:rPr lang="en-US" sz="2000" dirty="0" smtClean="0"/>
              <a:t> for more  </a:t>
            </a:r>
            <a:endParaRPr lang="en-US" sz="2000" dirty="0"/>
          </a:p>
        </p:txBody>
      </p:sp>
      <p:sp>
        <p:nvSpPr>
          <p:cNvPr id="8" name="Rectangle 7"/>
          <p:cNvSpPr/>
          <p:nvPr/>
        </p:nvSpPr>
        <p:spPr>
          <a:xfrm rot="16200000">
            <a:off x="2544367" y="3170748"/>
            <a:ext cx="1097219" cy="341632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Java/JNI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 rot="16200000">
            <a:off x="2419049" y="4622016"/>
            <a:ext cx="1347854" cy="341632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solidFill>
                  <a:srgbClr val="00B050"/>
                </a:solidFill>
              </a:rPr>
              <a:t>C++/C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 rot="16200000">
            <a:off x="2650263" y="5640681"/>
            <a:ext cx="885426" cy="341632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solidFill>
                  <a:srgbClr val="C00000"/>
                </a:solidFill>
              </a:rPr>
              <a:t>C</a:t>
            </a:r>
            <a:endParaRPr 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5948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 build="p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/>
          </p:cNvSpPr>
          <p:nvPr/>
        </p:nvSpPr>
        <p:spPr bwMode="auto">
          <a:xfrm>
            <a:off x="7437" y="1395407"/>
            <a:ext cx="3743320" cy="33816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230188" lvl="1" indent="-228600" eaLnBrk="0" hangingPunct="0">
              <a:lnSpc>
                <a:spcPct val="100000"/>
              </a:lnSpc>
              <a:spcBef>
                <a:spcPts val="1200"/>
              </a:spcBef>
              <a:buClr>
                <a:schemeClr val="bg1">
                  <a:lumMod val="75000"/>
                </a:schemeClr>
              </a:buClr>
              <a:buFont typeface="Arial" pitchFamily="34" charset="0"/>
              <a:buChar char="•"/>
              <a:defRPr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All threads must be given some code to run</a:t>
            </a:r>
          </a:p>
          <a:p>
            <a:pPr marL="454025" lvl="1" indent="-228600" eaLnBrk="0" hangingPunct="0">
              <a:lnSpc>
                <a:spcPct val="100000"/>
              </a:lnSpc>
              <a:spcBef>
                <a:spcPts val="1200"/>
              </a:spcBef>
              <a:buClr>
                <a:schemeClr val="bg1">
                  <a:lumMod val="75000"/>
                </a:schemeClr>
              </a:buClr>
              <a:buFont typeface="Arial" pitchFamily="34" charset="0"/>
              <a:buChar char="•"/>
              <a:defRPr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You specify the code that should be run by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extending Thread or implementing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the Runnable interface</a:t>
            </a:r>
          </a:p>
          <a:p>
            <a:pPr marL="230188" lvl="1" indent="-228600" eaLnBrk="0" hangingPunct="0">
              <a:lnSpc>
                <a:spcPct val="100000"/>
              </a:lnSpc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/>
            </a:pPr>
            <a:r>
              <a:rPr lang="en-US" sz="2000" dirty="0" smtClean="0"/>
              <a:t>Threads/</a:t>
            </a:r>
            <a:r>
              <a:rPr lang="en-US" sz="2000" dirty="0" err="1" smtClean="0"/>
              <a:t>Runnables</a:t>
            </a:r>
            <a:r>
              <a:rPr lang="en-US" sz="2000" dirty="0" smtClean="0"/>
              <a:t> </a:t>
            </a:r>
            <a:r>
              <a:rPr lang="en-US" sz="2000" dirty="0"/>
              <a:t>have a </a:t>
            </a:r>
            <a:r>
              <a:rPr lang="en-US" sz="2000" dirty="0" smtClean="0"/>
              <a:t>run() </a:t>
            </a:r>
            <a:r>
              <a:rPr lang="en-US" sz="2000" dirty="0"/>
              <a:t>method that is called by the new thread after it starts </a:t>
            </a:r>
            <a:r>
              <a:rPr lang="en-US" sz="2000" dirty="0" smtClean="0"/>
              <a:t>up</a:t>
            </a:r>
          </a:p>
          <a:p>
            <a:pPr marL="230188" lvl="1" indent="-228600" eaLnBrk="0" hangingPunct="0">
              <a:lnSpc>
                <a:spcPct val="100000"/>
              </a:lnSpc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/>
            </a:pPr>
            <a:r>
              <a:rPr lang="en-US" sz="2000" dirty="0"/>
              <a:t>The thread stays active 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until </a:t>
            </a:r>
            <a:r>
              <a:rPr lang="en-US" sz="2000" dirty="0"/>
              <a:t>run() </a:t>
            </a:r>
            <a:r>
              <a:rPr lang="en-US" sz="2000" dirty="0" smtClean="0"/>
              <a:t>returns</a:t>
            </a:r>
          </a:p>
          <a:p>
            <a:pPr marL="230188" lvl="1" indent="-228600" eaLnBrk="0" hangingPunct="0">
              <a:lnSpc>
                <a:spcPct val="100000"/>
              </a:lnSpc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/>
            </a:pPr>
            <a:endParaRPr lang="en-US" sz="2000" dirty="0"/>
          </a:p>
        </p:txBody>
      </p:sp>
      <p:sp>
        <p:nvSpPr>
          <p:cNvPr id="6" name="Rectangle 1029"/>
          <p:cNvSpPr>
            <a:spLocks noChangeArrowheads="1"/>
          </p:cNvSpPr>
          <p:nvPr/>
        </p:nvSpPr>
        <p:spPr bwMode="auto">
          <a:xfrm>
            <a:off x="4870685" y="2031645"/>
            <a:ext cx="1381821" cy="609600"/>
          </a:xfrm>
          <a:prstGeom prst="rect">
            <a:avLst/>
          </a:prstGeom>
          <a:solidFill>
            <a:srgbClr val="FFC000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r>
              <a:rPr lang="en-US" dirty="0" smtClean="0">
                <a:latin typeface="Arial" pitchFamily="34" charset="0"/>
                <a:cs typeface="Arial" pitchFamily="34" charset="0"/>
              </a:rPr>
              <a:t>: My</a:t>
            </a:r>
            <a:br>
              <a:rPr lang="en-US" dirty="0" smtClean="0">
                <a:latin typeface="Arial" pitchFamily="34" charset="0"/>
                <a:cs typeface="Arial" pitchFamily="34" charset="0"/>
              </a:rPr>
            </a:br>
            <a:r>
              <a:rPr lang="en-US" dirty="0" smtClean="0">
                <a:latin typeface="Arial" pitchFamily="34" charset="0"/>
                <a:cs typeface="Arial" pitchFamily="34" charset="0"/>
              </a:rPr>
              <a:t>Component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Text Box 1031"/>
          <p:cNvSpPr txBox="1">
            <a:spLocks noChangeArrowheads="1"/>
          </p:cNvSpPr>
          <p:nvPr/>
        </p:nvSpPr>
        <p:spPr bwMode="auto">
          <a:xfrm>
            <a:off x="3801255" y="2873165"/>
            <a:ext cx="1276760" cy="341632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dirty="0" err="1" smtClean="0">
                <a:latin typeface="Arial" pitchFamily="34" charset="0"/>
                <a:cs typeface="Arial" pitchFamily="34" charset="0"/>
              </a:rPr>
              <a:t>onCreate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()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Text Box 1033"/>
          <p:cNvSpPr txBox="1">
            <a:spLocks noChangeArrowheads="1"/>
          </p:cNvSpPr>
          <p:nvPr/>
        </p:nvSpPr>
        <p:spPr bwMode="auto">
          <a:xfrm>
            <a:off x="6109374" y="3899245"/>
            <a:ext cx="838200" cy="341632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Arial" pitchFamily="34" charset="0"/>
                <a:cs typeface="Arial" pitchFamily="34" charset="0"/>
              </a:rPr>
              <a:t>s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tart()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Text Box 1034"/>
          <p:cNvSpPr txBox="1">
            <a:spLocks noChangeArrowheads="1"/>
          </p:cNvSpPr>
          <p:nvPr/>
        </p:nvSpPr>
        <p:spPr bwMode="auto">
          <a:xfrm>
            <a:off x="7970578" y="4269730"/>
            <a:ext cx="671979" cy="341632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Arial" pitchFamily="34" charset="0"/>
                <a:cs typeface="Arial" pitchFamily="34" charset="0"/>
              </a:rPr>
              <a:t>r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un()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Rectangle 1035"/>
          <p:cNvSpPr>
            <a:spLocks noChangeArrowheads="1"/>
          </p:cNvSpPr>
          <p:nvPr/>
        </p:nvSpPr>
        <p:spPr bwMode="auto">
          <a:xfrm>
            <a:off x="5378917" y="3176376"/>
            <a:ext cx="331528" cy="2998257"/>
          </a:xfrm>
          <a:prstGeom prst="rect">
            <a:avLst/>
          </a:prstGeom>
          <a:solidFill>
            <a:schemeClr val="bg1"/>
          </a:solidFill>
          <a:ln w="1905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Freeform 1039"/>
          <p:cNvSpPr>
            <a:spLocks/>
          </p:cNvSpPr>
          <p:nvPr/>
        </p:nvSpPr>
        <p:spPr bwMode="auto">
          <a:xfrm>
            <a:off x="7526078" y="4179677"/>
            <a:ext cx="444500" cy="482600"/>
          </a:xfrm>
          <a:custGeom>
            <a:avLst/>
            <a:gdLst>
              <a:gd name="T0" fmla="*/ 0 w 280"/>
              <a:gd name="T1" fmla="*/ 2147483647 h 304"/>
              <a:gd name="T2" fmla="*/ 2147483647 w 280"/>
              <a:gd name="T3" fmla="*/ 2147483647 h 304"/>
              <a:gd name="T4" fmla="*/ 2147483647 w 280"/>
              <a:gd name="T5" fmla="*/ 2147483647 h 304"/>
              <a:gd name="T6" fmla="*/ 0 w 280"/>
              <a:gd name="T7" fmla="*/ 2147483647 h 304"/>
              <a:gd name="T8" fmla="*/ 0 60000 65536"/>
              <a:gd name="T9" fmla="*/ 0 60000 65536"/>
              <a:gd name="T10" fmla="*/ 0 60000 65536"/>
              <a:gd name="T11" fmla="*/ 0 60000 65536"/>
              <a:gd name="T12" fmla="*/ 0 w 280"/>
              <a:gd name="T13" fmla="*/ 0 h 304"/>
              <a:gd name="T14" fmla="*/ 280 w 280"/>
              <a:gd name="T15" fmla="*/ 304 h 30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80" h="304">
                <a:moveTo>
                  <a:pt x="0" y="40"/>
                </a:moveTo>
                <a:cubicBezTo>
                  <a:pt x="100" y="20"/>
                  <a:pt x="200" y="0"/>
                  <a:pt x="240" y="40"/>
                </a:cubicBezTo>
                <a:cubicBezTo>
                  <a:pt x="280" y="80"/>
                  <a:pt x="280" y="256"/>
                  <a:pt x="240" y="280"/>
                </a:cubicBezTo>
                <a:cubicBezTo>
                  <a:pt x="200" y="304"/>
                  <a:pt x="64" y="200"/>
                  <a:pt x="0" y="184"/>
                </a:cubicBezTo>
              </a:path>
            </a:pathLst>
          </a:custGeom>
          <a:noFill/>
          <a:ln w="12700" cap="sq">
            <a:solidFill>
              <a:schemeClr val="tx1"/>
            </a:solidFill>
            <a:round/>
            <a:headEnd type="none" w="med" len="med"/>
            <a:tailEnd type="arrow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19" name="Text Box 1045"/>
          <p:cNvSpPr txBox="1">
            <a:spLocks noChangeArrowheads="1"/>
          </p:cNvSpPr>
          <p:nvPr/>
        </p:nvSpPr>
        <p:spPr bwMode="auto">
          <a:xfrm>
            <a:off x="6088884" y="3072295"/>
            <a:ext cx="761747" cy="341632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Arial" pitchFamily="34" charset="0"/>
                <a:cs typeface="Arial" pitchFamily="34" charset="0"/>
              </a:rPr>
              <a:t>n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ew()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0" name="Line 1046"/>
          <p:cNvSpPr>
            <a:spLocks noChangeShapeType="1"/>
          </p:cNvSpPr>
          <p:nvPr/>
        </p:nvSpPr>
        <p:spPr bwMode="auto">
          <a:xfrm>
            <a:off x="5841696" y="3453295"/>
            <a:ext cx="1371600" cy="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med" len="med"/>
            <a:tailEnd type="arrow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Line 1047"/>
          <p:cNvSpPr>
            <a:spLocks noChangeShapeType="1"/>
          </p:cNvSpPr>
          <p:nvPr/>
        </p:nvSpPr>
        <p:spPr bwMode="auto">
          <a:xfrm flipH="1">
            <a:off x="5877556" y="3605695"/>
            <a:ext cx="1371600" cy="0"/>
          </a:xfrm>
          <a:prstGeom prst="line">
            <a:avLst/>
          </a:prstGeom>
          <a:noFill/>
          <a:ln w="12700" cap="sq">
            <a:solidFill>
              <a:schemeClr val="tx1"/>
            </a:solidFill>
            <a:prstDash val="lgDash"/>
            <a:round/>
            <a:headEnd type="none" w="med" len="med"/>
            <a:tailEnd type="arrow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22" name="Line 1048"/>
          <p:cNvSpPr>
            <a:spLocks noChangeShapeType="1"/>
          </p:cNvSpPr>
          <p:nvPr/>
        </p:nvSpPr>
        <p:spPr bwMode="auto">
          <a:xfrm>
            <a:off x="7422317" y="3785977"/>
            <a:ext cx="0" cy="38100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>
            <a:prstTxWarp prst="textNoShape">
              <a:avLst/>
            </a:prstTxWarp>
          </a:bodyPr>
          <a:lstStyle/>
          <a:p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23" name="Line 1046"/>
          <p:cNvSpPr>
            <a:spLocks noChangeShapeType="1"/>
          </p:cNvSpPr>
          <p:nvPr/>
        </p:nvSpPr>
        <p:spPr bwMode="auto">
          <a:xfrm>
            <a:off x="3985014" y="3252577"/>
            <a:ext cx="1371600" cy="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med" len="med"/>
            <a:tailEnd type="arrow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24" name="Line 1046"/>
          <p:cNvSpPr>
            <a:spLocks noChangeShapeType="1"/>
          </p:cNvSpPr>
          <p:nvPr/>
        </p:nvSpPr>
        <p:spPr bwMode="auto">
          <a:xfrm>
            <a:off x="5828759" y="4268577"/>
            <a:ext cx="1371600" cy="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med" len="med"/>
            <a:tailEnd type="arrow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33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533400"/>
            <a:ext cx="8839200" cy="381000"/>
          </a:xfrm>
        </p:spPr>
        <p:txBody>
          <a:bodyPr>
            <a:noAutofit/>
          </a:bodyPr>
          <a:lstStyle/>
          <a:p>
            <a:pPr algn="ctr"/>
            <a:r>
              <a:rPr lang="en-US" sz="3200" dirty="0" smtClean="0"/>
              <a:t>Using Java Threads in Android</a:t>
            </a:r>
            <a:endParaRPr lang="en-US" sz="3200" dirty="0"/>
          </a:p>
        </p:txBody>
      </p:sp>
      <p:sp>
        <p:nvSpPr>
          <p:cNvPr id="34" name="Text Box 1033"/>
          <p:cNvSpPr txBox="1">
            <a:spLocks noChangeArrowheads="1"/>
          </p:cNvSpPr>
          <p:nvPr/>
        </p:nvSpPr>
        <p:spPr bwMode="auto">
          <a:xfrm>
            <a:off x="6122311" y="5174345"/>
            <a:ext cx="838200" cy="341632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join()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5" name="Line 1046"/>
          <p:cNvSpPr>
            <a:spLocks noChangeShapeType="1"/>
          </p:cNvSpPr>
          <p:nvPr/>
        </p:nvSpPr>
        <p:spPr bwMode="auto">
          <a:xfrm>
            <a:off x="5841696" y="5543677"/>
            <a:ext cx="1371600" cy="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med" len="med"/>
            <a:tailEnd type="arrow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36" name="Line 1047"/>
          <p:cNvSpPr>
            <a:spLocks noChangeShapeType="1"/>
          </p:cNvSpPr>
          <p:nvPr/>
        </p:nvSpPr>
        <p:spPr bwMode="auto">
          <a:xfrm flipH="1">
            <a:off x="5922381" y="5696077"/>
            <a:ext cx="1371600" cy="0"/>
          </a:xfrm>
          <a:prstGeom prst="line">
            <a:avLst/>
          </a:prstGeom>
          <a:noFill/>
          <a:ln w="12700" cap="sq">
            <a:solidFill>
              <a:schemeClr val="tx1"/>
            </a:solidFill>
            <a:prstDash val="lgDash"/>
            <a:round/>
            <a:headEnd type="none" w="med" len="med"/>
            <a:tailEnd type="arrow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27" name="Rectangle 1044"/>
          <p:cNvSpPr>
            <a:spLocks noChangeArrowheads="1"/>
          </p:cNvSpPr>
          <p:nvPr/>
        </p:nvSpPr>
        <p:spPr bwMode="auto">
          <a:xfrm>
            <a:off x="5561595" y="3273989"/>
            <a:ext cx="308092" cy="609600"/>
          </a:xfrm>
          <a:prstGeom prst="rect">
            <a:avLst/>
          </a:prstGeom>
          <a:solidFill>
            <a:schemeClr val="bg1"/>
          </a:solidFill>
          <a:ln w="1905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18" name="Rectangle 1044"/>
          <p:cNvSpPr>
            <a:spLocks noChangeArrowheads="1"/>
          </p:cNvSpPr>
          <p:nvPr/>
        </p:nvSpPr>
        <p:spPr bwMode="auto">
          <a:xfrm>
            <a:off x="7213297" y="3176377"/>
            <a:ext cx="308092" cy="609600"/>
          </a:xfrm>
          <a:prstGeom prst="rect">
            <a:avLst/>
          </a:prstGeom>
          <a:solidFill>
            <a:schemeClr val="bg1"/>
          </a:solidFill>
          <a:ln w="1905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30" name="Rectangle 1044"/>
          <p:cNvSpPr>
            <a:spLocks noChangeArrowheads="1"/>
          </p:cNvSpPr>
          <p:nvPr/>
        </p:nvSpPr>
        <p:spPr bwMode="auto">
          <a:xfrm>
            <a:off x="5569464" y="4095876"/>
            <a:ext cx="308092" cy="609600"/>
          </a:xfrm>
          <a:prstGeom prst="rect">
            <a:avLst/>
          </a:prstGeom>
          <a:solidFill>
            <a:schemeClr val="bg1"/>
          </a:solidFill>
          <a:ln w="1905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31" name="Rectangle 1044"/>
          <p:cNvSpPr>
            <a:spLocks noChangeArrowheads="1"/>
          </p:cNvSpPr>
          <p:nvPr/>
        </p:nvSpPr>
        <p:spPr bwMode="auto">
          <a:xfrm>
            <a:off x="5577333" y="5394740"/>
            <a:ext cx="308092" cy="609600"/>
          </a:xfrm>
          <a:prstGeom prst="rect">
            <a:avLst/>
          </a:prstGeom>
          <a:solidFill>
            <a:schemeClr val="bg1"/>
          </a:solidFill>
          <a:ln w="1905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Rectangle 1036"/>
          <p:cNvSpPr>
            <a:spLocks noChangeArrowheads="1"/>
          </p:cNvSpPr>
          <p:nvPr/>
        </p:nvSpPr>
        <p:spPr bwMode="auto">
          <a:xfrm>
            <a:off x="7213297" y="4202836"/>
            <a:ext cx="308092" cy="1529101"/>
          </a:xfrm>
          <a:prstGeom prst="rect">
            <a:avLst/>
          </a:prstGeom>
          <a:solidFill>
            <a:schemeClr val="bg1"/>
          </a:solidFill>
          <a:ln w="1905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Rectangle 1"/>
          <p:cNvSpPr/>
          <p:nvPr/>
        </p:nvSpPr>
        <p:spPr bwMode="auto">
          <a:xfrm>
            <a:off x="7038109" y="4279890"/>
            <a:ext cx="162250" cy="71823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Rectangle 1030"/>
          <p:cNvSpPr>
            <a:spLocks noChangeArrowheads="1"/>
          </p:cNvSpPr>
          <p:nvPr/>
        </p:nvSpPr>
        <p:spPr bwMode="auto">
          <a:xfrm>
            <a:off x="6770735" y="2031645"/>
            <a:ext cx="1367533" cy="609600"/>
          </a:xfrm>
          <a:prstGeom prst="rect">
            <a:avLst/>
          </a:prstGeom>
          <a:solidFill>
            <a:srgbClr val="FFFF99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r>
              <a:rPr lang="en-US" dirty="0" smtClean="0">
                <a:latin typeface="Arial" pitchFamily="34" charset="0"/>
                <a:cs typeface="Arial" pitchFamily="34" charset="0"/>
              </a:rPr>
              <a:t>: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MyThread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8733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/>
          </p:cNvSpPr>
          <p:nvPr/>
        </p:nvSpPr>
        <p:spPr bwMode="auto">
          <a:xfrm>
            <a:off x="7437" y="1395407"/>
            <a:ext cx="3743320" cy="33816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230188" lvl="1" indent="-228600" eaLnBrk="0" hangingPunct="0">
              <a:lnSpc>
                <a:spcPct val="100000"/>
              </a:lnSpc>
              <a:spcBef>
                <a:spcPts val="1200"/>
              </a:spcBef>
              <a:buClr>
                <a:schemeClr val="bg1">
                  <a:lumMod val="75000"/>
                </a:schemeClr>
              </a:buClr>
              <a:buFont typeface="Arial" pitchFamily="34" charset="0"/>
              <a:buChar char="•"/>
              <a:defRPr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All threads must be given some code to run</a:t>
            </a:r>
          </a:p>
          <a:p>
            <a:pPr marL="454025" lvl="1" indent="-228600" eaLnBrk="0" hangingPunct="0">
              <a:lnSpc>
                <a:spcPct val="100000"/>
              </a:lnSpc>
              <a:spcBef>
                <a:spcPts val="1200"/>
              </a:spcBef>
              <a:buClr>
                <a:schemeClr val="bg1">
                  <a:lumMod val="75000"/>
                </a:schemeClr>
              </a:buClr>
              <a:buFont typeface="Arial" pitchFamily="34" charset="0"/>
              <a:buChar char="•"/>
              <a:defRPr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You specify the code that should be run by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extending Thread or implementing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the Runnable interface</a:t>
            </a:r>
          </a:p>
          <a:p>
            <a:pPr marL="230188" lvl="1" indent="-228600" eaLnBrk="0" hangingPunct="0">
              <a:lnSpc>
                <a:spcPct val="100000"/>
              </a:lnSpc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/>
            </a:pPr>
            <a:r>
              <a:rPr lang="en-US" sz="2000" dirty="0" smtClean="0"/>
              <a:t>Threads/</a:t>
            </a:r>
            <a:r>
              <a:rPr lang="en-US" sz="2000" dirty="0" err="1" smtClean="0"/>
              <a:t>Runnables</a:t>
            </a:r>
            <a:r>
              <a:rPr lang="en-US" sz="2000" dirty="0" smtClean="0"/>
              <a:t> </a:t>
            </a:r>
            <a:r>
              <a:rPr lang="en-US" sz="2000" dirty="0"/>
              <a:t>have a </a:t>
            </a:r>
            <a:r>
              <a:rPr lang="en-US" sz="2000" dirty="0" smtClean="0"/>
              <a:t>run() </a:t>
            </a:r>
            <a:r>
              <a:rPr lang="en-US" sz="2000" dirty="0"/>
              <a:t>method that is called by the new thread after it starts </a:t>
            </a:r>
            <a:r>
              <a:rPr lang="en-US" sz="2000" dirty="0" smtClean="0"/>
              <a:t>up</a:t>
            </a:r>
          </a:p>
          <a:p>
            <a:pPr marL="230188" lvl="1" indent="-228600" eaLnBrk="0" hangingPunct="0">
              <a:lnSpc>
                <a:spcPct val="100000"/>
              </a:lnSpc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/>
            </a:pPr>
            <a:r>
              <a:rPr lang="en-US" sz="2000" dirty="0"/>
              <a:t>The thread stays active 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until </a:t>
            </a:r>
            <a:r>
              <a:rPr lang="en-US" sz="2000" dirty="0"/>
              <a:t>run() </a:t>
            </a:r>
            <a:r>
              <a:rPr lang="en-US" sz="2000" dirty="0" smtClean="0"/>
              <a:t>returns</a:t>
            </a:r>
          </a:p>
          <a:p>
            <a:pPr marL="230188" lvl="1" indent="-228600" eaLnBrk="0" hangingPunct="0">
              <a:lnSpc>
                <a:spcPct val="100000"/>
              </a:lnSpc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/>
            </a:pPr>
            <a:endParaRPr lang="en-US" sz="2000" dirty="0"/>
          </a:p>
        </p:txBody>
      </p:sp>
      <p:sp>
        <p:nvSpPr>
          <p:cNvPr id="6" name="Rectangle 1029"/>
          <p:cNvSpPr>
            <a:spLocks noChangeArrowheads="1"/>
          </p:cNvSpPr>
          <p:nvPr/>
        </p:nvSpPr>
        <p:spPr bwMode="auto">
          <a:xfrm>
            <a:off x="4870685" y="2031645"/>
            <a:ext cx="1381821" cy="609600"/>
          </a:xfrm>
          <a:prstGeom prst="rect">
            <a:avLst/>
          </a:prstGeom>
          <a:solidFill>
            <a:srgbClr val="FFC000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r>
              <a:rPr lang="en-US" dirty="0" smtClean="0">
                <a:latin typeface="Arial" pitchFamily="34" charset="0"/>
                <a:cs typeface="Arial" pitchFamily="34" charset="0"/>
              </a:rPr>
              <a:t>: My</a:t>
            </a:r>
            <a:br>
              <a:rPr lang="en-US" dirty="0" smtClean="0">
                <a:latin typeface="Arial" pitchFamily="34" charset="0"/>
                <a:cs typeface="Arial" pitchFamily="34" charset="0"/>
              </a:rPr>
            </a:br>
            <a:r>
              <a:rPr lang="en-US" dirty="0" smtClean="0">
                <a:latin typeface="Arial" pitchFamily="34" charset="0"/>
                <a:cs typeface="Arial" pitchFamily="34" charset="0"/>
              </a:rPr>
              <a:t>Component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Text Box 1031"/>
          <p:cNvSpPr txBox="1">
            <a:spLocks noChangeArrowheads="1"/>
          </p:cNvSpPr>
          <p:nvPr/>
        </p:nvSpPr>
        <p:spPr bwMode="auto">
          <a:xfrm>
            <a:off x="3801255" y="2873165"/>
            <a:ext cx="1276760" cy="341632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dirty="0" err="1" smtClean="0">
                <a:latin typeface="Arial" pitchFamily="34" charset="0"/>
                <a:cs typeface="Arial" pitchFamily="34" charset="0"/>
              </a:rPr>
              <a:t>onCreate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()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Rectangle 1035"/>
          <p:cNvSpPr>
            <a:spLocks noChangeArrowheads="1"/>
          </p:cNvSpPr>
          <p:nvPr/>
        </p:nvSpPr>
        <p:spPr bwMode="auto">
          <a:xfrm>
            <a:off x="5378917" y="3176376"/>
            <a:ext cx="331528" cy="2998257"/>
          </a:xfrm>
          <a:prstGeom prst="rect">
            <a:avLst/>
          </a:prstGeom>
          <a:solidFill>
            <a:schemeClr val="bg1"/>
          </a:solidFill>
          <a:ln w="1905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23" name="Line 1046"/>
          <p:cNvSpPr>
            <a:spLocks noChangeShapeType="1"/>
          </p:cNvSpPr>
          <p:nvPr/>
        </p:nvSpPr>
        <p:spPr bwMode="auto">
          <a:xfrm>
            <a:off x="3985014" y="3252577"/>
            <a:ext cx="1371600" cy="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med" len="med"/>
            <a:tailEnd type="arrow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33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533400"/>
            <a:ext cx="8839200" cy="381000"/>
          </a:xfrm>
        </p:spPr>
        <p:txBody>
          <a:bodyPr>
            <a:noAutofit/>
          </a:bodyPr>
          <a:lstStyle/>
          <a:p>
            <a:pPr algn="ctr"/>
            <a:r>
              <a:rPr lang="en-US" sz="3200" dirty="0" smtClean="0"/>
              <a:t>Using Java Threads in Android</a:t>
            </a:r>
            <a:endParaRPr lang="en-US" sz="3200" dirty="0"/>
          </a:p>
        </p:txBody>
      </p:sp>
      <p:sp>
        <p:nvSpPr>
          <p:cNvPr id="27" name="Rectangle 1044"/>
          <p:cNvSpPr>
            <a:spLocks noChangeArrowheads="1"/>
          </p:cNvSpPr>
          <p:nvPr/>
        </p:nvSpPr>
        <p:spPr bwMode="auto">
          <a:xfrm>
            <a:off x="5561595" y="3273989"/>
            <a:ext cx="308092" cy="609600"/>
          </a:xfrm>
          <a:prstGeom prst="rect">
            <a:avLst/>
          </a:prstGeom>
          <a:solidFill>
            <a:schemeClr val="bg1"/>
          </a:solidFill>
          <a:ln w="1905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30" name="Rectangle 1044"/>
          <p:cNvSpPr>
            <a:spLocks noChangeArrowheads="1"/>
          </p:cNvSpPr>
          <p:nvPr/>
        </p:nvSpPr>
        <p:spPr bwMode="auto">
          <a:xfrm>
            <a:off x="5569464" y="4095876"/>
            <a:ext cx="308092" cy="609600"/>
          </a:xfrm>
          <a:prstGeom prst="rect">
            <a:avLst/>
          </a:prstGeom>
          <a:solidFill>
            <a:schemeClr val="bg1"/>
          </a:solidFill>
          <a:ln w="1905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31" name="Rectangle 1044"/>
          <p:cNvSpPr>
            <a:spLocks noChangeArrowheads="1"/>
          </p:cNvSpPr>
          <p:nvPr/>
        </p:nvSpPr>
        <p:spPr bwMode="auto">
          <a:xfrm>
            <a:off x="5577333" y="5394740"/>
            <a:ext cx="308092" cy="609600"/>
          </a:xfrm>
          <a:prstGeom prst="rect">
            <a:avLst/>
          </a:prstGeom>
          <a:solidFill>
            <a:schemeClr val="bg1"/>
          </a:solidFill>
          <a:ln w="1905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946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Oval 63"/>
          <p:cNvSpPr>
            <a:spLocks noChangeAspect="1"/>
          </p:cNvSpPr>
          <p:nvPr/>
        </p:nvSpPr>
        <p:spPr bwMode="auto">
          <a:xfrm>
            <a:off x="7525846" y="4600450"/>
            <a:ext cx="479614" cy="451401"/>
          </a:xfrm>
          <a:prstGeom prst="ellipse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2" name="Oval 41"/>
          <p:cNvSpPr/>
          <p:nvPr/>
        </p:nvSpPr>
        <p:spPr bwMode="auto">
          <a:xfrm rot="555692">
            <a:off x="3303546" y="3798910"/>
            <a:ext cx="1581736" cy="985939"/>
          </a:xfrm>
          <a:prstGeom prst="ellipse">
            <a:avLst/>
          </a:prstGeom>
          <a:solidFill>
            <a:srgbClr val="FFC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Scheduler</a:t>
            </a:r>
          </a:p>
        </p:txBody>
      </p:sp>
      <p:sp>
        <p:nvSpPr>
          <p:cNvPr id="35" name="Rounded Rectangle 34"/>
          <p:cNvSpPr/>
          <p:nvPr/>
        </p:nvSpPr>
        <p:spPr bwMode="auto">
          <a:xfrm>
            <a:off x="2052994" y="5199008"/>
            <a:ext cx="1209912" cy="476071"/>
          </a:xfrm>
          <a:prstGeom prst="roundRect">
            <a:avLst>
              <a:gd name="adj" fmla="val 50000"/>
            </a:avLst>
          </a:prstGeom>
          <a:solidFill>
            <a:srgbClr val="E1FFFF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u="none" strike="noStrike" cap="none" normalizeH="0" baseline="0" dirty="0" smtClean="0">
                <a:ln>
                  <a:noFill/>
                </a:ln>
                <a:effectLst/>
                <a:latin typeface="Arial" charset="0"/>
              </a:rPr>
              <a:t>Sleeping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217152" y="1653749"/>
            <a:ext cx="1488613" cy="2862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/>
              <a:t>new </a:t>
            </a:r>
            <a:r>
              <a:rPr lang="en-US" sz="1400" dirty="0" err="1" smtClean="0"/>
              <a:t>MyThread</a:t>
            </a:r>
            <a:r>
              <a:rPr lang="en-US" sz="1400" dirty="0" smtClean="0"/>
              <a:t>()</a:t>
            </a:r>
            <a:endParaRPr lang="en-US" sz="1400" dirty="0"/>
          </a:p>
        </p:txBody>
      </p:sp>
      <p:sp>
        <p:nvSpPr>
          <p:cNvPr id="39" name="Arc 38"/>
          <p:cNvSpPr/>
          <p:nvPr/>
        </p:nvSpPr>
        <p:spPr bwMode="auto">
          <a:xfrm rot="19437458">
            <a:off x="1209276" y="1358003"/>
            <a:ext cx="433015" cy="2418336"/>
          </a:xfrm>
          <a:prstGeom prst="arc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1217152" y="3052310"/>
            <a:ext cx="1528688" cy="2862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err="1" smtClean="0"/>
              <a:t>myThread.start</a:t>
            </a:r>
            <a:r>
              <a:rPr lang="en-US" sz="1400" dirty="0" smtClean="0"/>
              <a:t>()</a:t>
            </a:r>
            <a:endParaRPr lang="en-US" sz="1400" dirty="0"/>
          </a:p>
        </p:txBody>
      </p:sp>
      <p:sp>
        <p:nvSpPr>
          <p:cNvPr id="43" name="Arc 42"/>
          <p:cNvSpPr/>
          <p:nvPr/>
        </p:nvSpPr>
        <p:spPr bwMode="auto">
          <a:xfrm rot="18337307">
            <a:off x="4016022" y="3567271"/>
            <a:ext cx="493336" cy="996356"/>
          </a:xfrm>
          <a:custGeom>
            <a:avLst/>
            <a:gdLst>
              <a:gd name="connsiteX0" fmla="*/ 493335 w 986671"/>
              <a:gd name="connsiteY0" fmla="*/ 0 h 1977109"/>
              <a:gd name="connsiteX1" fmla="*/ 986671 w 986671"/>
              <a:gd name="connsiteY1" fmla="*/ 988555 h 1977109"/>
              <a:gd name="connsiteX2" fmla="*/ 493336 w 986671"/>
              <a:gd name="connsiteY2" fmla="*/ 988555 h 1977109"/>
              <a:gd name="connsiteX3" fmla="*/ 493335 w 986671"/>
              <a:gd name="connsiteY3" fmla="*/ 0 h 1977109"/>
              <a:gd name="connsiteX0" fmla="*/ 493335 w 986671"/>
              <a:gd name="connsiteY0" fmla="*/ 0 h 1977109"/>
              <a:gd name="connsiteX1" fmla="*/ 986671 w 986671"/>
              <a:gd name="connsiteY1" fmla="*/ 988555 h 1977109"/>
              <a:gd name="connsiteX0" fmla="*/ 0 w 493336"/>
              <a:gd name="connsiteY0" fmla="*/ 0 h 996356"/>
              <a:gd name="connsiteX1" fmla="*/ 493336 w 493336"/>
              <a:gd name="connsiteY1" fmla="*/ 988555 h 996356"/>
              <a:gd name="connsiteX2" fmla="*/ 1 w 493336"/>
              <a:gd name="connsiteY2" fmla="*/ 988555 h 996356"/>
              <a:gd name="connsiteX3" fmla="*/ 0 w 493336"/>
              <a:gd name="connsiteY3" fmla="*/ 0 h 996356"/>
              <a:gd name="connsiteX0" fmla="*/ 0 w 493336"/>
              <a:gd name="connsiteY0" fmla="*/ 0 h 996356"/>
              <a:gd name="connsiteX1" fmla="*/ 351617 w 493336"/>
              <a:gd name="connsiteY1" fmla="*/ 996356 h 996356"/>
              <a:gd name="connsiteX0" fmla="*/ 0 w 493336"/>
              <a:gd name="connsiteY0" fmla="*/ 0 h 996356"/>
              <a:gd name="connsiteX1" fmla="*/ 493336 w 493336"/>
              <a:gd name="connsiteY1" fmla="*/ 988555 h 996356"/>
              <a:gd name="connsiteX2" fmla="*/ 1 w 493336"/>
              <a:gd name="connsiteY2" fmla="*/ 988555 h 996356"/>
              <a:gd name="connsiteX3" fmla="*/ 0 w 493336"/>
              <a:gd name="connsiteY3" fmla="*/ 0 h 996356"/>
              <a:gd name="connsiteX0" fmla="*/ 0 w 493336"/>
              <a:gd name="connsiteY0" fmla="*/ 0 h 996356"/>
              <a:gd name="connsiteX1" fmla="*/ 351617 w 493336"/>
              <a:gd name="connsiteY1" fmla="*/ 996356 h 996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93336" h="996356" stroke="0" extrusionOk="0">
                <a:moveTo>
                  <a:pt x="0" y="0"/>
                </a:moveTo>
                <a:cubicBezTo>
                  <a:pt x="272462" y="0"/>
                  <a:pt x="493336" y="442591"/>
                  <a:pt x="493336" y="988555"/>
                </a:cubicBezTo>
                <a:lnTo>
                  <a:pt x="1" y="988555"/>
                </a:lnTo>
                <a:cubicBezTo>
                  <a:pt x="1" y="659037"/>
                  <a:pt x="0" y="329518"/>
                  <a:pt x="0" y="0"/>
                </a:cubicBezTo>
                <a:close/>
              </a:path>
              <a:path w="493336" h="996356" fill="none">
                <a:moveTo>
                  <a:pt x="0" y="0"/>
                </a:moveTo>
                <a:cubicBezTo>
                  <a:pt x="272462" y="0"/>
                  <a:pt x="649332" y="678999"/>
                  <a:pt x="351617" y="996356"/>
                </a:cubicBez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4" name="Arc 42"/>
          <p:cNvSpPr/>
          <p:nvPr/>
        </p:nvSpPr>
        <p:spPr bwMode="auto">
          <a:xfrm rot="7498854">
            <a:off x="3573892" y="3856731"/>
            <a:ext cx="498174" cy="1293512"/>
          </a:xfrm>
          <a:custGeom>
            <a:avLst/>
            <a:gdLst>
              <a:gd name="connsiteX0" fmla="*/ 493335 w 986671"/>
              <a:gd name="connsiteY0" fmla="*/ 0 h 1977109"/>
              <a:gd name="connsiteX1" fmla="*/ 986671 w 986671"/>
              <a:gd name="connsiteY1" fmla="*/ 988555 h 1977109"/>
              <a:gd name="connsiteX2" fmla="*/ 493336 w 986671"/>
              <a:gd name="connsiteY2" fmla="*/ 988555 h 1977109"/>
              <a:gd name="connsiteX3" fmla="*/ 493335 w 986671"/>
              <a:gd name="connsiteY3" fmla="*/ 0 h 1977109"/>
              <a:gd name="connsiteX0" fmla="*/ 493335 w 986671"/>
              <a:gd name="connsiteY0" fmla="*/ 0 h 1977109"/>
              <a:gd name="connsiteX1" fmla="*/ 986671 w 986671"/>
              <a:gd name="connsiteY1" fmla="*/ 988555 h 1977109"/>
              <a:gd name="connsiteX0" fmla="*/ 0 w 493336"/>
              <a:gd name="connsiteY0" fmla="*/ 0 h 996356"/>
              <a:gd name="connsiteX1" fmla="*/ 493336 w 493336"/>
              <a:gd name="connsiteY1" fmla="*/ 988555 h 996356"/>
              <a:gd name="connsiteX2" fmla="*/ 1 w 493336"/>
              <a:gd name="connsiteY2" fmla="*/ 988555 h 996356"/>
              <a:gd name="connsiteX3" fmla="*/ 0 w 493336"/>
              <a:gd name="connsiteY3" fmla="*/ 0 h 996356"/>
              <a:gd name="connsiteX0" fmla="*/ 0 w 493336"/>
              <a:gd name="connsiteY0" fmla="*/ 0 h 996356"/>
              <a:gd name="connsiteX1" fmla="*/ 351617 w 493336"/>
              <a:gd name="connsiteY1" fmla="*/ 996356 h 996356"/>
              <a:gd name="connsiteX0" fmla="*/ 0 w 493336"/>
              <a:gd name="connsiteY0" fmla="*/ 0 h 996356"/>
              <a:gd name="connsiteX1" fmla="*/ 493336 w 493336"/>
              <a:gd name="connsiteY1" fmla="*/ 988555 h 996356"/>
              <a:gd name="connsiteX2" fmla="*/ 1 w 493336"/>
              <a:gd name="connsiteY2" fmla="*/ 988555 h 996356"/>
              <a:gd name="connsiteX3" fmla="*/ 0 w 493336"/>
              <a:gd name="connsiteY3" fmla="*/ 0 h 996356"/>
              <a:gd name="connsiteX0" fmla="*/ 0 w 493336"/>
              <a:gd name="connsiteY0" fmla="*/ 0 h 996356"/>
              <a:gd name="connsiteX1" fmla="*/ 351617 w 493336"/>
              <a:gd name="connsiteY1" fmla="*/ 996356 h 996356"/>
              <a:gd name="connsiteX0" fmla="*/ 0 w 493336"/>
              <a:gd name="connsiteY0" fmla="*/ 0 h 988555"/>
              <a:gd name="connsiteX1" fmla="*/ 493336 w 493336"/>
              <a:gd name="connsiteY1" fmla="*/ 988555 h 988555"/>
              <a:gd name="connsiteX2" fmla="*/ 1 w 493336"/>
              <a:gd name="connsiteY2" fmla="*/ 988555 h 988555"/>
              <a:gd name="connsiteX3" fmla="*/ 0 w 493336"/>
              <a:gd name="connsiteY3" fmla="*/ 0 h 988555"/>
              <a:gd name="connsiteX0" fmla="*/ 0 w 493336"/>
              <a:gd name="connsiteY0" fmla="*/ 0 h 988555"/>
              <a:gd name="connsiteX1" fmla="*/ 221282 w 493336"/>
              <a:gd name="connsiteY1" fmla="*/ 928941 h 988555"/>
              <a:gd name="connsiteX0" fmla="*/ 0 w 493336"/>
              <a:gd name="connsiteY0" fmla="*/ 0 h 988555"/>
              <a:gd name="connsiteX1" fmla="*/ 493336 w 493336"/>
              <a:gd name="connsiteY1" fmla="*/ 988555 h 988555"/>
              <a:gd name="connsiteX2" fmla="*/ 1 w 493336"/>
              <a:gd name="connsiteY2" fmla="*/ 988555 h 988555"/>
              <a:gd name="connsiteX3" fmla="*/ 0 w 493336"/>
              <a:gd name="connsiteY3" fmla="*/ 0 h 988555"/>
              <a:gd name="connsiteX0" fmla="*/ 0 w 493336"/>
              <a:gd name="connsiteY0" fmla="*/ 0 h 988555"/>
              <a:gd name="connsiteX1" fmla="*/ 221282 w 493336"/>
              <a:gd name="connsiteY1" fmla="*/ 928941 h 988555"/>
              <a:gd name="connsiteX0" fmla="*/ 0 w 493336"/>
              <a:gd name="connsiteY0" fmla="*/ 0 h 988555"/>
              <a:gd name="connsiteX1" fmla="*/ 493336 w 493336"/>
              <a:gd name="connsiteY1" fmla="*/ 988555 h 988555"/>
              <a:gd name="connsiteX2" fmla="*/ 1 w 493336"/>
              <a:gd name="connsiteY2" fmla="*/ 988555 h 988555"/>
              <a:gd name="connsiteX3" fmla="*/ 0 w 493336"/>
              <a:gd name="connsiteY3" fmla="*/ 0 h 988555"/>
              <a:gd name="connsiteX0" fmla="*/ 0 w 493336"/>
              <a:gd name="connsiteY0" fmla="*/ 0 h 988555"/>
              <a:gd name="connsiteX1" fmla="*/ 221282 w 493336"/>
              <a:gd name="connsiteY1" fmla="*/ 928941 h 988555"/>
              <a:gd name="connsiteX0" fmla="*/ 0 w 493336"/>
              <a:gd name="connsiteY0" fmla="*/ 0 h 988555"/>
              <a:gd name="connsiteX1" fmla="*/ 493336 w 493336"/>
              <a:gd name="connsiteY1" fmla="*/ 988555 h 988555"/>
              <a:gd name="connsiteX2" fmla="*/ 1 w 493336"/>
              <a:gd name="connsiteY2" fmla="*/ 988555 h 988555"/>
              <a:gd name="connsiteX3" fmla="*/ 0 w 493336"/>
              <a:gd name="connsiteY3" fmla="*/ 0 h 988555"/>
              <a:gd name="connsiteX0" fmla="*/ 0 w 493336"/>
              <a:gd name="connsiteY0" fmla="*/ 0 h 988555"/>
              <a:gd name="connsiteX1" fmla="*/ 221282 w 493336"/>
              <a:gd name="connsiteY1" fmla="*/ 928941 h 988555"/>
              <a:gd name="connsiteX0" fmla="*/ 23101 w 516437"/>
              <a:gd name="connsiteY0" fmla="*/ 40441 h 1028996"/>
              <a:gd name="connsiteX1" fmla="*/ 516437 w 516437"/>
              <a:gd name="connsiteY1" fmla="*/ 1028996 h 1028996"/>
              <a:gd name="connsiteX2" fmla="*/ 23102 w 516437"/>
              <a:gd name="connsiteY2" fmla="*/ 1028996 h 1028996"/>
              <a:gd name="connsiteX3" fmla="*/ 23101 w 516437"/>
              <a:gd name="connsiteY3" fmla="*/ 40441 h 1028996"/>
              <a:gd name="connsiteX0" fmla="*/ 0 w 516437"/>
              <a:gd name="connsiteY0" fmla="*/ 0 h 1028996"/>
              <a:gd name="connsiteX1" fmla="*/ 244383 w 516437"/>
              <a:gd name="connsiteY1" fmla="*/ 969382 h 1028996"/>
              <a:gd name="connsiteX0" fmla="*/ 23101 w 516437"/>
              <a:gd name="connsiteY0" fmla="*/ 40441 h 1028996"/>
              <a:gd name="connsiteX1" fmla="*/ 516437 w 516437"/>
              <a:gd name="connsiteY1" fmla="*/ 1028996 h 1028996"/>
              <a:gd name="connsiteX2" fmla="*/ 23102 w 516437"/>
              <a:gd name="connsiteY2" fmla="*/ 1028996 h 1028996"/>
              <a:gd name="connsiteX3" fmla="*/ 23101 w 516437"/>
              <a:gd name="connsiteY3" fmla="*/ 40441 h 1028996"/>
              <a:gd name="connsiteX0" fmla="*/ 0 w 516437"/>
              <a:gd name="connsiteY0" fmla="*/ 0 h 1028996"/>
              <a:gd name="connsiteX1" fmla="*/ 244383 w 516437"/>
              <a:gd name="connsiteY1" fmla="*/ 969382 h 1028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16437" h="1028996" stroke="0" extrusionOk="0">
                <a:moveTo>
                  <a:pt x="23101" y="40441"/>
                </a:moveTo>
                <a:cubicBezTo>
                  <a:pt x="351875" y="358982"/>
                  <a:pt x="516437" y="483032"/>
                  <a:pt x="516437" y="1028996"/>
                </a:cubicBezTo>
                <a:lnTo>
                  <a:pt x="23102" y="1028996"/>
                </a:lnTo>
                <a:cubicBezTo>
                  <a:pt x="23102" y="699478"/>
                  <a:pt x="23101" y="369959"/>
                  <a:pt x="23101" y="40441"/>
                </a:cubicBezTo>
                <a:close/>
              </a:path>
              <a:path w="516437" h="1028996" fill="none">
                <a:moveTo>
                  <a:pt x="0" y="0"/>
                </a:moveTo>
                <a:cubicBezTo>
                  <a:pt x="361150" y="248312"/>
                  <a:pt x="655801" y="686094"/>
                  <a:pt x="244383" y="969382"/>
                </a:cubicBez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" name="Rounded Rectangle 4"/>
          <p:cNvSpPr/>
          <p:nvPr/>
        </p:nvSpPr>
        <p:spPr bwMode="auto">
          <a:xfrm>
            <a:off x="1352839" y="2435527"/>
            <a:ext cx="1171915" cy="476071"/>
          </a:xfrm>
          <a:prstGeom prst="roundRect">
            <a:avLst>
              <a:gd name="adj" fmla="val 50000"/>
            </a:avLst>
          </a:prstGeom>
          <a:solidFill>
            <a:srgbClr val="E1FFFF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u="none" strike="noStrike" cap="none" normalizeH="0" baseline="0" dirty="0" smtClean="0">
                <a:ln>
                  <a:noFill/>
                </a:ln>
                <a:effectLst/>
                <a:latin typeface="Arial" charset="0"/>
              </a:rPr>
              <a:t>Created</a:t>
            </a:r>
          </a:p>
        </p:txBody>
      </p:sp>
      <p:sp>
        <p:nvSpPr>
          <p:cNvPr id="45" name="Arc 40"/>
          <p:cNvSpPr/>
          <p:nvPr/>
        </p:nvSpPr>
        <p:spPr bwMode="auto">
          <a:xfrm rot="14921611">
            <a:off x="3371769" y="1960400"/>
            <a:ext cx="1561412" cy="1727686"/>
          </a:xfrm>
          <a:custGeom>
            <a:avLst/>
            <a:gdLst>
              <a:gd name="connsiteX0" fmla="*/ 216507 w 433015"/>
              <a:gd name="connsiteY0" fmla="*/ 0 h 2418336"/>
              <a:gd name="connsiteX1" fmla="*/ 433015 w 433015"/>
              <a:gd name="connsiteY1" fmla="*/ 1209168 h 2418336"/>
              <a:gd name="connsiteX2" fmla="*/ 216508 w 433015"/>
              <a:gd name="connsiteY2" fmla="*/ 1209168 h 2418336"/>
              <a:gd name="connsiteX3" fmla="*/ 216507 w 433015"/>
              <a:gd name="connsiteY3" fmla="*/ 0 h 2418336"/>
              <a:gd name="connsiteX0" fmla="*/ 216507 w 433015"/>
              <a:gd name="connsiteY0" fmla="*/ 0 h 2418336"/>
              <a:gd name="connsiteX1" fmla="*/ 433015 w 433015"/>
              <a:gd name="connsiteY1" fmla="*/ 1209168 h 2418336"/>
              <a:gd name="connsiteX0" fmla="*/ 0 w 273284"/>
              <a:gd name="connsiteY0" fmla="*/ 0 h 1209168"/>
              <a:gd name="connsiteX1" fmla="*/ 216508 w 273284"/>
              <a:gd name="connsiteY1" fmla="*/ 1209168 h 1209168"/>
              <a:gd name="connsiteX2" fmla="*/ 1 w 273284"/>
              <a:gd name="connsiteY2" fmla="*/ 1209168 h 1209168"/>
              <a:gd name="connsiteX3" fmla="*/ 0 w 273284"/>
              <a:gd name="connsiteY3" fmla="*/ 0 h 1209168"/>
              <a:gd name="connsiteX0" fmla="*/ 0 w 273284"/>
              <a:gd name="connsiteY0" fmla="*/ 0 h 1209168"/>
              <a:gd name="connsiteX1" fmla="*/ 216508 w 273284"/>
              <a:gd name="connsiteY1" fmla="*/ 1209168 h 1209168"/>
              <a:gd name="connsiteX0" fmla="*/ 0 w 442123"/>
              <a:gd name="connsiteY0" fmla="*/ 0 h 1209168"/>
              <a:gd name="connsiteX1" fmla="*/ 216508 w 442123"/>
              <a:gd name="connsiteY1" fmla="*/ 1209168 h 1209168"/>
              <a:gd name="connsiteX2" fmla="*/ 1 w 442123"/>
              <a:gd name="connsiteY2" fmla="*/ 1209168 h 1209168"/>
              <a:gd name="connsiteX3" fmla="*/ 0 w 442123"/>
              <a:gd name="connsiteY3" fmla="*/ 0 h 1209168"/>
              <a:gd name="connsiteX0" fmla="*/ 0 w 442123"/>
              <a:gd name="connsiteY0" fmla="*/ 0 h 1209168"/>
              <a:gd name="connsiteX1" fmla="*/ 216508 w 442123"/>
              <a:gd name="connsiteY1" fmla="*/ 1209168 h 1209168"/>
              <a:gd name="connsiteX0" fmla="*/ 0 w 442123"/>
              <a:gd name="connsiteY0" fmla="*/ 0 h 1209168"/>
              <a:gd name="connsiteX1" fmla="*/ 216508 w 442123"/>
              <a:gd name="connsiteY1" fmla="*/ 1209168 h 1209168"/>
              <a:gd name="connsiteX2" fmla="*/ 1 w 442123"/>
              <a:gd name="connsiteY2" fmla="*/ 1209168 h 1209168"/>
              <a:gd name="connsiteX3" fmla="*/ 0 w 442123"/>
              <a:gd name="connsiteY3" fmla="*/ 0 h 1209168"/>
              <a:gd name="connsiteX0" fmla="*/ 0 w 442123"/>
              <a:gd name="connsiteY0" fmla="*/ 0 h 1209168"/>
              <a:gd name="connsiteX1" fmla="*/ 292708 w 442123"/>
              <a:gd name="connsiteY1" fmla="*/ 1122082 h 1209168"/>
              <a:gd name="connsiteX0" fmla="*/ 0 w 461515"/>
              <a:gd name="connsiteY0" fmla="*/ 0 h 1209168"/>
              <a:gd name="connsiteX1" fmla="*/ 216508 w 461515"/>
              <a:gd name="connsiteY1" fmla="*/ 1209168 h 1209168"/>
              <a:gd name="connsiteX2" fmla="*/ 1 w 461515"/>
              <a:gd name="connsiteY2" fmla="*/ 1209168 h 1209168"/>
              <a:gd name="connsiteX3" fmla="*/ 0 w 461515"/>
              <a:gd name="connsiteY3" fmla="*/ 0 h 1209168"/>
              <a:gd name="connsiteX0" fmla="*/ 0 w 461515"/>
              <a:gd name="connsiteY0" fmla="*/ 0 h 1209168"/>
              <a:gd name="connsiteX1" fmla="*/ 292708 w 461515"/>
              <a:gd name="connsiteY1" fmla="*/ 1122082 h 1209168"/>
              <a:gd name="connsiteX0" fmla="*/ 0 w 472338"/>
              <a:gd name="connsiteY0" fmla="*/ 34887 h 1244055"/>
              <a:gd name="connsiteX1" fmla="*/ 216508 w 472338"/>
              <a:gd name="connsiteY1" fmla="*/ 1244055 h 1244055"/>
              <a:gd name="connsiteX2" fmla="*/ 1 w 472338"/>
              <a:gd name="connsiteY2" fmla="*/ 1244055 h 1244055"/>
              <a:gd name="connsiteX3" fmla="*/ 0 w 472338"/>
              <a:gd name="connsiteY3" fmla="*/ 34887 h 1244055"/>
              <a:gd name="connsiteX0" fmla="*/ 60344 w 472338"/>
              <a:gd name="connsiteY0" fmla="*/ 0 h 1244055"/>
              <a:gd name="connsiteX1" fmla="*/ 292708 w 472338"/>
              <a:gd name="connsiteY1" fmla="*/ 1156969 h 1244055"/>
              <a:gd name="connsiteX0" fmla="*/ 0 w 442123"/>
              <a:gd name="connsiteY0" fmla="*/ 34887 h 1244055"/>
              <a:gd name="connsiteX1" fmla="*/ 216508 w 442123"/>
              <a:gd name="connsiteY1" fmla="*/ 1244055 h 1244055"/>
              <a:gd name="connsiteX2" fmla="*/ 1 w 442123"/>
              <a:gd name="connsiteY2" fmla="*/ 1244055 h 1244055"/>
              <a:gd name="connsiteX3" fmla="*/ 0 w 442123"/>
              <a:gd name="connsiteY3" fmla="*/ 34887 h 1244055"/>
              <a:gd name="connsiteX0" fmla="*/ 60344 w 442123"/>
              <a:gd name="connsiteY0" fmla="*/ 0 h 1244055"/>
              <a:gd name="connsiteX1" fmla="*/ 292708 w 442123"/>
              <a:gd name="connsiteY1" fmla="*/ 1156969 h 1244055"/>
              <a:gd name="connsiteX0" fmla="*/ 0 w 442123"/>
              <a:gd name="connsiteY0" fmla="*/ 34887 h 1244055"/>
              <a:gd name="connsiteX1" fmla="*/ 216508 w 442123"/>
              <a:gd name="connsiteY1" fmla="*/ 1244055 h 1244055"/>
              <a:gd name="connsiteX2" fmla="*/ 1 w 442123"/>
              <a:gd name="connsiteY2" fmla="*/ 1244055 h 1244055"/>
              <a:gd name="connsiteX3" fmla="*/ 0 w 442123"/>
              <a:gd name="connsiteY3" fmla="*/ 34887 h 1244055"/>
              <a:gd name="connsiteX0" fmla="*/ 60344 w 442123"/>
              <a:gd name="connsiteY0" fmla="*/ 0 h 1244055"/>
              <a:gd name="connsiteX1" fmla="*/ 292708 w 442123"/>
              <a:gd name="connsiteY1" fmla="*/ 1156969 h 1244055"/>
              <a:gd name="connsiteX0" fmla="*/ 0 w 473214"/>
              <a:gd name="connsiteY0" fmla="*/ 34887 h 1249554"/>
              <a:gd name="connsiteX1" fmla="*/ 216508 w 473214"/>
              <a:gd name="connsiteY1" fmla="*/ 1244055 h 1249554"/>
              <a:gd name="connsiteX2" fmla="*/ 1 w 473214"/>
              <a:gd name="connsiteY2" fmla="*/ 1244055 h 1249554"/>
              <a:gd name="connsiteX3" fmla="*/ 0 w 473214"/>
              <a:gd name="connsiteY3" fmla="*/ 34887 h 1249554"/>
              <a:gd name="connsiteX0" fmla="*/ 60344 w 473214"/>
              <a:gd name="connsiteY0" fmla="*/ 0 h 1249554"/>
              <a:gd name="connsiteX1" fmla="*/ 451419 w 473214"/>
              <a:gd name="connsiteY1" fmla="*/ 1249554 h 1249554"/>
              <a:gd name="connsiteX0" fmla="*/ 0 w 495525"/>
              <a:gd name="connsiteY0" fmla="*/ 34887 h 1283865"/>
              <a:gd name="connsiteX1" fmla="*/ 216508 w 495525"/>
              <a:gd name="connsiteY1" fmla="*/ 1244055 h 1283865"/>
              <a:gd name="connsiteX2" fmla="*/ 1 w 495525"/>
              <a:gd name="connsiteY2" fmla="*/ 1244055 h 1283865"/>
              <a:gd name="connsiteX3" fmla="*/ 0 w 495525"/>
              <a:gd name="connsiteY3" fmla="*/ 34887 h 1283865"/>
              <a:gd name="connsiteX0" fmla="*/ 60344 w 495525"/>
              <a:gd name="connsiteY0" fmla="*/ 0 h 1283865"/>
              <a:gd name="connsiteX1" fmla="*/ 474718 w 495525"/>
              <a:gd name="connsiteY1" fmla="*/ 1283865 h 12838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95525" h="1283865" stroke="0" extrusionOk="0">
                <a:moveTo>
                  <a:pt x="0" y="34887"/>
                </a:moveTo>
                <a:cubicBezTo>
                  <a:pt x="119574" y="34887"/>
                  <a:pt x="782566" y="598021"/>
                  <a:pt x="216508" y="1244055"/>
                </a:cubicBezTo>
                <a:lnTo>
                  <a:pt x="1" y="1244055"/>
                </a:lnTo>
                <a:cubicBezTo>
                  <a:pt x="1" y="840999"/>
                  <a:pt x="0" y="437943"/>
                  <a:pt x="0" y="34887"/>
                </a:cubicBezTo>
                <a:close/>
              </a:path>
              <a:path w="495525" h="1283865" fill="none">
                <a:moveTo>
                  <a:pt x="60344" y="0"/>
                </a:moveTo>
                <a:cubicBezTo>
                  <a:pt x="171090" y="382140"/>
                  <a:pt x="593320" y="806623"/>
                  <a:pt x="474718" y="1283865"/>
                </a:cubicBez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Rounded Rectangle 37"/>
          <p:cNvSpPr/>
          <p:nvPr/>
        </p:nvSpPr>
        <p:spPr bwMode="auto">
          <a:xfrm>
            <a:off x="4467483" y="1405172"/>
            <a:ext cx="1209912" cy="476071"/>
          </a:xfrm>
          <a:prstGeom prst="roundRect">
            <a:avLst>
              <a:gd name="adj" fmla="val 50000"/>
            </a:avLst>
          </a:prstGeom>
          <a:solidFill>
            <a:srgbClr val="E1FFFF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u="none" strike="noStrike" cap="none" normalizeH="0" baseline="0" dirty="0" smtClean="0">
                <a:ln>
                  <a:noFill/>
                </a:ln>
                <a:effectLst/>
                <a:latin typeface="Arial" charset="0"/>
              </a:rPr>
              <a:t>Blocking</a:t>
            </a:r>
          </a:p>
        </p:txBody>
      </p:sp>
      <p:sp>
        <p:nvSpPr>
          <p:cNvPr id="46" name="Rectangle 45"/>
          <p:cNvSpPr/>
          <p:nvPr/>
        </p:nvSpPr>
        <p:spPr>
          <a:xfrm>
            <a:off x="3330686" y="1699915"/>
            <a:ext cx="870751" cy="4801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m</a:t>
            </a:r>
            <a:r>
              <a:rPr lang="en-US" sz="1400" dirty="0" smtClean="0"/>
              <a:t>onitor </a:t>
            </a:r>
            <a:br>
              <a:rPr lang="en-US" sz="1400" dirty="0" smtClean="0"/>
            </a:br>
            <a:r>
              <a:rPr lang="en-US" sz="1400" dirty="0" smtClean="0"/>
              <a:t>obtained</a:t>
            </a:r>
            <a:endParaRPr lang="en-US" sz="1400" dirty="0"/>
          </a:p>
        </p:txBody>
      </p:sp>
      <p:sp>
        <p:nvSpPr>
          <p:cNvPr id="47" name="Arc 40"/>
          <p:cNvSpPr/>
          <p:nvPr/>
        </p:nvSpPr>
        <p:spPr bwMode="auto">
          <a:xfrm rot="1006222">
            <a:off x="4421976" y="1974584"/>
            <a:ext cx="1055902" cy="2774086"/>
          </a:xfrm>
          <a:custGeom>
            <a:avLst/>
            <a:gdLst>
              <a:gd name="connsiteX0" fmla="*/ 216507 w 433015"/>
              <a:gd name="connsiteY0" fmla="*/ 0 h 2418336"/>
              <a:gd name="connsiteX1" fmla="*/ 433015 w 433015"/>
              <a:gd name="connsiteY1" fmla="*/ 1209168 h 2418336"/>
              <a:gd name="connsiteX2" fmla="*/ 216508 w 433015"/>
              <a:gd name="connsiteY2" fmla="*/ 1209168 h 2418336"/>
              <a:gd name="connsiteX3" fmla="*/ 216507 w 433015"/>
              <a:gd name="connsiteY3" fmla="*/ 0 h 2418336"/>
              <a:gd name="connsiteX0" fmla="*/ 216507 w 433015"/>
              <a:gd name="connsiteY0" fmla="*/ 0 h 2418336"/>
              <a:gd name="connsiteX1" fmla="*/ 433015 w 433015"/>
              <a:gd name="connsiteY1" fmla="*/ 1209168 h 2418336"/>
              <a:gd name="connsiteX0" fmla="*/ 0 w 273284"/>
              <a:gd name="connsiteY0" fmla="*/ 0 h 1209168"/>
              <a:gd name="connsiteX1" fmla="*/ 216508 w 273284"/>
              <a:gd name="connsiteY1" fmla="*/ 1209168 h 1209168"/>
              <a:gd name="connsiteX2" fmla="*/ 1 w 273284"/>
              <a:gd name="connsiteY2" fmla="*/ 1209168 h 1209168"/>
              <a:gd name="connsiteX3" fmla="*/ 0 w 273284"/>
              <a:gd name="connsiteY3" fmla="*/ 0 h 1209168"/>
              <a:gd name="connsiteX0" fmla="*/ 0 w 273284"/>
              <a:gd name="connsiteY0" fmla="*/ 0 h 1209168"/>
              <a:gd name="connsiteX1" fmla="*/ 216508 w 273284"/>
              <a:gd name="connsiteY1" fmla="*/ 1209168 h 1209168"/>
              <a:gd name="connsiteX0" fmla="*/ 0 w 442123"/>
              <a:gd name="connsiteY0" fmla="*/ 0 h 1209168"/>
              <a:gd name="connsiteX1" fmla="*/ 216508 w 442123"/>
              <a:gd name="connsiteY1" fmla="*/ 1209168 h 1209168"/>
              <a:gd name="connsiteX2" fmla="*/ 1 w 442123"/>
              <a:gd name="connsiteY2" fmla="*/ 1209168 h 1209168"/>
              <a:gd name="connsiteX3" fmla="*/ 0 w 442123"/>
              <a:gd name="connsiteY3" fmla="*/ 0 h 1209168"/>
              <a:gd name="connsiteX0" fmla="*/ 0 w 442123"/>
              <a:gd name="connsiteY0" fmla="*/ 0 h 1209168"/>
              <a:gd name="connsiteX1" fmla="*/ 216508 w 442123"/>
              <a:gd name="connsiteY1" fmla="*/ 1209168 h 1209168"/>
              <a:gd name="connsiteX0" fmla="*/ 0 w 442123"/>
              <a:gd name="connsiteY0" fmla="*/ 0 h 1209168"/>
              <a:gd name="connsiteX1" fmla="*/ 216508 w 442123"/>
              <a:gd name="connsiteY1" fmla="*/ 1209168 h 1209168"/>
              <a:gd name="connsiteX2" fmla="*/ 1 w 442123"/>
              <a:gd name="connsiteY2" fmla="*/ 1209168 h 1209168"/>
              <a:gd name="connsiteX3" fmla="*/ 0 w 442123"/>
              <a:gd name="connsiteY3" fmla="*/ 0 h 1209168"/>
              <a:gd name="connsiteX0" fmla="*/ 0 w 442123"/>
              <a:gd name="connsiteY0" fmla="*/ 0 h 1209168"/>
              <a:gd name="connsiteX1" fmla="*/ 292708 w 442123"/>
              <a:gd name="connsiteY1" fmla="*/ 1122082 h 1209168"/>
              <a:gd name="connsiteX0" fmla="*/ 0 w 461515"/>
              <a:gd name="connsiteY0" fmla="*/ 0 h 1209168"/>
              <a:gd name="connsiteX1" fmla="*/ 216508 w 461515"/>
              <a:gd name="connsiteY1" fmla="*/ 1209168 h 1209168"/>
              <a:gd name="connsiteX2" fmla="*/ 1 w 461515"/>
              <a:gd name="connsiteY2" fmla="*/ 1209168 h 1209168"/>
              <a:gd name="connsiteX3" fmla="*/ 0 w 461515"/>
              <a:gd name="connsiteY3" fmla="*/ 0 h 1209168"/>
              <a:gd name="connsiteX0" fmla="*/ 0 w 461515"/>
              <a:gd name="connsiteY0" fmla="*/ 0 h 1209168"/>
              <a:gd name="connsiteX1" fmla="*/ 292708 w 461515"/>
              <a:gd name="connsiteY1" fmla="*/ 1122082 h 1209168"/>
              <a:gd name="connsiteX0" fmla="*/ 0 w 472338"/>
              <a:gd name="connsiteY0" fmla="*/ 34887 h 1244055"/>
              <a:gd name="connsiteX1" fmla="*/ 216508 w 472338"/>
              <a:gd name="connsiteY1" fmla="*/ 1244055 h 1244055"/>
              <a:gd name="connsiteX2" fmla="*/ 1 w 472338"/>
              <a:gd name="connsiteY2" fmla="*/ 1244055 h 1244055"/>
              <a:gd name="connsiteX3" fmla="*/ 0 w 472338"/>
              <a:gd name="connsiteY3" fmla="*/ 34887 h 1244055"/>
              <a:gd name="connsiteX0" fmla="*/ 60344 w 472338"/>
              <a:gd name="connsiteY0" fmla="*/ 0 h 1244055"/>
              <a:gd name="connsiteX1" fmla="*/ 292708 w 472338"/>
              <a:gd name="connsiteY1" fmla="*/ 1156969 h 1244055"/>
              <a:gd name="connsiteX0" fmla="*/ 0 w 442123"/>
              <a:gd name="connsiteY0" fmla="*/ 34887 h 1244055"/>
              <a:gd name="connsiteX1" fmla="*/ 216508 w 442123"/>
              <a:gd name="connsiteY1" fmla="*/ 1244055 h 1244055"/>
              <a:gd name="connsiteX2" fmla="*/ 1 w 442123"/>
              <a:gd name="connsiteY2" fmla="*/ 1244055 h 1244055"/>
              <a:gd name="connsiteX3" fmla="*/ 0 w 442123"/>
              <a:gd name="connsiteY3" fmla="*/ 34887 h 1244055"/>
              <a:gd name="connsiteX0" fmla="*/ 60344 w 442123"/>
              <a:gd name="connsiteY0" fmla="*/ 0 h 1244055"/>
              <a:gd name="connsiteX1" fmla="*/ 292708 w 442123"/>
              <a:gd name="connsiteY1" fmla="*/ 1156969 h 1244055"/>
              <a:gd name="connsiteX0" fmla="*/ 0 w 442123"/>
              <a:gd name="connsiteY0" fmla="*/ 34887 h 1244055"/>
              <a:gd name="connsiteX1" fmla="*/ 216508 w 442123"/>
              <a:gd name="connsiteY1" fmla="*/ 1244055 h 1244055"/>
              <a:gd name="connsiteX2" fmla="*/ 1 w 442123"/>
              <a:gd name="connsiteY2" fmla="*/ 1244055 h 1244055"/>
              <a:gd name="connsiteX3" fmla="*/ 0 w 442123"/>
              <a:gd name="connsiteY3" fmla="*/ 34887 h 1244055"/>
              <a:gd name="connsiteX0" fmla="*/ 60344 w 442123"/>
              <a:gd name="connsiteY0" fmla="*/ 0 h 1244055"/>
              <a:gd name="connsiteX1" fmla="*/ 292708 w 442123"/>
              <a:gd name="connsiteY1" fmla="*/ 1156969 h 1244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42123" h="1244055" stroke="0" extrusionOk="0">
                <a:moveTo>
                  <a:pt x="0" y="34887"/>
                </a:moveTo>
                <a:cubicBezTo>
                  <a:pt x="119574" y="34887"/>
                  <a:pt x="782566" y="598021"/>
                  <a:pt x="216508" y="1244055"/>
                </a:cubicBezTo>
                <a:lnTo>
                  <a:pt x="1" y="1244055"/>
                </a:lnTo>
                <a:cubicBezTo>
                  <a:pt x="1" y="840999"/>
                  <a:pt x="0" y="437943"/>
                  <a:pt x="0" y="34887"/>
                </a:cubicBezTo>
                <a:close/>
              </a:path>
              <a:path w="442123" h="1244055" fill="none">
                <a:moveTo>
                  <a:pt x="60344" y="0"/>
                </a:moveTo>
                <a:cubicBezTo>
                  <a:pt x="171090" y="382140"/>
                  <a:pt x="411310" y="679727"/>
                  <a:pt x="292708" y="1156969"/>
                </a:cubicBez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5072439" y="1985453"/>
            <a:ext cx="1650284" cy="4801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a</a:t>
            </a:r>
            <a:r>
              <a:rPr lang="en-US" sz="1400" dirty="0" smtClean="0"/>
              <a:t>ttempt to access guarded resource</a:t>
            </a:r>
            <a:endParaRPr lang="en-US" sz="1400" dirty="0"/>
          </a:p>
        </p:txBody>
      </p:sp>
      <p:sp>
        <p:nvSpPr>
          <p:cNvPr id="31" name="Rounded Rectangle 30"/>
          <p:cNvSpPr/>
          <p:nvPr/>
        </p:nvSpPr>
        <p:spPr bwMode="auto">
          <a:xfrm>
            <a:off x="2524754" y="3688918"/>
            <a:ext cx="1209912" cy="476071"/>
          </a:xfrm>
          <a:prstGeom prst="roundRect">
            <a:avLst>
              <a:gd name="adj" fmla="val 50000"/>
            </a:avLst>
          </a:prstGeom>
          <a:solidFill>
            <a:srgbClr val="E1FFFF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u="none" strike="noStrike" cap="none" normalizeH="0" baseline="0" dirty="0" smtClean="0">
                <a:ln>
                  <a:noFill/>
                </a:ln>
                <a:effectLst/>
                <a:latin typeface="Arial" charset="0"/>
              </a:rPr>
              <a:t>Runnable</a:t>
            </a:r>
          </a:p>
        </p:txBody>
      </p:sp>
      <p:sp>
        <p:nvSpPr>
          <p:cNvPr id="49" name="Arc 40"/>
          <p:cNvSpPr/>
          <p:nvPr/>
        </p:nvSpPr>
        <p:spPr bwMode="auto">
          <a:xfrm rot="15796462">
            <a:off x="4826812" y="1574021"/>
            <a:ext cx="928367" cy="3333744"/>
          </a:xfrm>
          <a:custGeom>
            <a:avLst/>
            <a:gdLst>
              <a:gd name="connsiteX0" fmla="*/ 216507 w 433015"/>
              <a:gd name="connsiteY0" fmla="*/ 0 h 2418336"/>
              <a:gd name="connsiteX1" fmla="*/ 433015 w 433015"/>
              <a:gd name="connsiteY1" fmla="*/ 1209168 h 2418336"/>
              <a:gd name="connsiteX2" fmla="*/ 216508 w 433015"/>
              <a:gd name="connsiteY2" fmla="*/ 1209168 h 2418336"/>
              <a:gd name="connsiteX3" fmla="*/ 216507 w 433015"/>
              <a:gd name="connsiteY3" fmla="*/ 0 h 2418336"/>
              <a:gd name="connsiteX0" fmla="*/ 216507 w 433015"/>
              <a:gd name="connsiteY0" fmla="*/ 0 h 2418336"/>
              <a:gd name="connsiteX1" fmla="*/ 433015 w 433015"/>
              <a:gd name="connsiteY1" fmla="*/ 1209168 h 2418336"/>
              <a:gd name="connsiteX0" fmla="*/ 0 w 273284"/>
              <a:gd name="connsiteY0" fmla="*/ 0 h 1209168"/>
              <a:gd name="connsiteX1" fmla="*/ 216508 w 273284"/>
              <a:gd name="connsiteY1" fmla="*/ 1209168 h 1209168"/>
              <a:gd name="connsiteX2" fmla="*/ 1 w 273284"/>
              <a:gd name="connsiteY2" fmla="*/ 1209168 h 1209168"/>
              <a:gd name="connsiteX3" fmla="*/ 0 w 273284"/>
              <a:gd name="connsiteY3" fmla="*/ 0 h 1209168"/>
              <a:gd name="connsiteX0" fmla="*/ 0 w 273284"/>
              <a:gd name="connsiteY0" fmla="*/ 0 h 1209168"/>
              <a:gd name="connsiteX1" fmla="*/ 216508 w 273284"/>
              <a:gd name="connsiteY1" fmla="*/ 1209168 h 1209168"/>
              <a:gd name="connsiteX0" fmla="*/ 0 w 442123"/>
              <a:gd name="connsiteY0" fmla="*/ 0 h 1209168"/>
              <a:gd name="connsiteX1" fmla="*/ 216508 w 442123"/>
              <a:gd name="connsiteY1" fmla="*/ 1209168 h 1209168"/>
              <a:gd name="connsiteX2" fmla="*/ 1 w 442123"/>
              <a:gd name="connsiteY2" fmla="*/ 1209168 h 1209168"/>
              <a:gd name="connsiteX3" fmla="*/ 0 w 442123"/>
              <a:gd name="connsiteY3" fmla="*/ 0 h 1209168"/>
              <a:gd name="connsiteX0" fmla="*/ 0 w 442123"/>
              <a:gd name="connsiteY0" fmla="*/ 0 h 1209168"/>
              <a:gd name="connsiteX1" fmla="*/ 216508 w 442123"/>
              <a:gd name="connsiteY1" fmla="*/ 1209168 h 1209168"/>
              <a:gd name="connsiteX0" fmla="*/ 0 w 442123"/>
              <a:gd name="connsiteY0" fmla="*/ 0 h 1209168"/>
              <a:gd name="connsiteX1" fmla="*/ 216508 w 442123"/>
              <a:gd name="connsiteY1" fmla="*/ 1209168 h 1209168"/>
              <a:gd name="connsiteX2" fmla="*/ 1 w 442123"/>
              <a:gd name="connsiteY2" fmla="*/ 1209168 h 1209168"/>
              <a:gd name="connsiteX3" fmla="*/ 0 w 442123"/>
              <a:gd name="connsiteY3" fmla="*/ 0 h 1209168"/>
              <a:gd name="connsiteX0" fmla="*/ 0 w 442123"/>
              <a:gd name="connsiteY0" fmla="*/ 0 h 1209168"/>
              <a:gd name="connsiteX1" fmla="*/ 292708 w 442123"/>
              <a:gd name="connsiteY1" fmla="*/ 1122082 h 1209168"/>
              <a:gd name="connsiteX0" fmla="*/ 0 w 461515"/>
              <a:gd name="connsiteY0" fmla="*/ 0 h 1209168"/>
              <a:gd name="connsiteX1" fmla="*/ 216508 w 461515"/>
              <a:gd name="connsiteY1" fmla="*/ 1209168 h 1209168"/>
              <a:gd name="connsiteX2" fmla="*/ 1 w 461515"/>
              <a:gd name="connsiteY2" fmla="*/ 1209168 h 1209168"/>
              <a:gd name="connsiteX3" fmla="*/ 0 w 461515"/>
              <a:gd name="connsiteY3" fmla="*/ 0 h 1209168"/>
              <a:gd name="connsiteX0" fmla="*/ 0 w 461515"/>
              <a:gd name="connsiteY0" fmla="*/ 0 h 1209168"/>
              <a:gd name="connsiteX1" fmla="*/ 292708 w 461515"/>
              <a:gd name="connsiteY1" fmla="*/ 1122082 h 1209168"/>
              <a:gd name="connsiteX0" fmla="*/ 0 w 472338"/>
              <a:gd name="connsiteY0" fmla="*/ 34887 h 1244055"/>
              <a:gd name="connsiteX1" fmla="*/ 216508 w 472338"/>
              <a:gd name="connsiteY1" fmla="*/ 1244055 h 1244055"/>
              <a:gd name="connsiteX2" fmla="*/ 1 w 472338"/>
              <a:gd name="connsiteY2" fmla="*/ 1244055 h 1244055"/>
              <a:gd name="connsiteX3" fmla="*/ 0 w 472338"/>
              <a:gd name="connsiteY3" fmla="*/ 34887 h 1244055"/>
              <a:gd name="connsiteX0" fmla="*/ 60344 w 472338"/>
              <a:gd name="connsiteY0" fmla="*/ 0 h 1244055"/>
              <a:gd name="connsiteX1" fmla="*/ 292708 w 472338"/>
              <a:gd name="connsiteY1" fmla="*/ 1156969 h 1244055"/>
              <a:gd name="connsiteX0" fmla="*/ 0 w 442123"/>
              <a:gd name="connsiteY0" fmla="*/ 34887 h 1244055"/>
              <a:gd name="connsiteX1" fmla="*/ 216508 w 442123"/>
              <a:gd name="connsiteY1" fmla="*/ 1244055 h 1244055"/>
              <a:gd name="connsiteX2" fmla="*/ 1 w 442123"/>
              <a:gd name="connsiteY2" fmla="*/ 1244055 h 1244055"/>
              <a:gd name="connsiteX3" fmla="*/ 0 w 442123"/>
              <a:gd name="connsiteY3" fmla="*/ 34887 h 1244055"/>
              <a:gd name="connsiteX0" fmla="*/ 60344 w 442123"/>
              <a:gd name="connsiteY0" fmla="*/ 0 h 1244055"/>
              <a:gd name="connsiteX1" fmla="*/ 292708 w 442123"/>
              <a:gd name="connsiteY1" fmla="*/ 1156969 h 1244055"/>
              <a:gd name="connsiteX0" fmla="*/ 0 w 442123"/>
              <a:gd name="connsiteY0" fmla="*/ 34887 h 1244055"/>
              <a:gd name="connsiteX1" fmla="*/ 216508 w 442123"/>
              <a:gd name="connsiteY1" fmla="*/ 1244055 h 1244055"/>
              <a:gd name="connsiteX2" fmla="*/ 1 w 442123"/>
              <a:gd name="connsiteY2" fmla="*/ 1244055 h 1244055"/>
              <a:gd name="connsiteX3" fmla="*/ 0 w 442123"/>
              <a:gd name="connsiteY3" fmla="*/ 34887 h 1244055"/>
              <a:gd name="connsiteX0" fmla="*/ 60344 w 442123"/>
              <a:gd name="connsiteY0" fmla="*/ 0 h 1244055"/>
              <a:gd name="connsiteX1" fmla="*/ 292708 w 442123"/>
              <a:gd name="connsiteY1" fmla="*/ 1156969 h 1244055"/>
              <a:gd name="connsiteX0" fmla="*/ 0 w 442123"/>
              <a:gd name="connsiteY0" fmla="*/ 34887 h 1244055"/>
              <a:gd name="connsiteX1" fmla="*/ 216508 w 442123"/>
              <a:gd name="connsiteY1" fmla="*/ 1244055 h 1244055"/>
              <a:gd name="connsiteX2" fmla="*/ 1 w 442123"/>
              <a:gd name="connsiteY2" fmla="*/ 1244055 h 1244055"/>
              <a:gd name="connsiteX3" fmla="*/ 0 w 442123"/>
              <a:gd name="connsiteY3" fmla="*/ 34887 h 1244055"/>
              <a:gd name="connsiteX0" fmla="*/ 60344 w 442123"/>
              <a:gd name="connsiteY0" fmla="*/ 0 h 1244055"/>
              <a:gd name="connsiteX1" fmla="*/ 193100 w 442123"/>
              <a:gd name="connsiteY1" fmla="*/ 1126789 h 1244055"/>
              <a:gd name="connsiteX0" fmla="*/ 0 w 442123"/>
              <a:gd name="connsiteY0" fmla="*/ 34887 h 1244055"/>
              <a:gd name="connsiteX1" fmla="*/ 216508 w 442123"/>
              <a:gd name="connsiteY1" fmla="*/ 1244055 h 1244055"/>
              <a:gd name="connsiteX2" fmla="*/ 1 w 442123"/>
              <a:gd name="connsiteY2" fmla="*/ 1244055 h 1244055"/>
              <a:gd name="connsiteX3" fmla="*/ 0 w 442123"/>
              <a:gd name="connsiteY3" fmla="*/ 34887 h 1244055"/>
              <a:gd name="connsiteX0" fmla="*/ 60344 w 442123"/>
              <a:gd name="connsiteY0" fmla="*/ 0 h 1244055"/>
              <a:gd name="connsiteX1" fmla="*/ 193100 w 442123"/>
              <a:gd name="connsiteY1" fmla="*/ 1126789 h 1244055"/>
              <a:gd name="connsiteX0" fmla="*/ 0 w 442123"/>
              <a:gd name="connsiteY0" fmla="*/ 34887 h 1244055"/>
              <a:gd name="connsiteX1" fmla="*/ 216508 w 442123"/>
              <a:gd name="connsiteY1" fmla="*/ 1244055 h 1244055"/>
              <a:gd name="connsiteX2" fmla="*/ 1 w 442123"/>
              <a:gd name="connsiteY2" fmla="*/ 1244055 h 1244055"/>
              <a:gd name="connsiteX3" fmla="*/ 0 w 442123"/>
              <a:gd name="connsiteY3" fmla="*/ 34887 h 1244055"/>
              <a:gd name="connsiteX0" fmla="*/ 60344 w 442123"/>
              <a:gd name="connsiteY0" fmla="*/ 0 h 1244055"/>
              <a:gd name="connsiteX1" fmla="*/ 356663 w 442123"/>
              <a:gd name="connsiteY1" fmla="*/ 1090555 h 1244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42123" h="1244055" stroke="0" extrusionOk="0">
                <a:moveTo>
                  <a:pt x="0" y="34887"/>
                </a:moveTo>
                <a:cubicBezTo>
                  <a:pt x="119574" y="34887"/>
                  <a:pt x="782566" y="598021"/>
                  <a:pt x="216508" y="1244055"/>
                </a:cubicBezTo>
                <a:lnTo>
                  <a:pt x="1" y="1244055"/>
                </a:lnTo>
                <a:cubicBezTo>
                  <a:pt x="1" y="840999"/>
                  <a:pt x="0" y="437943"/>
                  <a:pt x="0" y="34887"/>
                </a:cubicBezTo>
                <a:close/>
              </a:path>
              <a:path w="442123" h="1244055" fill="none">
                <a:moveTo>
                  <a:pt x="60344" y="0"/>
                </a:moveTo>
                <a:cubicBezTo>
                  <a:pt x="171090" y="382140"/>
                  <a:pt x="380900" y="604691"/>
                  <a:pt x="356663" y="1090555"/>
                </a:cubicBez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Rounded Rectangle 36"/>
          <p:cNvSpPr/>
          <p:nvPr/>
        </p:nvSpPr>
        <p:spPr bwMode="auto">
          <a:xfrm>
            <a:off x="6487666" y="2490028"/>
            <a:ext cx="1209912" cy="476071"/>
          </a:xfrm>
          <a:prstGeom prst="roundRect">
            <a:avLst>
              <a:gd name="adj" fmla="val 50000"/>
            </a:avLst>
          </a:prstGeom>
          <a:solidFill>
            <a:srgbClr val="E1FFFF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u="none" strike="noStrike" cap="none" normalizeH="0" baseline="0" dirty="0" smtClean="0">
                <a:ln>
                  <a:noFill/>
                </a:ln>
                <a:effectLst/>
                <a:latin typeface="Arial" charset="0"/>
              </a:rPr>
              <a:t>Waiting</a:t>
            </a:r>
          </a:p>
        </p:txBody>
      </p:sp>
      <p:sp>
        <p:nvSpPr>
          <p:cNvPr id="50" name="Rectangle 49"/>
          <p:cNvSpPr/>
          <p:nvPr/>
        </p:nvSpPr>
        <p:spPr>
          <a:xfrm>
            <a:off x="5336482" y="2968372"/>
            <a:ext cx="1650284" cy="4801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/>
              <a:t>l</a:t>
            </a:r>
            <a:r>
              <a:rPr lang="en-US" sz="1400" dirty="0" err="1" smtClean="0"/>
              <a:t>ock.notify</a:t>
            </a:r>
            <a:r>
              <a:rPr lang="en-US" sz="1400" dirty="0" smtClean="0"/>
              <a:t>(), </a:t>
            </a:r>
            <a:r>
              <a:rPr lang="en-US" sz="1400" dirty="0" err="1" smtClean="0"/>
              <a:t>lock.notifyAll</a:t>
            </a:r>
            <a:r>
              <a:rPr lang="en-US" sz="1400" dirty="0" smtClean="0"/>
              <a:t>()</a:t>
            </a:r>
            <a:endParaRPr lang="en-US" sz="1400" dirty="0"/>
          </a:p>
        </p:txBody>
      </p:sp>
      <p:sp>
        <p:nvSpPr>
          <p:cNvPr id="51" name="Rectangle 50"/>
          <p:cNvSpPr/>
          <p:nvPr/>
        </p:nvSpPr>
        <p:spPr>
          <a:xfrm>
            <a:off x="6898329" y="3779217"/>
            <a:ext cx="1650284" cy="2862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/>
              <a:t>l</a:t>
            </a:r>
            <a:r>
              <a:rPr lang="en-US" sz="1400" dirty="0" err="1" smtClean="0"/>
              <a:t>ock.wait</a:t>
            </a:r>
            <a:r>
              <a:rPr lang="en-US" sz="1400" dirty="0" smtClean="0"/>
              <a:t>()</a:t>
            </a:r>
            <a:endParaRPr lang="en-US" sz="1400" dirty="0"/>
          </a:p>
        </p:txBody>
      </p:sp>
      <p:sp>
        <p:nvSpPr>
          <p:cNvPr id="52" name="Arc 40"/>
          <p:cNvSpPr/>
          <p:nvPr/>
        </p:nvSpPr>
        <p:spPr bwMode="auto">
          <a:xfrm rot="1006222">
            <a:off x="5697790" y="2747857"/>
            <a:ext cx="1171510" cy="2677093"/>
          </a:xfrm>
          <a:custGeom>
            <a:avLst/>
            <a:gdLst>
              <a:gd name="connsiteX0" fmla="*/ 216507 w 433015"/>
              <a:gd name="connsiteY0" fmla="*/ 0 h 2418336"/>
              <a:gd name="connsiteX1" fmla="*/ 433015 w 433015"/>
              <a:gd name="connsiteY1" fmla="*/ 1209168 h 2418336"/>
              <a:gd name="connsiteX2" fmla="*/ 216508 w 433015"/>
              <a:gd name="connsiteY2" fmla="*/ 1209168 h 2418336"/>
              <a:gd name="connsiteX3" fmla="*/ 216507 w 433015"/>
              <a:gd name="connsiteY3" fmla="*/ 0 h 2418336"/>
              <a:gd name="connsiteX0" fmla="*/ 216507 w 433015"/>
              <a:gd name="connsiteY0" fmla="*/ 0 h 2418336"/>
              <a:gd name="connsiteX1" fmla="*/ 433015 w 433015"/>
              <a:gd name="connsiteY1" fmla="*/ 1209168 h 2418336"/>
              <a:gd name="connsiteX0" fmla="*/ 0 w 273284"/>
              <a:gd name="connsiteY0" fmla="*/ 0 h 1209168"/>
              <a:gd name="connsiteX1" fmla="*/ 216508 w 273284"/>
              <a:gd name="connsiteY1" fmla="*/ 1209168 h 1209168"/>
              <a:gd name="connsiteX2" fmla="*/ 1 w 273284"/>
              <a:gd name="connsiteY2" fmla="*/ 1209168 h 1209168"/>
              <a:gd name="connsiteX3" fmla="*/ 0 w 273284"/>
              <a:gd name="connsiteY3" fmla="*/ 0 h 1209168"/>
              <a:gd name="connsiteX0" fmla="*/ 0 w 273284"/>
              <a:gd name="connsiteY0" fmla="*/ 0 h 1209168"/>
              <a:gd name="connsiteX1" fmla="*/ 216508 w 273284"/>
              <a:gd name="connsiteY1" fmla="*/ 1209168 h 1209168"/>
              <a:gd name="connsiteX0" fmla="*/ 0 w 442123"/>
              <a:gd name="connsiteY0" fmla="*/ 0 h 1209168"/>
              <a:gd name="connsiteX1" fmla="*/ 216508 w 442123"/>
              <a:gd name="connsiteY1" fmla="*/ 1209168 h 1209168"/>
              <a:gd name="connsiteX2" fmla="*/ 1 w 442123"/>
              <a:gd name="connsiteY2" fmla="*/ 1209168 h 1209168"/>
              <a:gd name="connsiteX3" fmla="*/ 0 w 442123"/>
              <a:gd name="connsiteY3" fmla="*/ 0 h 1209168"/>
              <a:gd name="connsiteX0" fmla="*/ 0 w 442123"/>
              <a:gd name="connsiteY0" fmla="*/ 0 h 1209168"/>
              <a:gd name="connsiteX1" fmla="*/ 216508 w 442123"/>
              <a:gd name="connsiteY1" fmla="*/ 1209168 h 1209168"/>
              <a:gd name="connsiteX0" fmla="*/ 0 w 442123"/>
              <a:gd name="connsiteY0" fmla="*/ 0 h 1209168"/>
              <a:gd name="connsiteX1" fmla="*/ 216508 w 442123"/>
              <a:gd name="connsiteY1" fmla="*/ 1209168 h 1209168"/>
              <a:gd name="connsiteX2" fmla="*/ 1 w 442123"/>
              <a:gd name="connsiteY2" fmla="*/ 1209168 h 1209168"/>
              <a:gd name="connsiteX3" fmla="*/ 0 w 442123"/>
              <a:gd name="connsiteY3" fmla="*/ 0 h 1209168"/>
              <a:gd name="connsiteX0" fmla="*/ 0 w 442123"/>
              <a:gd name="connsiteY0" fmla="*/ 0 h 1209168"/>
              <a:gd name="connsiteX1" fmla="*/ 292708 w 442123"/>
              <a:gd name="connsiteY1" fmla="*/ 1122082 h 1209168"/>
              <a:gd name="connsiteX0" fmla="*/ 0 w 461515"/>
              <a:gd name="connsiteY0" fmla="*/ 0 h 1209168"/>
              <a:gd name="connsiteX1" fmla="*/ 216508 w 461515"/>
              <a:gd name="connsiteY1" fmla="*/ 1209168 h 1209168"/>
              <a:gd name="connsiteX2" fmla="*/ 1 w 461515"/>
              <a:gd name="connsiteY2" fmla="*/ 1209168 h 1209168"/>
              <a:gd name="connsiteX3" fmla="*/ 0 w 461515"/>
              <a:gd name="connsiteY3" fmla="*/ 0 h 1209168"/>
              <a:gd name="connsiteX0" fmla="*/ 0 w 461515"/>
              <a:gd name="connsiteY0" fmla="*/ 0 h 1209168"/>
              <a:gd name="connsiteX1" fmla="*/ 292708 w 461515"/>
              <a:gd name="connsiteY1" fmla="*/ 1122082 h 1209168"/>
              <a:gd name="connsiteX0" fmla="*/ 0 w 472338"/>
              <a:gd name="connsiteY0" fmla="*/ 34887 h 1244055"/>
              <a:gd name="connsiteX1" fmla="*/ 216508 w 472338"/>
              <a:gd name="connsiteY1" fmla="*/ 1244055 h 1244055"/>
              <a:gd name="connsiteX2" fmla="*/ 1 w 472338"/>
              <a:gd name="connsiteY2" fmla="*/ 1244055 h 1244055"/>
              <a:gd name="connsiteX3" fmla="*/ 0 w 472338"/>
              <a:gd name="connsiteY3" fmla="*/ 34887 h 1244055"/>
              <a:gd name="connsiteX0" fmla="*/ 60344 w 472338"/>
              <a:gd name="connsiteY0" fmla="*/ 0 h 1244055"/>
              <a:gd name="connsiteX1" fmla="*/ 292708 w 472338"/>
              <a:gd name="connsiteY1" fmla="*/ 1156969 h 1244055"/>
              <a:gd name="connsiteX0" fmla="*/ 0 w 442123"/>
              <a:gd name="connsiteY0" fmla="*/ 34887 h 1244055"/>
              <a:gd name="connsiteX1" fmla="*/ 216508 w 442123"/>
              <a:gd name="connsiteY1" fmla="*/ 1244055 h 1244055"/>
              <a:gd name="connsiteX2" fmla="*/ 1 w 442123"/>
              <a:gd name="connsiteY2" fmla="*/ 1244055 h 1244055"/>
              <a:gd name="connsiteX3" fmla="*/ 0 w 442123"/>
              <a:gd name="connsiteY3" fmla="*/ 34887 h 1244055"/>
              <a:gd name="connsiteX0" fmla="*/ 60344 w 442123"/>
              <a:gd name="connsiteY0" fmla="*/ 0 h 1244055"/>
              <a:gd name="connsiteX1" fmla="*/ 292708 w 442123"/>
              <a:gd name="connsiteY1" fmla="*/ 1156969 h 1244055"/>
              <a:gd name="connsiteX0" fmla="*/ 0 w 442123"/>
              <a:gd name="connsiteY0" fmla="*/ 34887 h 1244055"/>
              <a:gd name="connsiteX1" fmla="*/ 216508 w 442123"/>
              <a:gd name="connsiteY1" fmla="*/ 1244055 h 1244055"/>
              <a:gd name="connsiteX2" fmla="*/ 1 w 442123"/>
              <a:gd name="connsiteY2" fmla="*/ 1244055 h 1244055"/>
              <a:gd name="connsiteX3" fmla="*/ 0 w 442123"/>
              <a:gd name="connsiteY3" fmla="*/ 34887 h 1244055"/>
              <a:gd name="connsiteX0" fmla="*/ 60344 w 442123"/>
              <a:gd name="connsiteY0" fmla="*/ 0 h 1244055"/>
              <a:gd name="connsiteX1" fmla="*/ 292708 w 442123"/>
              <a:gd name="connsiteY1" fmla="*/ 1156969 h 1244055"/>
              <a:gd name="connsiteX0" fmla="*/ 665768 w 990567"/>
              <a:gd name="connsiteY0" fmla="*/ 34887 h 1244055"/>
              <a:gd name="connsiteX1" fmla="*/ 0 w 990567"/>
              <a:gd name="connsiteY1" fmla="*/ 809133 h 1244055"/>
              <a:gd name="connsiteX2" fmla="*/ 665769 w 990567"/>
              <a:gd name="connsiteY2" fmla="*/ 1244055 h 1244055"/>
              <a:gd name="connsiteX3" fmla="*/ 665768 w 990567"/>
              <a:gd name="connsiteY3" fmla="*/ 34887 h 1244055"/>
              <a:gd name="connsiteX0" fmla="*/ 726112 w 990567"/>
              <a:gd name="connsiteY0" fmla="*/ 0 h 1244055"/>
              <a:gd name="connsiteX1" fmla="*/ 958476 w 990567"/>
              <a:gd name="connsiteY1" fmla="*/ 1156969 h 1244055"/>
              <a:gd name="connsiteX0" fmla="*/ 695208 w 766704"/>
              <a:gd name="connsiteY0" fmla="*/ 34887 h 1244055"/>
              <a:gd name="connsiteX1" fmla="*/ 29440 w 766704"/>
              <a:gd name="connsiteY1" fmla="*/ 809133 h 1244055"/>
              <a:gd name="connsiteX2" fmla="*/ 695209 w 766704"/>
              <a:gd name="connsiteY2" fmla="*/ 1244055 h 1244055"/>
              <a:gd name="connsiteX3" fmla="*/ 695208 w 766704"/>
              <a:gd name="connsiteY3" fmla="*/ 34887 h 1244055"/>
              <a:gd name="connsiteX0" fmla="*/ 755552 w 766704"/>
              <a:gd name="connsiteY0" fmla="*/ 0 h 1244055"/>
              <a:gd name="connsiteX1" fmla="*/ 0 w 766704"/>
              <a:gd name="connsiteY1" fmla="*/ 772460 h 1244055"/>
              <a:gd name="connsiteX0" fmla="*/ 695208 w 802502"/>
              <a:gd name="connsiteY0" fmla="*/ 34887 h 1244055"/>
              <a:gd name="connsiteX1" fmla="*/ 29440 w 802502"/>
              <a:gd name="connsiteY1" fmla="*/ 809133 h 1244055"/>
              <a:gd name="connsiteX2" fmla="*/ 695209 w 802502"/>
              <a:gd name="connsiteY2" fmla="*/ 1244055 h 1244055"/>
              <a:gd name="connsiteX3" fmla="*/ 695208 w 802502"/>
              <a:gd name="connsiteY3" fmla="*/ 34887 h 1244055"/>
              <a:gd name="connsiteX0" fmla="*/ 755552 w 802502"/>
              <a:gd name="connsiteY0" fmla="*/ 0 h 1244055"/>
              <a:gd name="connsiteX1" fmla="*/ 0 w 802502"/>
              <a:gd name="connsiteY1" fmla="*/ 772460 h 1244055"/>
              <a:gd name="connsiteX0" fmla="*/ 720632 w 824157"/>
              <a:gd name="connsiteY0" fmla="*/ 34887 h 1244055"/>
              <a:gd name="connsiteX1" fmla="*/ 54864 w 824157"/>
              <a:gd name="connsiteY1" fmla="*/ 809133 h 1244055"/>
              <a:gd name="connsiteX2" fmla="*/ 720633 w 824157"/>
              <a:gd name="connsiteY2" fmla="*/ 1244055 h 1244055"/>
              <a:gd name="connsiteX3" fmla="*/ 720632 w 824157"/>
              <a:gd name="connsiteY3" fmla="*/ 34887 h 1244055"/>
              <a:gd name="connsiteX0" fmla="*/ 780976 w 824157"/>
              <a:gd name="connsiteY0" fmla="*/ 0 h 1244055"/>
              <a:gd name="connsiteX1" fmla="*/ 0 w 824157"/>
              <a:gd name="connsiteY1" fmla="*/ 851160 h 1244055"/>
              <a:gd name="connsiteX0" fmla="*/ 720632 w 815106"/>
              <a:gd name="connsiteY0" fmla="*/ 34887 h 1244055"/>
              <a:gd name="connsiteX1" fmla="*/ 54864 w 815106"/>
              <a:gd name="connsiteY1" fmla="*/ 809133 h 1244055"/>
              <a:gd name="connsiteX2" fmla="*/ 720633 w 815106"/>
              <a:gd name="connsiteY2" fmla="*/ 1244055 h 1244055"/>
              <a:gd name="connsiteX3" fmla="*/ 720632 w 815106"/>
              <a:gd name="connsiteY3" fmla="*/ 34887 h 1244055"/>
              <a:gd name="connsiteX0" fmla="*/ 780976 w 815106"/>
              <a:gd name="connsiteY0" fmla="*/ 0 h 1244055"/>
              <a:gd name="connsiteX1" fmla="*/ 0 w 815106"/>
              <a:gd name="connsiteY1" fmla="*/ 851160 h 1244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15106" h="1244055" stroke="0" extrusionOk="0">
                <a:moveTo>
                  <a:pt x="720632" y="34887"/>
                </a:moveTo>
                <a:cubicBezTo>
                  <a:pt x="840206" y="34887"/>
                  <a:pt x="620922" y="163099"/>
                  <a:pt x="54864" y="809133"/>
                </a:cubicBezTo>
                <a:lnTo>
                  <a:pt x="720633" y="1244055"/>
                </a:lnTo>
                <a:cubicBezTo>
                  <a:pt x="720633" y="840999"/>
                  <a:pt x="720632" y="437943"/>
                  <a:pt x="720632" y="34887"/>
                </a:cubicBezTo>
                <a:close/>
              </a:path>
              <a:path w="815106" h="1244055" fill="none">
                <a:moveTo>
                  <a:pt x="780976" y="0"/>
                </a:moveTo>
                <a:cubicBezTo>
                  <a:pt x="891722" y="382140"/>
                  <a:pt x="758489" y="624905"/>
                  <a:pt x="0" y="851160"/>
                </a:cubicBez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3" name="Arc 40"/>
          <p:cNvSpPr/>
          <p:nvPr/>
        </p:nvSpPr>
        <p:spPr bwMode="auto">
          <a:xfrm rot="3869104">
            <a:off x="3858635" y="4360054"/>
            <a:ext cx="324368" cy="1893347"/>
          </a:xfrm>
          <a:custGeom>
            <a:avLst/>
            <a:gdLst>
              <a:gd name="connsiteX0" fmla="*/ 216507 w 433015"/>
              <a:gd name="connsiteY0" fmla="*/ 0 h 2418336"/>
              <a:gd name="connsiteX1" fmla="*/ 433015 w 433015"/>
              <a:gd name="connsiteY1" fmla="*/ 1209168 h 2418336"/>
              <a:gd name="connsiteX2" fmla="*/ 216508 w 433015"/>
              <a:gd name="connsiteY2" fmla="*/ 1209168 h 2418336"/>
              <a:gd name="connsiteX3" fmla="*/ 216507 w 433015"/>
              <a:gd name="connsiteY3" fmla="*/ 0 h 2418336"/>
              <a:gd name="connsiteX0" fmla="*/ 216507 w 433015"/>
              <a:gd name="connsiteY0" fmla="*/ 0 h 2418336"/>
              <a:gd name="connsiteX1" fmla="*/ 433015 w 433015"/>
              <a:gd name="connsiteY1" fmla="*/ 1209168 h 2418336"/>
              <a:gd name="connsiteX0" fmla="*/ 0 w 273284"/>
              <a:gd name="connsiteY0" fmla="*/ 0 h 1209168"/>
              <a:gd name="connsiteX1" fmla="*/ 216508 w 273284"/>
              <a:gd name="connsiteY1" fmla="*/ 1209168 h 1209168"/>
              <a:gd name="connsiteX2" fmla="*/ 1 w 273284"/>
              <a:gd name="connsiteY2" fmla="*/ 1209168 h 1209168"/>
              <a:gd name="connsiteX3" fmla="*/ 0 w 273284"/>
              <a:gd name="connsiteY3" fmla="*/ 0 h 1209168"/>
              <a:gd name="connsiteX0" fmla="*/ 0 w 273284"/>
              <a:gd name="connsiteY0" fmla="*/ 0 h 1209168"/>
              <a:gd name="connsiteX1" fmla="*/ 216508 w 273284"/>
              <a:gd name="connsiteY1" fmla="*/ 1209168 h 1209168"/>
              <a:gd name="connsiteX0" fmla="*/ 0 w 442123"/>
              <a:gd name="connsiteY0" fmla="*/ 0 h 1209168"/>
              <a:gd name="connsiteX1" fmla="*/ 216508 w 442123"/>
              <a:gd name="connsiteY1" fmla="*/ 1209168 h 1209168"/>
              <a:gd name="connsiteX2" fmla="*/ 1 w 442123"/>
              <a:gd name="connsiteY2" fmla="*/ 1209168 h 1209168"/>
              <a:gd name="connsiteX3" fmla="*/ 0 w 442123"/>
              <a:gd name="connsiteY3" fmla="*/ 0 h 1209168"/>
              <a:gd name="connsiteX0" fmla="*/ 0 w 442123"/>
              <a:gd name="connsiteY0" fmla="*/ 0 h 1209168"/>
              <a:gd name="connsiteX1" fmla="*/ 216508 w 442123"/>
              <a:gd name="connsiteY1" fmla="*/ 1209168 h 1209168"/>
              <a:gd name="connsiteX0" fmla="*/ 0 w 442123"/>
              <a:gd name="connsiteY0" fmla="*/ 0 h 1209168"/>
              <a:gd name="connsiteX1" fmla="*/ 216508 w 442123"/>
              <a:gd name="connsiteY1" fmla="*/ 1209168 h 1209168"/>
              <a:gd name="connsiteX2" fmla="*/ 1 w 442123"/>
              <a:gd name="connsiteY2" fmla="*/ 1209168 h 1209168"/>
              <a:gd name="connsiteX3" fmla="*/ 0 w 442123"/>
              <a:gd name="connsiteY3" fmla="*/ 0 h 1209168"/>
              <a:gd name="connsiteX0" fmla="*/ 0 w 442123"/>
              <a:gd name="connsiteY0" fmla="*/ 0 h 1209168"/>
              <a:gd name="connsiteX1" fmla="*/ 292708 w 442123"/>
              <a:gd name="connsiteY1" fmla="*/ 1122082 h 1209168"/>
              <a:gd name="connsiteX0" fmla="*/ 0 w 461515"/>
              <a:gd name="connsiteY0" fmla="*/ 0 h 1209168"/>
              <a:gd name="connsiteX1" fmla="*/ 216508 w 461515"/>
              <a:gd name="connsiteY1" fmla="*/ 1209168 h 1209168"/>
              <a:gd name="connsiteX2" fmla="*/ 1 w 461515"/>
              <a:gd name="connsiteY2" fmla="*/ 1209168 h 1209168"/>
              <a:gd name="connsiteX3" fmla="*/ 0 w 461515"/>
              <a:gd name="connsiteY3" fmla="*/ 0 h 1209168"/>
              <a:gd name="connsiteX0" fmla="*/ 0 w 461515"/>
              <a:gd name="connsiteY0" fmla="*/ 0 h 1209168"/>
              <a:gd name="connsiteX1" fmla="*/ 292708 w 461515"/>
              <a:gd name="connsiteY1" fmla="*/ 1122082 h 1209168"/>
              <a:gd name="connsiteX0" fmla="*/ 0 w 1201904"/>
              <a:gd name="connsiteY0" fmla="*/ 0 h 1209168"/>
              <a:gd name="connsiteX1" fmla="*/ 216508 w 1201904"/>
              <a:gd name="connsiteY1" fmla="*/ 1209168 h 1209168"/>
              <a:gd name="connsiteX2" fmla="*/ 1 w 1201904"/>
              <a:gd name="connsiteY2" fmla="*/ 1209168 h 1209168"/>
              <a:gd name="connsiteX3" fmla="*/ 0 w 1201904"/>
              <a:gd name="connsiteY3" fmla="*/ 0 h 1209168"/>
              <a:gd name="connsiteX0" fmla="*/ 0 w 1201904"/>
              <a:gd name="connsiteY0" fmla="*/ 0 h 1209168"/>
              <a:gd name="connsiteX1" fmla="*/ 292708 w 1201904"/>
              <a:gd name="connsiteY1" fmla="*/ 1122082 h 1209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01904" h="1209168" stroke="0" extrusionOk="0">
                <a:moveTo>
                  <a:pt x="0" y="0"/>
                </a:moveTo>
                <a:cubicBezTo>
                  <a:pt x="119574" y="0"/>
                  <a:pt x="782566" y="563134"/>
                  <a:pt x="216508" y="1209168"/>
                </a:cubicBezTo>
                <a:lnTo>
                  <a:pt x="1" y="1209168"/>
                </a:lnTo>
                <a:cubicBezTo>
                  <a:pt x="1" y="806112"/>
                  <a:pt x="0" y="403056"/>
                  <a:pt x="0" y="0"/>
                </a:cubicBezTo>
                <a:close/>
              </a:path>
              <a:path w="1201904" h="1209168" fill="none">
                <a:moveTo>
                  <a:pt x="0" y="0"/>
                </a:moveTo>
                <a:cubicBezTo>
                  <a:pt x="119574" y="0"/>
                  <a:pt x="2443362" y="446818"/>
                  <a:pt x="292708" y="1122082"/>
                </a:cubicBez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3490852" y="5695886"/>
            <a:ext cx="1581587" cy="2862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err="1" smtClean="0"/>
              <a:t>myThread.sleep</a:t>
            </a:r>
            <a:r>
              <a:rPr lang="en-US" sz="1400" dirty="0" smtClean="0"/>
              <a:t>()</a:t>
            </a:r>
            <a:endParaRPr lang="en-US" sz="1400" dirty="0"/>
          </a:p>
        </p:txBody>
      </p:sp>
      <p:sp>
        <p:nvSpPr>
          <p:cNvPr id="55" name="Rectangle 54"/>
          <p:cNvSpPr/>
          <p:nvPr/>
        </p:nvSpPr>
        <p:spPr>
          <a:xfrm>
            <a:off x="929670" y="4629644"/>
            <a:ext cx="941283" cy="4801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400" dirty="0" err="1" smtClean="0"/>
              <a:t>sleeptime</a:t>
            </a:r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 smtClean="0"/>
              <a:t>elapsed</a:t>
            </a:r>
            <a:endParaRPr lang="en-US" sz="1400" dirty="0"/>
          </a:p>
        </p:txBody>
      </p:sp>
      <p:sp>
        <p:nvSpPr>
          <p:cNvPr id="56" name="Arc 40"/>
          <p:cNvSpPr/>
          <p:nvPr/>
        </p:nvSpPr>
        <p:spPr bwMode="auto">
          <a:xfrm rot="12793330">
            <a:off x="1902206" y="3781760"/>
            <a:ext cx="798671" cy="1349680"/>
          </a:xfrm>
          <a:custGeom>
            <a:avLst/>
            <a:gdLst>
              <a:gd name="connsiteX0" fmla="*/ 216507 w 433015"/>
              <a:gd name="connsiteY0" fmla="*/ 0 h 2418336"/>
              <a:gd name="connsiteX1" fmla="*/ 433015 w 433015"/>
              <a:gd name="connsiteY1" fmla="*/ 1209168 h 2418336"/>
              <a:gd name="connsiteX2" fmla="*/ 216508 w 433015"/>
              <a:gd name="connsiteY2" fmla="*/ 1209168 h 2418336"/>
              <a:gd name="connsiteX3" fmla="*/ 216507 w 433015"/>
              <a:gd name="connsiteY3" fmla="*/ 0 h 2418336"/>
              <a:gd name="connsiteX0" fmla="*/ 216507 w 433015"/>
              <a:gd name="connsiteY0" fmla="*/ 0 h 2418336"/>
              <a:gd name="connsiteX1" fmla="*/ 433015 w 433015"/>
              <a:gd name="connsiteY1" fmla="*/ 1209168 h 2418336"/>
              <a:gd name="connsiteX0" fmla="*/ 0 w 273284"/>
              <a:gd name="connsiteY0" fmla="*/ 0 h 1209168"/>
              <a:gd name="connsiteX1" fmla="*/ 216508 w 273284"/>
              <a:gd name="connsiteY1" fmla="*/ 1209168 h 1209168"/>
              <a:gd name="connsiteX2" fmla="*/ 1 w 273284"/>
              <a:gd name="connsiteY2" fmla="*/ 1209168 h 1209168"/>
              <a:gd name="connsiteX3" fmla="*/ 0 w 273284"/>
              <a:gd name="connsiteY3" fmla="*/ 0 h 1209168"/>
              <a:gd name="connsiteX0" fmla="*/ 0 w 273284"/>
              <a:gd name="connsiteY0" fmla="*/ 0 h 1209168"/>
              <a:gd name="connsiteX1" fmla="*/ 216508 w 273284"/>
              <a:gd name="connsiteY1" fmla="*/ 1209168 h 1209168"/>
              <a:gd name="connsiteX0" fmla="*/ 0 w 442123"/>
              <a:gd name="connsiteY0" fmla="*/ 0 h 1209168"/>
              <a:gd name="connsiteX1" fmla="*/ 216508 w 442123"/>
              <a:gd name="connsiteY1" fmla="*/ 1209168 h 1209168"/>
              <a:gd name="connsiteX2" fmla="*/ 1 w 442123"/>
              <a:gd name="connsiteY2" fmla="*/ 1209168 h 1209168"/>
              <a:gd name="connsiteX3" fmla="*/ 0 w 442123"/>
              <a:gd name="connsiteY3" fmla="*/ 0 h 1209168"/>
              <a:gd name="connsiteX0" fmla="*/ 0 w 442123"/>
              <a:gd name="connsiteY0" fmla="*/ 0 h 1209168"/>
              <a:gd name="connsiteX1" fmla="*/ 216508 w 442123"/>
              <a:gd name="connsiteY1" fmla="*/ 1209168 h 1209168"/>
              <a:gd name="connsiteX0" fmla="*/ 0 w 442123"/>
              <a:gd name="connsiteY0" fmla="*/ 0 h 1209168"/>
              <a:gd name="connsiteX1" fmla="*/ 216508 w 442123"/>
              <a:gd name="connsiteY1" fmla="*/ 1209168 h 1209168"/>
              <a:gd name="connsiteX2" fmla="*/ 1 w 442123"/>
              <a:gd name="connsiteY2" fmla="*/ 1209168 h 1209168"/>
              <a:gd name="connsiteX3" fmla="*/ 0 w 442123"/>
              <a:gd name="connsiteY3" fmla="*/ 0 h 1209168"/>
              <a:gd name="connsiteX0" fmla="*/ 0 w 442123"/>
              <a:gd name="connsiteY0" fmla="*/ 0 h 1209168"/>
              <a:gd name="connsiteX1" fmla="*/ 292708 w 442123"/>
              <a:gd name="connsiteY1" fmla="*/ 1122082 h 1209168"/>
              <a:gd name="connsiteX0" fmla="*/ 0 w 461515"/>
              <a:gd name="connsiteY0" fmla="*/ 0 h 1209168"/>
              <a:gd name="connsiteX1" fmla="*/ 216508 w 461515"/>
              <a:gd name="connsiteY1" fmla="*/ 1209168 h 1209168"/>
              <a:gd name="connsiteX2" fmla="*/ 1 w 461515"/>
              <a:gd name="connsiteY2" fmla="*/ 1209168 h 1209168"/>
              <a:gd name="connsiteX3" fmla="*/ 0 w 461515"/>
              <a:gd name="connsiteY3" fmla="*/ 0 h 1209168"/>
              <a:gd name="connsiteX0" fmla="*/ 0 w 461515"/>
              <a:gd name="connsiteY0" fmla="*/ 0 h 1209168"/>
              <a:gd name="connsiteX1" fmla="*/ 292708 w 461515"/>
              <a:gd name="connsiteY1" fmla="*/ 1122082 h 1209168"/>
              <a:gd name="connsiteX0" fmla="*/ 0 w 466867"/>
              <a:gd name="connsiteY0" fmla="*/ 66943 h 1276111"/>
              <a:gd name="connsiteX1" fmla="*/ 216508 w 466867"/>
              <a:gd name="connsiteY1" fmla="*/ 1276111 h 1276111"/>
              <a:gd name="connsiteX2" fmla="*/ 1 w 466867"/>
              <a:gd name="connsiteY2" fmla="*/ 1276111 h 1276111"/>
              <a:gd name="connsiteX3" fmla="*/ 0 w 466867"/>
              <a:gd name="connsiteY3" fmla="*/ 66943 h 1276111"/>
              <a:gd name="connsiteX0" fmla="*/ 30741 w 466867"/>
              <a:gd name="connsiteY0" fmla="*/ 0 h 1276111"/>
              <a:gd name="connsiteX1" fmla="*/ 292708 w 466867"/>
              <a:gd name="connsiteY1" fmla="*/ 1189025 h 1276111"/>
              <a:gd name="connsiteX0" fmla="*/ 0 w 478630"/>
              <a:gd name="connsiteY0" fmla="*/ 81004 h 1290172"/>
              <a:gd name="connsiteX1" fmla="*/ 216508 w 478630"/>
              <a:gd name="connsiteY1" fmla="*/ 1290172 h 1290172"/>
              <a:gd name="connsiteX2" fmla="*/ 1 w 478630"/>
              <a:gd name="connsiteY2" fmla="*/ 1290172 h 1290172"/>
              <a:gd name="connsiteX3" fmla="*/ 0 w 478630"/>
              <a:gd name="connsiteY3" fmla="*/ 81004 h 1290172"/>
              <a:gd name="connsiteX0" fmla="*/ 30741 w 478630"/>
              <a:gd name="connsiteY0" fmla="*/ 14061 h 1290172"/>
              <a:gd name="connsiteX1" fmla="*/ 292708 w 478630"/>
              <a:gd name="connsiteY1" fmla="*/ 1203086 h 1290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78630" h="1290172" stroke="0" extrusionOk="0">
                <a:moveTo>
                  <a:pt x="0" y="81004"/>
                </a:moveTo>
                <a:cubicBezTo>
                  <a:pt x="119574" y="81004"/>
                  <a:pt x="782566" y="644138"/>
                  <a:pt x="216508" y="1290172"/>
                </a:cubicBezTo>
                <a:lnTo>
                  <a:pt x="1" y="1290172"/>
                </a:lnTo>
                <a:cubicBezTo>
                  <a:pt x="1" y="887116"/>
                  <a:pt x="0" y="484060"/>
                  <a:pt x="0" y="81004"/>
                </a:cubicBezTo>
                <a:close/>
              </a:path>
              <a:path w="478630" h="1290172" fill="none">
                <a:moveTo>
                  <a:pt x="30741" y="14061"/>
                </a:moveTo>
                <a:cubicBezTo>
                  <a:pt x="220226" y="-117021"/>
                  <a:pt x="760794" y="698567"/>
                  <a:pt x="292708" y="1203086"/>
                </a:cubicBez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7" name="Arc 42"/>
          <p:cNvSpPr/>
          <p:nvPr/>
        </p:nvSpPr>
        <p:spPr bwMode="auto">
          <a:xfrm rot="8450786">
            <a:off x="5300719" y="4451751"/>
            <a:ext cx="778894" cy="1899965"/>
          </a:xfrm>
          <a:custGeom>
            <a:avLst/>
            <a:gdLst>
              <a:gd name="connsiteX0" fmla="*/ 493335 w 986671"/>
              <a:gd name="connsiteY0" fmla="*/ 0 h 1977109"/>
              <a:gd name="connsiteX1" fmla="*/ 986671 w 986671"/>
              <a:gd name="connsiteY1" fmla="*/ 988555 h 1977109"/>
              <a:gd name="connsiteX2" fmla="*/ 493336 w 986671"/>
              <a:gd name="connsiteY2" fmla="*/ 988555 h 1977109"/>
              <a:gd name="connsiteX3" fmla="*/ 493335 w 986671"/>
              <a:gd name="connsiteY3" fmla="*/ 0 h 1977109"/>
              <a:gd name="connsiteX0" fmla="*/ 493335 w 986671"/>
              <a:gd name="connsiteY0" fmla="*/ 0 h 1977109"/>
              <a:gd name="connsiteX1" fmla="*/ 986671 w 986671"/>
              <a:gd name="connsiteY1" fmla="*/ 988555 h 1977109"/>
              <a:gd name="connsiteX0" fmla="*/ 0 w 493336"/>
              <a:gd name="connsiteY0" fmla="*/ 0 h 996356"/>
              <a:gd name="connsiteX1" fmla="*/ 493336 w 493336"/>
              <a:gd name="connsiteY1" fmla="*/ 988555 h 996356"/>
              <a:gd name="connsiteX2" fmla="*/ 1 w 493336"/>
              <a:gd name="connsiteY2" fmla="*/ 988555 h 996356"/>
              <a:gd name="connsiteX3" fmla="*/ 0 w 493336"/>
              <a:gd name="connsiteY3" fmla="*/ 0 h 996356"/>
              <a:gd name="connsiteX0" fmla="*/ 0 w 493336"/>
              <a:gd name="connsiteY0" fmla="*/ 0 h 996356"/>
              <a:gd name="connsiteX1" fmla="*/ 351617 w 493336"/>
              <a:gd name="connsiteY1" fmla="*/ 996356 h 996356"/>
              <a:gd name="connsiteX0" fmla="*/ 0 w 493336"/>
              <a:gd name="connsiteY0" fmla="*/ 0 h 996356"/>
              <a:gd name="connsiteX1" fmla="*/ 493336 w 493336"/>
              <a:gd name="connsiteY1" fmla="*/ 988555 h 996356"/>
              <a:gd name="connsiteX2" fmla="*/ 1 w 493336"/>
              <a:gd name="connsiteY2" fmla="*/ 988555 h 996356"/>
              <a:gd name="connsiteX3" fmla="*/ 0 w 493336"/>
              <a:gd name="connsiteY3" fmla="*/ 0 h 996356"/>
              <a:gd name="connsiteX0" fmla="*/ 0 w 493336"/>
              <a:gd name="connsiteY0" fmla="*/ 0 h 996356"/>
              <a:gd name="connsiteX1" fmla="*/ 351617 w 493336"/>
              <a:gd name="connsiteY1" fmla="*/ 996356 h 996356"/>
              <a:gd name="connsiteX0" fmla="*/ 0 w 493336"/>
              <a:gd name="connsiteY0" fmla="*/ 0 h 988555"/>
              <a:gd name="connsiteX1" fmla="*/ 493336 w 493336"/>
              <a:gd name="connsiteY1" fmla="*/ 988555 h 988555"/>
              <a:gd name="connsiteX2" fmla="*/ 1 w 493336"/>
              <a:gd name="connsiteY2" fmla="*/ 988555 h 988555"/>
              <a:gd name="connsiteX3" fmla="*/ 0 w 493336"/>
              <a:gd name="connsiteY3" fmla="*/ 0 h 988555"/>
              <a:gd name="connsiteX0" fmla="*/ 0 w 493336"/>
              <a:gd name="connsiteY0" fmla="*/ 0 h 988555"/>
              <a:gd name="connsiteX1" fmla="*/ 221282 w 493336"/>
              <a:gd name="connsiteY1" fmla="*/ 928941 h 988555"/>
              <a:gd name="connsiteX0" fmla="*/ 0 w 493336"/>
              <a:gd name="connsiteY0" fmla="*/ 0 h 988555"/>
              <a:gd name="connsiteX1" fmla="*/ 493336 w 493336"/>
              <a:gd name="connsiteY1" fmla="*/ 988555 h 988555"/>
              <a:gd name="connsiteX2" fmla="*/ 1 w 493336"/>
              <a:gd name="connsiteY2" fmla="*/ 988555 h 988555"/>
              <a:gd name="connsiteX3" fmla="*/ 0 w 493336"/>
              <a:gd name="connsiteY3" fmla="*/ 0 h 988555"/>
              <a:gd name="connsiteX0" fmla="*/ 0 w 493336"/>
              <a:gd name="connsiteY0" fmla="*/ 0 h 988555"/>
              <a:gd name="connsiteX1" fmla="*/ 221282 w 493336"/>
              <a:gd name="connsiteY1" fmla="*/ 928941 h 988555"/>
              <a:gd name="connsiteX0" fmla="*/ 0 w 493336"/>
              <a:gd name="connsiteY0" fmla="*/ 0 h 988555"/>
              <a:gd name="connsiteX1" fmla="*/ 493336 w 493336"/>
              <a:gd name="connsiteY1" fmla="*/ 988555 h 988555"/>
              <a:gd name="connsiteX2" fmla="*/ 1 w 493336"/>
              <a:gd name="connsiteY2" fmla="*/ 988555 h 988555"/>
              <a:gd name="connsiteX3" fmla="*/ 0 w 493336"/>
              <a:gd name="connsiteY3" fmla="*/ 0 h 988555"/>
              <a:gd name="connsiteX0" fmla="*/ 0 w 493336"/>
              <a:gd name="connsiteY0" fmla="*/ 0 h 988555"/>
              <a:gd name="connsiteX1" fmla="*/ 221282 w 493336"/>
              <a:gd name="connsiteY1" fmla="*/ 928941 h 988555"/>
              <a:gd name="connsiteX0" fmla="*/ 0 w 493336"/>
              <a:gd name="connsiteY0" fmla="*/ 0 h 988555"/>
              <a:gd name="connsiteX1" fmla="*/ 493336 w 493336"/>
              <a:gd name="connsiteY1" fmla="*/ 988555 h 988555"/>
              <a:gd name="connsiteX2" fmla="*/ 1 w 493336"/>
              <a:gd name="connsiteY2" fmla="*/ 988555 h 988555"/>
              <a:gd name="connsiteX3" fmla="*/ 0 w 493336"/>
              <a:gd name="connsiteY3" fmla="*/ 0 h 988555"/>
              <a:gd name="connsiteX0" fmla="*/ 0 w 493336"/>
              <a:gd name="connsiteY0" fmla="*/ 0 h 988555"/>
              <a:gd name="connsiteX1" fmla="*/ 221282 w 493336"/>
              <a:gd name="connsiteY1" fmla="*/ 928941 h 988555"/>
              <a:gd name="connsiteX0" fmla="*/ 23101 w 516437"/>
              <a:gd name="connsiteY0" fmla="*/ 40441 h 1028996"/>
              <a:gd name="connsiteX1" fmla="*/ 516437 w 516437"/>
              <a:gd name="connsiteY1" fmla="*/ 1028996 h 1028996"/>
              <a:gd name="connsiteX2" fmla="*/ 23102 w 516437"/>
              <a:gd name="connsiteY2" fmla="*/ 1028996 h 1028996"/>
              <a:gd name="connsiteX3" fmla="*/ 23101 w 516437"/>
              <a:gd name="connsiteY3" fmla="*/ 40441 h 1028996"/>
              <a:gd name="connsiteX0" fmla="*/ 0 w 516437"/>
              <a:gd name="connsiteY0" fmla="*/ 0 h 1028996"/>
              <a:gd name="connsiteX1" fmla="*/ 244383 w 516437"/>
              <a:gd name="connsiteY1" fmla="*/ 969382 h 1028996"/>
              <a:gd name="connsiteX0" fmla="*/ 23101 w 516437"/>
              <a:gd name="connsiteY0" fmla="*/ 40441 h 1028996"/>
              <a:gd name="connsiteX1" fmla="*/ 516437 w 516437"/>
              <a:gd name="connsiteY1" fmla="*/ 1028996 h 1028996"/>
              <a:gd name="connsiteX2" fmla="*/ 23102 w 516437"/>
              <a:gd name="connsiteY2" fmla="*/ 1028996 h 1028996"/>
              <a:gd name="connsiteX3" fmla="*/ 23101 w 516437"/>
              <a:gd name="connsiteY3" fmla="*/ 40441 h 1028996"/>
              <a:gd name="connsiteX0" fmla="*/ 0 w 516437"/>
              <a:gd name="connsiteY0" fmla="*/ 0 h 1028996"/>
              <a:gd name="connsiteX1" fmla="*/ 244383 w 516437"/>
              <a:gd name="connsiteY1" fmla="*/ 969382 h 1028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16437" h="1028996" stroke="0" extrusionOk="0">
                <a:moveTo>
                  <a:pt x="23101" y="40441"/>
                </a:moveTo>
                <a:cubicBezTo>
                  <a:pt x="351875" y="358982"/>
                  <a:pt x="516437" y="483032"/>
                  <a:pt x="516437" y="1028996"/>
                </a:cubicBezTo>
                <a:lnTo>
                  <a:pt x="23102" y="1028996"/>
                </a:lnTo>
                <a:cubicBezTo>
                  <a:pt x="23102" y="699478"/>
                  <a:pt x="23101" y="369959"/>
                  <a:pt x="23101" y="40441"/>
                </a:cubicBezTo>
                <a:close/>
              </a:path>
              <a:path w="516437" h="1028996" fill="none">
                <a:moveTo>
                  <a:pt x="0" y="0"/>
                </a:moveTo>
                <a:cubicBezTo>
                  <a:pt x="361150" y="248312"/>
                  <a:pt x="655801" y="686094"/>
                  <a:pt x="244383" y="969382"/>
                </a:cubicBez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Rounded Rectangle 35"/>
          <p:cNvSpPr/>
          <p:nvPr/>
        </p:nvSpPr>
        <p:spPr bwMode="auto">
          <a:xfrm>
            <a:off x="4398386" y="4276513"/>
            <a:ext cx="1209912" cy="476071"/>
          </a:xfrm>
          <a:prstGeom prst="roundRect">
            <a:avLst>
              <a:gd name="adj" fmla="val 50000"/>
            </a:avLst>
          </a:prstGeom>
          <a:solidFill>
            <a:srgbClr val="E1FFFF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u="none" strike="noStrike" cap="none" normalizeH="0" baseline="0" dirty="0" smtClean="0">
                <a:ln>
                  <a:noFill/>
                </a:ln>
                <a:effectLst/>
                <a:latin typeface="Arial" charset="0"/>
              </a:rPr>
              <a:t>Running</a:t>
            </a:r>
          </a:p>
        </p:txBody>
      </p:sp>
      <p:sp>
        <p:nvSpPr>
          <p:cNvPr id="58" name="Rectangle 57"/>
          <p:cNvSpPr/>
          <p:nvPr/>
        </p:nvSpPr>
        <p:spPr>
          <a:xfrm>
            <a:off x="5520818" y="5034454"/>
            <a:ext cx="1650284" cy="4801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r</a:t>
            </a:r>
            <a:r>
              <a:rPr lang="en-US" sz="1400" dirty="0" smtClean="0"/>
              <a:t>un() method returns</a:t>
            </a:r>
            <a:endParaRPr lang="en-US" sz="1400" dirty="0"/>
          </a:p>
        </p:txBody>
      </p:sp>
      <p:sp>
        <p:nvSpPr>
          <p:cNvPr id="60" name="Oval 59"/>
          <p:cNvSpPr/>
          <p:nvPr/>
        </p:nvSpPr>
        <p:spPr bwMode="auto">
          <a:xfrm>
            <a:off x="7569184" y="4638584"/>
            <a:ext cx="392925" cy="366901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1" name="Arc 42"/>
          <p:cNvSpPr/>
          <p:nvPr/>
        </p:nvSpPr>
        <p:spPr bwMode="auto">
          <a:xfrm rot="2795281">
            <a:off x="7299800" y="5037639"/>
            <a:ext cx="359662" cy="1082527"/>
          </a:xfrm>
          <a:custGeom>
            <a:avLst/>
            <a:gdLst>
              <a:gd name="connsiteX0" fmla="*/ 493335 w 986671"/>
              <a:gd name="connsiteY0" fmla="*/ 0 h 1977109"/>
              <a:gd name="connsiteX1" fmla="*/ 986671 w 986671"/>
              <a:gd name="connsiteY1" fmla="*/ 988555 h 1977109"/>
              <a:gd name="connsiteX2" fmla="*/ 493336 w 986671"/>
              <a:gd name="connsiteY2" fmla="*/ 988555 h 1977109"/>
              <a:gd name="connsiteX3" fmla="*/ 493335 w 986671"/>
              <a:gd name="connsiteY3" fmla="*/ 0 h 1977109"/>
              <a:gd name="connsiteX0" fmla="*/ 493335 w 986671"/>
              <a:gd name="connsiteY0" fmla="*/ 0 h 1977109"/>
              <a:gd name="connsiteX1" fmla="*/ 986671 w 986671"/>
              <a:gd name="connsiteY1" fmla="*/ 988555 h 1977109"/>
              <a:gd name="connsiteX0" fmla="*/ 0 w 493336"/>
              <a:gd name="connsiteY0" fmla="*/ 0 h 996356"/>
              <a:gd name="connsiteX1" fmla="*/ 493336 w 493336"/>
              <a:gd name="connsiteY1" fmla="*/ 988555 h 996356"/>
              <a:gd name="connsiteX2" fmla="*/ 1 w 493336"/>
              <a:gd name="connsiteY2" fmla="*/ 988555 h 996356"/>
              <a:gd name="connsiteX3" fmla="*/ 0 w 493336"/>
              <a:gd name="connsiteY3" fmla="*/ 0 h 996356"/>
              <a:gd name="connsiteX0" fmla="*/ 0 w 493336"/>
              <a:gd name="connsiteY0" fmla="*/ 0 h 996356"/>
              <a:gd name="connsiteX1" fmla="*/ 351617 w 493336"/>
              <a:gd name="connsiteY1" fmla="*/ 996356 h 996356"/>
              <a:gd name="connsiteX0" fmla="*/ 0 w 493336"/>
              <a:gd name="connsiteY0" fmla="*/ 0 h 996356"/>
              <a:gd name="connsiteX1" fmla="*/ 493336 w 493336"/>
              <a:gd name="connsiteY1" fmla="*/ 988555 h 996356"/>
              <a:gd name="connsiteX2" fmla="*/ 1 w 493336"/>
              <a:gd name="connsiteY2" fmla="*/ 988555 h 996356"/>
              <a:gd name="connsiteX3" fmla="*/ 0 w 493336"/>
              <a:gd name="connsiteY3" fmla="*/ 0 h 996356"/>
              <a:gd name="connsiteX0" fmla="*/ 0 w 493336"/>
              <a:gd name="connsiteY0" fmla="*/ 0 h 996356"/>
              <a:gd name="connsiteX1" fmla="*/ 351617 w 493336"/>
              <a:gd name="connsiteY1" fmla="*/ 996356 h 996356"/>
              <a:gd name="connsiteX0" fmla="*/ 0 w 493336"/>
              <a:gd name="connsiteY0" fmla="*/ 0 h 988555"/>
              <a:gd name="connsiteX1" fmla="*/ 493336 w 493336"/>
              <a:gd name="connsiteY1" fmla="*/ 988555 h 988555"/>
              <a:gd name="connsiteX2" fmla="*/ 1 w 493336"/>
              <a:gd name="connsiteY2" fmla="*/ 988555 h 988555"/>
              <a:gd name="connsiteX3" fmla="*/ 0 w 493336"/>
              <a:gd name="connsiteY3" fmla="*/ 0 h 988555"/>
              <a:gd name="connsiteX0" fmla="*/ 0 w 493336"/>
              <a:gd name="connsiteY0" fmla="*/ 0 h 988555"/>
              <a:gd name="connsiteX1" fmla="*/ 221282 w 493336"/>
              <a:gd name="connsiteY1" fmla="*/ 928941 h 988555"/>
              <a:gd name="connsiteX0" fmla="*/ 0 w 493336"/>
              <a:gd name="connsiteY0" fmla="*/ 0 h 988555"/>
              <a:gd name="connsiteX1" fmla="*/ 493336 w 493336"/>
              <a:gd name="connsiteY1" fmla="*/ 988555 h 988555"/>
              <a:gd name="connsiteX2" fmla="*/ 1 w 493336"/>
              <a:gd name="connsiteY2" fmla="*/ 988555 h 988555"/>
              <a:gd name="connsiteX3" fmla="*/ 0 w 493336"/>
              <a:gd name="connsiteY3" fmla="*/ 0 h 988555"/>
              <a:gd name="connsiteX0" fmla="*/ 0 w 493336"/>
              <a:gd name="connsiteY0" fmla="*/ 0 h 988555"/>
              <a:gd name="connsiteX1" fmla="*/ 221282 w 493336"/>
              <a:gd name="connsiteY1" fmla="*/ 928941 h 988555"/>
              <a:gd name="connsiteX0" fmla="*/ 0 w 493336"/>
              <a:gd name="connsiteY0" fmla="*/ 0 h 988555"/>
              <a:gd name="connsiteX1" fmla="*/ 493336 w 493336"/>
              <a:gd name="connsiteY1" fmla="*/ 988555 h 988555"/>
              <a:gd name="connsiteX2" fmla="*/ 1 w 493336"/>
              <a:gd name="connsiteY2" fmla="*/ 988555 h 988555"/>
              <a:gd name="connsiteX3" fmla="*/ 0 w 493336"/>
              <a:gd name="connsiteY3" fmla="*/ 0 h 988555"/>
              <a:gd name="connsiteX0" fmla="*/ 0 w 493336"/>
              <a:gd name="connsiteY0" fmla="*/ 0 h 988555"/>
              <a:gd name="connsiteX1" fmla="*/ 221282 w 493336"/>
              <a:gd name="connsiteY1" fmla="*/ 928941 h 988555"/>
              <a:gd name="connsiteX0" fmla="*/ 0 w 493336"/>
              <a:gd name="connsiteY0" fmla="*/ 0 h 988555"/>
              <a:gd name="connsiteX1" fmla="*/ 493336 w 493336"/>
              <a:gd name="connsiteY1" fmla="*/ 988555 h 988555"/>
              <a:gd name="connsiteX2" fmla="*/ 1 w 493336"/>
              <a:gd name="connsiteY2" fmla="*/ 988555 h 988555"/>
              <a:gd name="connsiteX3" fmla="*/ 0 w 493336"/>
              <a:gd name="connsiteY3" fmla="*/ 0 h 988555"/>
              <a:gd name="connsiteX0" fmla="*/ 0 w 493336"/>
              <a:gd name="connsiteY0" fmla="*/ 0 h 988555"/>
              <a:gd name="connsiteX1" fmla="*/ 221282 w 493336"/>
              <a:gd name="connsiteY1" fmla="*/ 928941 h 988555"/>
              <a:gd name="connsiteX0" fmla="*/ 23101 w 516437"/>
              <a:gd name="connsiteY0" fmla="*/ 40441 h 1028996"/>
              <a:gd name="connsiteX1" fmla="*/ 516437 w 516437"/>
              <a:gd name="connsiteY1" fmla="*/ 1028996 h 1028996"/>
              <a:gd name="connsiteX2" fmla="*/ 23102 w 516437"/>
              <a:gd name="connsiteY2" fmla="*/ 1028996 h 1028996"/>
              <a:gd name="connsiteX3" fmla="*/ 23101 w 516437"/>
              <a:gd name="connsiteY3" fmla="*/ 40441 h 1028996"/>
              <a:gd name="connsiteX0" fmla="*/ 0 w 516437"/>
              <a:gd name="connsiteY0" fmla="*/ 0 h 1028996"/>
              <a:gd name="connsiteX1" fmla="*/ 244383 w 516437"/>
              <a:gd name="connsiteY1" fmla="*/ 969382 h 1028996"/>
              <a:gd name="connsiteX0" fmla="*/ 23101 w 516437"/>
              <a:gd name="connsiteY0" fmla="*/ 40441 h 1028996"/>
              <a:gd name="connsiteX1" fmla="*/ 516437 w 516437"/>
              <a:gd name="connsiteY1" fmla="*/ 1028996 h 1028996"/>
              <a:gd name="connsiteX2" fmla="*/ 23102 w 516437"/>
              <a:gd name="connsiteY2" fmla="*/ 1028996 h 1028996"/>
              <a:gd name="connsiteX3" fmla="*/ 23101 w 516437"/>
              <a:gd name="connsiteY3" fmla="*/ 40441 h 1028996"/>
              <a:gd name="connsiteX0" fmla="*/ 0 w 516437"/>
              <a:gd name="connsiteY0" fmla="*/ 0 h 1028996"/>
              <a:gd name="connsiteX1" fmla="*/ 244383 w 516437"/>
              <a:gd name="connsiteY1" fmla="*/ 969382 h 1028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16437" h="1028996" stroke="0" extrusionOk="0">
                <a:moveTo>
                  <a:pt x="23101" y="40441"/>
                </a:moveTo>
                <a:cubicBezTo>
                  <a:pt x="351875" y="358982"/>
                  <a:pt x="516437" y="483032"/>
                  <a:pt x="516437" y="1028996"/>
                </a:cubicBezTo>
                <a:lnTo>
                  <a:pt x="23102" y="1028996"/>
                </a:lnTo>
                <a:cubicBezTo>
                  <a:pt x="23102" y="699478"/>
                  <a:pt x="23101" y="369959"/>
                  <a:pt x="23101" y="40441"/>
                </a:cubicBezTo>
                <a:close/>
              </a:path>
              <a:path w="516437" h="1028996" fill="none">
                <a:moveTo>
                  <a:pt x="0" y="0"/>
                </a:moveTo>
                <a:cubicBezTo>
                  <a:pt x="361150" y="248312"/>
                  <a:pt x="655801" y="686094"/>
                  <a:pt x="244383" y="969382"/>
                </a:cubicBez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Rounded Rectangle 33"/>
          <p:cNvSpPr/>
          <p:nvPr/>
        </p:nvSpPr>
        <p:spPr bwMode="auto">
          <a:xfrm>
            <a:off x="6572114" y="5553358"/>
            <a:ext cx="1523096" cy="476071"/>
          </a:xfrm>
          <a:prstGeom prst="roundRect">
            <a:avLst>
              <a:gd name="adj" fmla="val 50000"/>
            </a:avLst>
          </a:prstGeom>
          <a:solidFill>
            <a:srgbClr val="E1FFFF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u="none" strike="noStrike" cap="none" normalizeH="0" baseline="0" dirty="0" smtClean="0">
                <a:ln>
                  <a:noFill/>
                </a:ln>
                <a:effectLst/>
                <a:latin typeface="Arial" charset="0"/>
              </a:rPr>
              <a:t>Terminated</a:t>
            </a:r>
          </a:p>
        </p:txBody>
      </p:sp>
      <p:sp>
        <p:nvSpPr>
          <p:cNvPr id="13" name="Oval 12"/>
          <p:cNvSpPr/>
          <p:nvPr/>
        </p:nvSpPr>
        <p:spPr bwMode="auto">
          <a:xfrm>
            <a:off x="349694" y="1426176"/>
            <a:ext cx="379143" cy="356839"/>
          </a:xfrm>
          <a:prstGeom prst="ellipse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3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533400"/>
            <a:ext cx="8839200" cy="381000"/>
          </a:xfrm>
        </p:spPr>
        <p:txBody>
          <a:bodyPr>
            <a:noAutofit/>
          </a:bodyPr>
          <a:lstStyle/>
          <a:p>
            <a:pPr algn="ctr"/>
            <a:r>
              <a:rPr lang="en-US" sz="3200" dirty="0" smtClean="0"/>
              <a:t>State Machine for Java Threads in Android</a:t>
            </a:r>
            <a:endParaRPr lang="en-US" sz="3200" dirty="0"/>
          </a:p>
        </p:txBody>
      </p:sp>
      <p:sp>
        <p:nvSpPr>
          <p:cNvPr id="59" name="Arc 58"/>
          <p:cNvSpPr/>
          <p:nvPr/>
        </p:nvSpPr>
        <p:spPr bwMode="auto">
          <a:xfrm rot="19437458">
            <a:off x="2985175" y="2604903"/>
            <a:ext cx="433015" cy="2418336"/>
          </a:xfrm>
          <a:prstGeom prst="arc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4413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Oval 63"/>
          <p:cNvSpPr>
            <a:spLocks noChangeAspect="1"/>
          </p:cNvSpPr>
          <p:nvPr/>
        </p:nvSpPr>
        <p:spPr bwMode="auto">
          <a:xfrm>
            <a:off x="7525846" y="4600450"/>
            <a:ext cx="479614" cy="451401"/>
          </a:xfrm>
          <a:prstGeom prst="ellipse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2" name="Oval 41"/>
          <p:cNvSpPr/>
          <p:nvPr/>
        </p:nvSpPr>
        <p:spPr bwMode="auto">
          <a:xfrm rot="555692">
            <a:off x="3303546" y="3798910"/>
            <a:ext cx="1581736" cy="985939"/>
          </a:xfrm>
          <a:prstGeom prst="ellipse">
            <a:avLst/>
          </a:prstGeom>
          <a:solidFill>
            <a:srgbClr val="FFC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Scheduler</a:t>
            </a:r>
          </a:p>
        </p:txBody>
      </p:sp>
      <p:sp>
        <p:nvSpPr>
          <p:cNvPr id="35" name="Rounded Rectangle 34"/>
          <p:cNvSpPr/>
          <p:nvPr/>
        </p:nvSpPr>
        <p:spPr bwMode="auto">
          <a:xfrm>
            <a:off x="2052994" y="5199008"/>
            <a:ext cx="1209912" cy="476071"/>
          </a:xfrm>
          <a:prstGeom prst="roundRect">
            <a:avLst>
              <a:gd name="adj" fmla="val 50000"/>
            </a:avLst>
          </a:prstGeom>
          <a:solidFill>
            <a:srgbClr val="E1FFFF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u="none" strike="noStrike" cap="none" normalizeH="0" baseline="0" dirty="0" smtClean="0">
                <a:ln>
                  <a:noFill/>
                </a:ln>
                <a:effectLst/>
                <a:latin typeface="Arial" charset="0"/>
              </a:rPr>
              <a:t>Sleeping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217152" y="1653749"/>
            <a:ext cx="1488613" cy="2862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/>
              <a:t>new </a:t>
            </a:r>
            <a:r>
              <a:rPr lang="en-US" sz="1400" dirty="0" err="1" smtClean="0"/>
              <a:t>MyThread</a:t>
            </a:r>
            <a:r>
              <a:rPr lang="en-US" sz="1400" dirty="0" smtClean="0"/>
              <a:t>()</a:t>
            </a:r>
            <a:endParaRPr lang="en-US" sz="1400" dirty="0"/>
          </a:p>
        </p:txBody>
      </p:sp>
      <p:sp>
        <p:nvSpPr>
          <p:cNvPr id="39" name="Arc 38"/>
          <p:cNvSpPr/>
          <p:nvPr/>
        </p:nvSpPr>
        <p:spPr bwMode="auto">
          <a:xfrm rot="19437458">
            <a:off x="1209276" y="1358003"/>
            <a:ext cx="433015" cy="2418336"/>
          </a:xfrm>
          <a:prstGeom prst="arc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1217152" y="3052310"/>
            <a:ext cx="1528688" cy="2862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err="1" smtClean="0"/>
              <a:t>myThread.start</a:t>
            </a:r>
            <a:r>
              <a:rPr lang="en-US" sz="1400" dirty="0" smtClean="0"/>
              <a:t>()</a:t>
            </a:r>
            <a:endParaRPr lang="en-US" sz="1400" dirty="0"/>
          </a:p>
        </p:txBody>
      </p:sp>
      <p:sp>
        <p:nvSpPr>
          <p:cNvPr id="43" name="Arc 42"/>
          <p:cNvSpPr/>
          <p:nvPr/>
        </p:nvSpPr>
        <p:spPr bwMode="auto">
          <a:xfrm rot="18337307">
            <a:off x="4016022" y="3567271"/>
            <a:ext cx="493336" cy="996356"/>
          </a:xfrm>
          <a:custGeom>
            <a:avLst/>
            <a:gdLst>
              <a:gd name="connsiteX0" fmla="*/ 493335 w 986671"/>
              <a:gd name="connsiteY0" fmla="*/ 0 h 1977109"/>
              <a:gd name="connsiteX1" fmla="*/ 986671 w 986671"/>
              <a:gd name="connsiteY1" fmla="*/ 988555 h 1977109"/>
              <a:gd name="connsiteX2" fmla="*/ 493336 w 986671"/>
              <a:gd name="connsiteY2" fmla="*/ 988555 h 1977109"/>
              <a:gd name="connsiteX3" fmla="*/ 493335 w 986671"/>
              <a:gd name="connsiteY3" fmla="*/ 0 h 1977109"/>
              <a:gd name="connsiteX0" fmla="*/ 493335 w 986671"/>
              <a:gd name="connsiteY0" fmla="*/ 0 h 1977109"/>
              <a:gd name="connsiteX1" fmla="*/ 986671 w 986671"/>
              <a:gd name="connsiteY1" fmla="*/ 988555 h 1977109"/>
              <a:gd name="connsiteX0" fmla="*/ 0 w 493336"/>
              <a:gd name="connsiteY0" fmla="*/ 0 h 996356"/>
              <a:gd name="connsiteX1" fmla="*/ 493336 w 493336"/>
              <a:gd name="connsiteY1" fmla="*/ 988555 h 996356"/>
              <a:gd name="connsiteX2" fmla="*/ 1 w 493336"/>
              <a:gd name="connsiteY2" fmla="*/ 988555 h 996356"/>
              <a:gd name="connsiteX3" fmla="*/ 0 w 493336"/>
              <a:gd name="connsiteY3" fmla="*/ 0 h 996356"/>
              <a:gd name="connsiteX0" fmla="*/ 0 w 493336"/>
              <a:gd name="connsiteY0" fmla="*/ 0 h 996356"/>
              <a:gd name="connsiteX1" fmla="*/ 351617 w 493336"/>
              <a:gd name="connsiteY1" fmla="*/ 996356 h 996356"/>
              <a:gd name="connsiteX0" fmla="*/ 0 w 493336"/>
              <a:gd name="connsiteY0" fmla="*/ 0 h 996356"/>
              <a:gd name="connsiteX1" fmla="*/ 493336 w 493336"/>
              <a:gd name="connsiteY1" fmla="*/ 988555 h 996356"/>
              <a:gd name="connsiteX2" fmla="*/ 1 w 493336"/>
              <a:gd name="connsiteY2" fmla="*/ 988555 h 996356"/>
              <a:gd name="connsiteX3" fmla="*/ 0 w 493336"/>
              <a:gd name="connsiteY3" fmla="*/ 0 h 996356"/>
              <a:gd name="connsiteX0" fmla="*/ 0 w 493336"/>
              <a:gd name="connsiteY0" fmla="*/ 0 h 996356"/>
              <a:gd name="connsiteX1" fmla="*/ 351617 w 493336"/>
              <a:gd name="connsiteY1" fmla="*/ 996356 h 996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93336" h="996356" stroke="0" extrusionOk="0">
                <a:moveTo>
                  <a:pt x="0" y="0"/>
                </a:moveTo>
                <a:cubicBezTo>
                  <a:pt x="272462" y="0"/>
                  <a:pt x="493336" y="442591"/>
                  <a:pt x="493336" y="988555"/>
                </a:cubicBezTo>
                <a:lnTo>
                  <a:pt x="1" y="988555"/>
                </a:lnTo>
                <a:cubicBezTo>
                  <a:pt x="1" y="659037"/>
                  <a:pt x="0" y="329518"/>
                  <a:pt x="0" y="0"/>
                </a:cubicBezTo>
                <a:close/>
              </a:path>
              <a:path w="493336" h="996356" fill="none">
                <a:moveTo>
                  <a:pt x="0" y="0"/>
                </a:moveTo>
                <a:cubicBezTo>
                  <a:pt x="272462" y="0"/>
                  <a:pt x="649332" y="678999"/>
                  <a:pt x="351617" y="996356"/>
                </a:cubicBez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4" name="Arc 42"/>
          <p:cNvSpPr/>
          <p:nvPr/>
        </p:nvSpPr>
        <p:spPr bwMode="auto">
          <a:xfrm rot="7498854">
            <a:off x="3573892" y="3856731"/>
            <a:ext cx="498174" cy="1293512"/>
          </a:xfrm>
          <a:custGeom>
            <a:avLst/>
            <a:gdLst>
              <a:gd name="connsiteX0" fmla="*/ 493335 w 986671"/>
              <a:gd name="connsiteY0" fmla="*/ 0 h 1977109"/>
              <a:gd name="connsiteX1" fmla="*/ 986671 w 986671"/>
              <a:gd name="connsiteY1" fmla="*/ 988555 h 1977109"/>
              <a:gd name="connsiteX2" fmla="*/ 493336 w 986671"/>
              <a:gd name="connsiteY2" fmla="*/ 988555 h 1977109"/>
              <a:gd name="connsiteX3" fmla="*/ 493335 w 986671"/>
              <a:gd name="connsiteY3" fmla="*/ 0 h 1977109"/>
              <a:gd name="connsiteX0" fmla="*/ 493335 w 986671"/>
              <a:gd name="connsiteY0" fmla="*/ 0 h 1977109"/>
              <a:gd name="connsiteX1" fmla="*/ 986671 w 986671"/>
              <a:gd name="connsiteY1" fmla="*/ 988555 h 1977109"/>
              <a:gd name="connsiteX0" fmla="*/ 0 w 493336"/>
              <a:gd name="connsiteY0" fmla="*/ 0 h 996356"/>
              <a:gd name="connsiteX1" fmla="*/ 493336 w 493336"/>
              <a:gd name="connsiteY1" fmla="*/ 988555 h 996356"/>
              <a:gd name="connsiteX2" fmla="*/ 1 w 493336"/>
              <a:gd name="connsiteY2" fmla="*/ 988555 h 996356"/>
              <a:gd name="connsiteX3" fmla="*/ 0 w 493336"/>
              <a:gd name="connsiteY3" fmla="*/ 0 h 996356"/>
              <a:gd name="connsiteX0" fmla="*/ 0 w 493336"/>
              <a:gd name="connsiteY0" fmla="*/ 0 h 996356"/>
              <a:gd name="connsiteX1" fmla="*/ 351617 w 493336"/>
              <a:gd name="connsiteY1" fmla="*/ 996356 h 996356"/>
              <a:gd name="connsiteX0" fmla="*/ 0 w 493336"/>
              <a:gd name="connsiteY0" fmla="*/ 0 h 996356"/>
              <a:gd name="connsiteX1" fmla="*/ 493336 w 493336"/>
              <a:gd name="connsiteY1" fmla="*/ 988555 h 996356"/>
              <a:gd name="connsiteX2" fmla="*/ 1 w 493336"/>
              <a:gd name="connsiteY2" fmla="*/ 988555 h 996356"/>
              <a:gd name="connsiteX3" fmla="*/ 0 w 493336"/>
              <a:gd name="connsiteY3" fmla="*/ 0 h 996356"/>
              <a:gd name="connsiteX0" fmla="*/ 0 w 493336"/>
              <a:gd name="connsiteY0" fmla="*/ 0 h 996356"/>
              <a:gd name="connsiteX1" fmla="*/ 351617 w 493336"/>
              <a:gd name="connsiteY1" fmla="*/ 996356 h 996356"/>
              <a:gd name="connsiteX0" fmla="*/ 0 w 493336"/>
              <a:gd name="connsiteY0" fmla="*/ 0 h 988555"/>
              <a:gd name="connsiteX1" fmla="*/ 493336 w 493336"/>
              <a:gd name="connsiteY1" fmla="*/ 988555 h 988555"/>
              <a:gd name="connsiteX2" fmla="*/ 1 w 493336"/>
              <a:gd name="connsiteY2" fmla="*/ 988555 h 988555"/>
              <a:gd name="connsiteX3" fmla="*/ 0 w 493336"/>
              <a:gd name="connsiteY3" fmla="*/ 0 h 988555"/>
              <a:gd name="connsiteX0" fmla="*/ 0 w 493336"/>
              <a:gd name="connsiteY0" fmla="*/ 0 h 988555"/>
              <a:gd name="connsiteX1" fmla="*/ 221282 w 493336"/>
              <a:gd name="connsiteY1" fmla="*/ 928941 h 988555"/>
              <a:gd name="connsiteX0" fmla="*/ 0 w 493336"/>
              <a:gd name="connsiteY0" fmla="*/ 0 h 988555"/>
              <a:gd name="connsiteX1" fmla="*/ 493336 w 493336"/>
              <a:gd name="connsiteY1" fmla="*/ 988555 h 988555"/>
              <a:gd name="connsiteX2" fmla="*/ 1 w 493336"/>
              <a:gd name="connsiteY2" fmla="*/ 988555 h 988555"/>
              <a:gd name="connsiteX3" fmla="*/ 0 w 493336"/>
              <a:gd name="connsiteY3" fmla="*/ 0 h 988555"/>
              <a:gd name="connsiteX0" fmla="*/ 0 w 493336"/>
              <a:gd name="connsiteY0" fmla="*/ 0 h 988555"/>
              <a:gd name="connsiteX1" fmla="*/ 221282 w 493336"/>
              <a:gd name="connsiteY1" fmla="*/ 928941 h 988555"/>
              <a:gd name="connsiteX0" fmla="*/ 0 w 493336"/>
              <a:gd name="connsiteY0" fmla="*/ 0 h 988555"/>
              <a:gd name="connsiteX1" fmla="*/ 493336 w 493336"/>
              <a:gd name="connsiteY1" fmla="*/ 988555 h 988555"/>
              <a:gd name="connsiteX2" fmla="*/ 1 w 493336"/>
              <a:gd name="connsiteY2" fmla="*/ 988555 h 988555"/>
              <a:gd name="connsiteX3" fmla="*/ 0 w 493336"/>
              <a:gd name="connsiteY3" fmla="*/ 0 h 988555"/>
              <a:gd name="connsiteX0" fmla="*/ 0 w 493336"/>
              <a:gd name="connsiteY0" fmla="*/ 0 h 988555"/>
              <a:gd name="connsiteX1" fmla="*/ 221282 w 493336"/>
              <a:gd name="connsiteY1" fmla="*/ 928941 h 988555"/>
              <a:gd name="connsiteX0" fmla="*/ 0 w 493336"/>
              <a:gd name="connsiteY0" fmla="*/ 0 h 988555"/>
              <a:gd name="connsiteX1" fmla="*/ 493336 w 493336"/>
              <a:gd name="connsiteY1" fmla="*/ 988555 h 988555"/>
              <a:gd name="connsiteX2" fmla="*/ 1 w 493336"/>
              <a:gd name="connsiteY2" fmla="*/ 988555 h 988555"/>
              <a:gd name="connsiteX3" fmla="*/ 0 w 493336"/>
              <a:gd name="connsiteY3" fmla="*/ 0 h 988555"/>
              <a:gd name="connsiteX0" fmla="*/ 0 w 493336"/>
              <a:gd name="connsiteY0" fmla="*/ 0 h 988555"/>
              <a:gd name="connsiteX1" fmla="*/ 221282 w 493336"/>
              <a:gd name="connsiteY1" fmla="*/ 928941 h 988555"/>
              <a:gd name="connsiteX0" fmla="*/ 23101 w 516437"/>
              <a:gd name="connsiteY0" fmla="*/ 40441 h 1028996"/>
              <a:gd name="connsiteX1" fmla="*/ 516437 w 516437"/>
              <a:gd name="connsiteY1" fmla="*/ 1028996 h 1028996"/>
              <a:gd name="connsiteX2" fmla="*/ 23102 w 516437"/>
              <a:gd name="connsiteY2" fmla="*/ 1028996 h 1028996"/>
              <a:gd name="connsiteX3" fmla="*/ 23101 w 516437"/>
              <a:gd name="connsiteY3" fmla="*/ 40441 h 1028996"/>
              <a:gd name="connsiteX0" fmla="*/ 0 w 516437"/>
              <a:gd name="connsiteY0" fmla="*/ 0 h 1028996"/>
              <a:gd name="connsiteX1" fmla="*/ 244383 w 516437"/>
              <a:gd name="connsiteY1" fmla="*/ 969382 h 1028996"/>
              <a:gd name="connsiteX0" fmla="*/ 23101 w 516437"/>
              <a:gd name="connsiteY0" fmla="*/ 40441 h 1028996"/>
              <a:gd name="connsiteX1" fmla="*/ 516437 w 516437"/>
              <a:gd name="connsiteY1" fmla="*/ 1028996 h 1028996"/>
              <a:gd name="connsiteX2" fmla="*/ 23102 w 516437"/>
              <a:gd name="connsiteY2" fmla="*/ 1028996 h 1028996"/>
              <a:gd name="connsiteX3" fmla="*/ 23101 w 516437"/>
              <a:gd name="connsiteY3" fmla="*/ 40441 h 1028996"/>
              <a:gd name="connsiteX0" fmla="*/ 0 w 516437"/>
              <a:gd name="connsiteY0" fmla="*/ 0 h 1028996"/>
              <a:gd name="connsiteX1" fmla="*/ 244383 w 516437"/>
              <a:gd name="connsiteY1" fmla="*/ 969382 h 1028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16437" h="1028996" stroke="0" extrusionOk="0">
                <a:moveTo>
                  <a:pt x="23101" y="40441"/>
                </a:moveTo>
                <a:cubicBezTo>
                  <a:pt x="351875" y="358982"/>
                  <a:pt x="516437" y="483032"/>
                  <a:pt x="516437" y="1028996"/>
                </a:cubicBezTo>
                <a:lnTo>
                  <a:pt x="23102" y="1028996"/>
                </a:lnTo>
                <a:cubicBezTo>
                  <a:pt x="23102" y="699478"/>
                  <a:pt x="23101" y="369959"/>
                  <a:pt x="23101" y="40441"/>
                </a:cubicBezTo>
                <a:close/>
              </a:path>
              <a:path w="516437" h="1028996" fill="none">
                <a:moveTo>
                  <a:pt x="0" y="0"/>
                </a:moveTo>
                <a:cubicBezTo>
                  <a:pt x="361150" y="248312"/>
                  <a:pt x="655801" y="686094"/>
                  <a:pt x="244383" y="969382"/>
                </a:cubicBez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" name="Rounded Rectangle 4"/>
          <p:cNvSpPr/>
          <p:nvPr/>
        </p:nvSpPr>
        <p:spPr bwMode="auto">
          <a:xfrm>
            <a:off x="1352839" y="2435527"/>
            <a:ext cx="1171915" cy="476071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Created</a:t>
            </a:r>
          </a:p>
        </p:txBody>
      </p:sp>
      <p:sp>
        <p:nvSpPr>
          <p:cNvPr id="45" name="Arc 40"/>
          <p:cNvSpPr/>
          <p:nvPr/>
        </p:nvSpPr>
        <p:spPr bwMode="auto">
          <a:xfrm rot="14921611">
            <a:off x="3371769" y="1960400"/>
            <a:ext cx="1561412" cy="1727686"/>
          </a:xfrm>
          <a:custGeom>
            <a:avLst/>
            <a:gdLst>
              <a:gd name="connsiteX0" fmla="*/ 216507 w 433015"/>
              <a:gd name="connsiteY0" fmla="*/ 0 h 2418336"/>
              <a:gd name="connsiteX1" fmla="*/ 433015 w 433015"/>
              <a:gd name="connsiteY1" fmla="*/ 1209168 h 2418336"/>
              <a:gd name="connsiteX2" fmla="*/ 216508 w 433015"/>
              <a:gd name="connsiteY2" fmla="*/ 1209168 h 2418336"/>
              <a:gd name="connsiteX3" fmla="*/ 216507 w 433015"/>
              <a:gd name="connsiteY3" fmla="*/ 0 h 2418336"/>
              <a:gd name="connsiteX0" fmla="*/ 216507 w 433015"/>
              <a:gd name="connsiteY0" fmla="*/ 0 h 2418336"/>
              <a:gd name="connsiteX1" fmla="*/ 433015 w 433015"/>
              <a:gd name="connsiteY1" fmla="*/ 1209168 h 2418336"/>
              <a:gd name="connsiteX0" fmla="*/ 0 w 273284"/>
              <a:gd name="connsiteY0" fmla="*/ 0 h 1209168"/>
              <a:gd name="connsiteX1" fmla="*/ 216508 w 273284"/>
              <a:gd name="connsiteY1" fmla="*/ 1209168 h 1209168"/>
              <a:gd name="connsiteX2" fmla="*/ 1 w 273284"/>
              <a:gd name="connsiteY2" fmla="*/ 1209168 h 1209168"/>
              <a:gd name="connsiteX3" fmla="*/ 0 w 273284"/>
              <a:gd name="connsiteY3" fmla="*/ 0 h 1209168"/>
              <a:gd name="connsiteX0" fmla="*/ 0 w 273284"/>
              <a:gd name="connsiteY0" fmla="*/ 0 h 1209168"/>
              <a:gd name="connsiteX1" fmla="*/ 216508 w 273284"/>
              <a:gd name="connsiteY1" fmla="*/ 1209168 h 1209168"/>
              <a:gd name="connsiteX0" fmla="*/ 0 w 442123"/>
              <a:gd name="connsiteY0" fmla="*/ 0 h 1209168"/>
              <a:gd name="connsiteX1" fmla="*/ 216508 w 442123"/>
              <a:gd name="connsiteY1" fmla="*/ 1209168 h 1209168"/>
              <a:gd name="connsiteX2" fmla="*/ 1 w 442123"/>
              <a:gd name="connsiteY2" fmla="*/ 1209168 h 1209168"/>
              <a:gd name="connsiteX3" fmla="*/ 0 w 442123"/>
              <a:gd name="connsiteY3" fmla="*/ 0 h 1209168"/>
              <a:gd name="connsiteX0" fmla="*/ 0 w 442123"/>
              <a:gd name="connsiteY0" fmla="*/ 0 h 1209168"/>
              <a:gd name="connsiteX1" fmla="*/ 216508 w 442123"/>
              <a:gd name="connsiteY1" fmla="*/ 1209168 h 1209168"/>
              <a:gd name="connsiteX0" fmla="*/ 0 w 442123"/>
              <a:gd name="connsiteY0" fmla="*/ 0 h 1209168"/>
              <a:gd name="connsiteX1" fmla="*/ 216508 w 442123"/>
              <a:gd name="connsiteY1" fmla="*/ 1209168 h 1209168"/>
              <a:gd name="connsiteX2" fmla="*/ 1 w 442123"/>
              <a:gd name="connsiteY2" fmla="*/ 1209168 h 1209168"/>
              <a:gd name="connsiteX3" fmla="*/ 0 w 442123"/>
              <a:gd name="connsiteY3" fmla="*/ 0 h 1209168"/>
              <a:gd name="connsiteX0" fmla="*/ 0 w 442123"/>
              <a:gd name="connsiteY0" fmla="*/ 0 h 1209168"/>
              <a:gd name="connsiteX1" fmla="*/ 292708 w 442123"/>
              <a:gd name="connsiteY1" fmla="*/ 1122082 h 1209168"/>
              <a:gd name="connsiteX0" fmla="*/ 0 w 461515"/>
              <a:gd name="connsiteY0" fmla="*/ 0 h 1209168"/>
              <a:gd name="connsiteX1" fmla="*/ 216508 w 461515"/>
              <a:gd name="connsiteY1" fmla="*/ 1209168 h 1209168"/>
              <a:gd name="connsiteX2" fmla="*/ 1 w 461515"/>
              <a:gd name="connsiteY2" fmla="*/ 1209168 h 1209168"/>
              <a:gd name="connsiteX3" fmla="*/ 0 w 461515"/>
              <a:gd name="connsiteY3" fmla="*/ 0 h 1209168"/>
              <a:gd name="connsiteX0" fmla="*/ 0 w 461515"/>
              <a:gd name="connsiteY0" fmla="*/ 0 h 1209168"/>
              <a:gd name="connsiteX1" fmla="*/ 292708 w 461515"/>
              <a:gd name="connsiteY1" fmla="*/ 1122082 h 1209168"/>
              <a:gd name="connsiteX0" fmla="*/ 0 w 472338"/>
              <a:gd name="connsiteY0" fmla="*/ 34887 h 1244055"/>
              <a:gd name="connsiteX1" fmla="*/ 216508 w 472338"/>
              <a:gd name="connsiteY1" fmla="*/ 1244055 h 1244055"/>
              <a:gd name="connsiteX2" fmla="*/ 1 w 472338"/>
              <a:gd name="connsiteY2" fmla="*/ 1244055 h 1244055"/>
              <a:gd name="connsiteX3" fmla="*/ 0 w 472338"/>
              <a:gd name="connsiteY3" fmla="*/ 34887 h 1244055"/>
              <a:gd name="connsiteX0" fmla="*/ 60344 w 472338"/>
              <a:gd name="connsiteY0" fmla="*/ 0 h 1244055"/>
              <a:gd name="connsiteX1" fmla="*/ 292708 w 472338"/>
              <a:gd name="connsiteY1" fmla="*/ 1156969 h 1244055"/>
              <a:gd name="connsiteX0" fmla="*/ 0 w 442123"/>
              <a:gd name="connsiteY0" fmla="*/ 34887 h 1244055"/>
              <a:gd name="connsiteX1" fmla="*/ 216508 w 442123"/>
              <a:gd name="connsiteY1" fmla="*/ 1244055 h 1244055"/>
              <a:gd name="connsiteX2" fmla="*/ 1 w 442123"/>
              <a:gd name="connsiteY2" fmla="*/ 1244055 h 1244055"/>
              <a:gd name="connsiteX3" fmla="*/ 0 w 442123"/>
              <a:gd name="connsiteY3" fmla="*/ 34887 h 1244055"/>
              <a:gd name="connsiteX0" fmla="*/ 60344 w 442123"/>
              <a:gd name="connsiteY0" fmla="*/ 0 h 1244055"/>
              <a:gd name="connsiteX1" fmla="*/ 292708 w 442123"/>
              <a:gd name="connsiteY1" fmla="*/ 1156969 h 1244055"/>
              <a:gd name="connsiteX0" fmla="*/ 0 w 442123"/>
              <a:gd name="connsiteY0" fmla="*/ 34887 h 1244055"/>
              <a:gd name="connsiteX1" fmla="*/ 216508 w 442123"/>
              <a:gd name="connsiteY1" fmla="*/ 1244055 h 1244055"/>
              <a:gd name="connsiteX2" fmla="*/ 1 w 442123"/>
              <a:gd name="connsiteY2" fmla="*/ 1244055 h 1244055"/>
              <a:gd name="connsiteX3" fmla="*/ 0 w 442123"/>
              <a:gd name="connsiteY3" fmla="*/ 34887 h 1244055"/>
              <a:gd name="connsiteX0" fmla="*/ 60344 w 442123"/>
              <a:gd name="connsiteY0" fmla="*/ 0 h 1244055"/>
              <a:gd name="connsiteX1" fmla="*/ 292708 w 442123"/>
              <a:gd name="connsiteY1" fmla="*/ 1156969 h 1244055"/>
              <a:gd name="connsiteX0" fmla="*/ 0 w 473214"/>
              <a:gd name="connsiteY0" fmla="*/ 34887 h 1249554"/>
              <a:gd name="connsiteX1" fmla="*/ 216508 w 473214"/>
              <a:gd name="connsiteY1" fmla="*/ 1244055 h 1249554"/>
              <a:gd name="connsiteX2" fmla="*/ 1 w 473214"/>
              <a:gd name="connsiteY2" fmla="*/ 1244055 h 1249554"/>
              <a:gd name="connsiteX3" fmla="*/ 0 w 473214"/>
              <a:gd name="connsiteY3" fmla="*/ 34887 h 1249554"/>
              <a:gd name="connsiteX0" fmla="*/ 60344 w 473214"/>
              <a:gd name="connsiteY0" fmla="*/ 0 h 1249554"/>
              <a:gd name="connsiteX1" fmla="*/ 451419 w 473214"/>
              <a:gd name="connsiteY1" fmla="*/ 1249554 h 1249554"/>
              <a:gd name="connsiteX0" fmla="*/ 0 w 495525"/>
              <a:gd name="connsiteY0" fmla="*/ 34887 h 1283865"/>
              <a:gd name="connsiteX1" fmla="*/ 216508 w 495525"/>
              <a:gd name="connsiteY1" fmla="*/ 1244055 h 1283865"/>
              <a:gd name="connsiteX2" fmla="*/ 1 w 495525"/>
              <a:gd name="connsiteY2" fmla="*/ 1244055 h 1283865"/>
              <a:gd name="connsiteX3" fmla="*/ 0 w 495525"/>
              <a:gd name="connsiteY3" fmla="*/ 34887 h 1283865"/>
              <a:gd name="connsiteX0" fmla="*/ 60344 w 495525"/>
              <a:gd name="connsiteY0" fmla="*/ 0 h 1283865"/>
              <a:gd name="connsiteX1" fmla="*/ 474718 w 495525"/>
              <a:gd name="connsiteY1" fmla="*/ 1283865 h 12838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95525" h="1283865" stroke="0" extrusionOk="0">
                <a:moveTo>
                  <a:pt x="0" y="34887"/>
                </a:moveTo>
                <a:cubicBezTo>
                  <a:pt x="119574" y="34887"/>
                  <a:pt x="782566" y="598021"/>
                  <a:pt x="216508" y="1244055"/>
                </a:cubicBezTo>
                <a:lnTo>
                  <a:pt x="1" y="1244055"/>
                </a:lnTo>
                <a:cubicBezTo>
                  <a:pt x="1" y="840999"/>
                  <a:pt x="0" y="437943"/>
                  <a:pt x="0" y="34887"/>
                </a:cubicBezTo>
                <a:close/>
              </a:path>
              <a:path w="495525" h="1283865" fill="none">
                <a:moveTo>
                  <a:pt x="60344" y="0"/>
                </a:moveTo>
                <a:cubicBezTo>
                  <a:pt x="171090" y="382140"/>
                  <a:pt x="593320" y="806623"/>
                  <a:pt x="474718" y="1283865"/>
                </a:cubicBez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Rounded Rectangle 37"/>
          <p:cNvSpPr/>
          <p:nvPr/>
        </p:nvSpPr>
        <p:spPr bwMode="auto">
          <a:xfrm>
            <a:off x="4467483" y="1405172"/>
            <a:ext cx="1209912" cy="476071"/>
          </a:xfrm>
          <a:prstGeom prst="roundRect">
            <a:avLst>
              <a:gd name="adj" fmla="val 50000"/>
            </a:avLst>
          </a:prstGeom>
          <a:solidFill>
            <a:srgbClr val="E1FFFF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u="none" strike="noStrike" cap="none" normalizeH="0" baseline="0" dirty="0" smtClean="0">
                <a:ln>
                  <a:noFill/>
                </a:ln>
                <a:effectLst/>
                <a:latin typeface="Arial" charset="0"/>
              </a:rPr>
              <a:t>Blocking</a:t>
            </a:r>
          </a:p>
        </p:txBody>
      </p:sp>
      <p:sp>
        <p:nvSpPr>
          <p:cNvPr id="46" name="Rectangle 45"/>
          <p:cNvSpPr/>
          <p:nvPr/>
        </p:nvSpPr>
        <p:spPr>
          <a:xfrm>
            <a:off x="3330686" y="1699915"/>
            <a:ext cx="870751" cy="4801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m</a:t>
            </a:r>
            <a:r>
              <a:rPr lang="en-US" sz="1400" dirty="0" smtClean="0"/>
              <a:t>onitor </a:t>
            </a:r>
            <a:br>
              <a:rPr lang="en-US" sz="1400" dirty="0" smtClean="0"/>
            </a:br>
            <a:r>
              <a:rPr lang="en-US" sz="1400" dirty="0" smtClean="0"/>
              <a:t>obtained</a:t>
            </a:r>
            <a:endParaRPr lang="en-US" sz="1400" dirty="0"/>
          </a:p>
        </p:txBody>
      </p:sp>
      <p:sp>
        <p:nvSpPr>
          <p:cNvPr id="47" name="Arc 40"/>
          <p:cNvSpPr/>
          <p:nvPr/>
        </p:nvSpPr>
        <p:spPr bwMode="auto">
          <a:xfrm rot="1006222">
            <a:off x="4421976" y="1974584"/>
            <a:ext cx="1055902" cy="2774086"/>
          </a:xfrm>
          <a:custGeom>
            <a:avLst/>
            <a:gdLst>
              <a:gd name="connsiteX0" fmla="*/ 216507 w 433015"/>
              <a:gd name="connsiteY0" fmla="*/ 0 h 2418336"/>
              <a:gd name="connsiteX1" fmla="*/ 433015 w 433015"/>
              <a:gd name="connsiteY1" fmla="*/ 1209168 h 2418336"/>
              <a:gd name="connsiteX2" fmla="*/ 216508 w 433015"/>
              <a:gd name="connsiteY2" fmla="*/ 1209168 h 2418336"/>
              <a:gd name="connsiteX3" fmla="*/ 216507 w 433015"/>
              <a:gd name="connsiteY3" fmla="*/ 0 h 2418336"/>
              <a:gd name="connsiteX0" fmla="*/ 216507 w 433015"/>
              <a:gd name="connsiteY0" fmla="*/ 0 h 2418336"/>
              <a:gd name="connsiteX1" fmla="*/ 433015 w 433015"/>
              <a:gd name="connsiteY1" fmla="*/ 1209168 h 2418336"/>
              <a:gd name="connsiteX0" fmla="*/ 0 w 273284"/>
              <a:gd name="connsiteY0" fmla="*/ 0 h 1209168"/>
              <a:gd name="connsiteX1" fmla="*/ 216508 w 273284"/>
              <a:gd name="connsiteY1" fmla="*/ 1209168 h 1209168"/>
              <a:gd name="connsiteX2" fmla="*/ 1 w 273284"/>
              <a:gd name="connsiteY2" fmla="*/ 1209168 h 1209168"/>
              <a:gd name="connsiteX3" fmla="*/ 0 w 273284"/>
              <a:gd name="connsiteY3" fmla="*/ 0 h 1209168"/>
              <a:gd name="connsiteX0" fmla="*/ 0 w 273284"/>
              <a:gd name="connsiteY0" fmla="*/ 0 h 1209168"/>
              <a:gd name="connsiteX1" fmla="*/ 216508 w 273284"/>
              <a:gd name="connsiteY1" fmla="*/ 1209168 h 1209168"/>
              <a:gd name="connsiteX0" fmla="*/ 0 w 442123"/>
              <a:gd name="connsiteY0" fmla="*/ 0 h 1209168"/>
              <a:gd name="connsiteX1" fmla="*/ 216508 w 442123"/>
              <a:gd name="connsiteY1" fmla="*/ 1209168 h 1209168"/>
              <a:gd name="connsiteX2" fmla="*/ 1 w 442123"/>
              <a:gd name="connsiteY2" fmla="*/ 1209168 h 1209168"/>
              <a:gd name="connsiteX3" fmla="*/ 0 w 442123"/>
              <a:gd name="connsiteY3" fmla="*/ 0 h 1209168"/>
              <a:gd name="connsiteX0" fmla="*/ 0 w 442123"/>
              <a:gd name="connsiteY0" fmla="*/ 0 h 1209168"/>
              <a:gd name="connsiteX1" fmla="*/ 216508 w 442123"/>
              <a:gd name="connsiteY1" fmla="*/ 1209168 h 1209168"/>
              <a:gd name="connsiteX0" fmla="*/ 0 w 442123"/>
              <a:gd name="connsiteY0" fmla="*/ 0 h 1209168"/>
              <a:gd name="connsiteX1" fmla="*/ 216508 w 442123"/>
              <a:gd name="connsiteY1" fmla="*/ 1209168 h 1209168"/>
              <a:gd name="connsiteX2" fmla="*/ 1 w 442123"/>
              <a:gd name="connsiteY2" fmla="*/ 1209168 h 1209168"/>
              <a:gd name="connsiteX3" fmla="*/ 0 w 442123"/>
              <a:gd name="connsiteY3" fmla="*/ 0 h 1209168"/>
              <a:gd name="connsiteX0" fmla="*/ 0 w 442123"/>
              <a:gd name="connsiteY0" fmla="*/ 0 h 1209168"/>
              <a:gd name="connsiteX1" fmla="*/ 292708 w 442123"/>
              <a:gd name="connsiteY1" fmla="*/ 1122082 h 1209168"/>
              <a:gd name="connsiteX0" fmla="*/ 0 w 461515"/>
              <a:gd name="connsiteY0" fmla="*/ 0 h 1209168"/>
              <a:gd name="connsiteX1" fmla="*/ 216508 w 461515"/>
              <a:gd name="connsiteY1" fmla="*/ 1209168 h 1209168"/>
              <a:gd name="connsiteX2" fmla="*/ 1 w 461515"/>
              <a:gd name="connsiteY2" fmla="*/ 1209168 h 1209168"/>
              <a:gd name="connsiteX3" fmla="*/ 0 w 461515"/>
              <a:gd name="connsiteY3" fmla="*/ 0 h 1209168"/>
              <a:gd name="connsiteX0" fmla="*/ 0 w 461515"/>
              <a:gd name="connsiteY0" fmla="*/ 0 h 1209168"/>
              <a:gd name="connsiteX1" fmla="*/ 292708 w 461515"/>
              <a:gd name="connsiteY1" fmla="*/ 1122082 h 1209168"/>
              <a:gd name="connsiteX0" fmla="*/ 0 w 472338"/>
              <a:gd name="connsiteY0" fmla="*/ 34887 h 1244055"/>
              <a:gd name="connsiteX1" fmla="*/ 216508 w 472338"/>
              <a:gd name="connsiteY1" fmla="*/ 1244055 h 1244055"/>
              <a:gd name="connsiteX2" fmla="*/ 1 w 472338"/>
              <a:gd name="connsiteY2" fmla="*/ 1244055 h 1244055"/>
              <a:gd name="connsiteX3" fmla="*/ 0 w 472338"/>
              <a:gd name="connsiteY3" fmla="*/ 34887 h 1244055"/>
              <a:gd name="connsiteX0" fmla="*/ 60344 w 472338"/>
              <a:gd name="connsiteY0" fmla="*/ 0 h 1244055"/>
              <a:gd name="connsiteX1" fmla="*/ 292708 w 472338"/>
              <a:gd name="connsiteY1" fmla="*/ 1156969 h 1244055"/>
              <a:gd name="connsiteX0" fmla="*/ 0 w 442123"/>
              <a:gd name="connsiteY0" fmla="*/ 34887 h 1244055"/>
              <a:gd name="connsiteX1" fmla="*/ 216508 w 442123"/>
              <a:gd name="connsiteY1" fmla="*/ 1244055 h 1244055"/>
              <a:gd name="connsiteX2" fmla="*/ 1 w 442123"/>
              <a:gd name="connsiteY2" fmla="*/ 1244055 h 1244055"/>
              <a:gd name="connsiteX3" fmla="*/ 0 w 442123"/>
              <a:gd name="connsiteY3" fmla="*/ 34887 h 1244055"/>
              <a:gd name="connsiteX0" fmla="*/ 60344 w 442123"/>
              <a:gd name="connsiteY0" fmla="*/ 0 h 1244055"/>
              <a:gd name="connsiteX1" fmla="*/ 292708 w 442123"/>
              <a:gd name="connsiteY1" fmla="*/ 1156969 h 1244055"/>
              <a:gd name="connsiteX0" fmla="*/ 0 w 442123"/>
              <a:gd name="connsiteY0" fmla="*/ 34887 h 1244055"/>
              <a:gd name="connsiteX1" fmla="*/ 216508 w 442123"/>
              <a:gd name="connsiteY1" fmla="*/ 1244055 h 1244055"/>
              <a:gd name="connsiteX2" fmla="*/ 1 w 442123"/>
              <a:gd name="connsiteY2" fmla="*/ 1244055 h 1244055"/>
              <a:gd name="connsiteX3" fmla="*/ 0 w 442123"/>
              <a:gd name="connsiteY3" fmla="*/ 34887 h 1244055"/>
              <a:gd name="connsiteX0" fmla="*/ 60344 w 442123"/>
              <a:gd name="connsiteY0" fmla="*/ 0 h 1244055"/>
              <a:gd name="connsiteX1" fmla="*/ 292708 w 442123"/>
              <a:gd name="connsiteY1" fmla="*/ 1156969 h 1244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42123" h="1244055" stroke="0" extrusionOk="0">
                <a:moveTo>
                  <a:pt x="0" y="34887"/>
                </a:moveTo>
                <a:cubicBezTo>
                  <a:pt x="119574" y="34887"/>
                  <a:pt x="782566" y="598021"/>
                  <a:pt x="216508" y="1244055"/>
                </a:cubicBezTo>
                <a:lnTo>
                  <a:pt x="1" y="1244055"/>
                </a:lnTo>
                <a:cubicBezTo>
                  <a:pt x="1" y="840999"/>
                  <a:pt x="0" y="437943"/>
                  <a:pt x="0" y="34887"/>
                </a:cubicBezTo>
                <a:close/>
              </a:path>
              <a:path w="442123" h="1244055" fill="none">
                <a:moveTo>
                  <a:pt x="60344" y="0"/>
                </a:moveTo>
                <a:cubicBezTo>
                  <a:pt x="171090" y="382140"/>
                  <a:pt x="411310" y="679727"/>
                  <a:pt x="292708" y="1156969"/>
                </a:cubicBez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5072439" y="1985453"/>
            <a:ext cx="1650284" cy="4801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a</a:t>
            </a:r>
            <a:r>
              <a:rPr lang="en-US" sz="1400" dirty="0" smtClean="0"/>
              <a:t>ttempt to access guarded resource</a:t>
            </a:r>
            <a:endParaRPr lang="en-US" sz="1400" dirty="0"/>
          </a:p>
        </p:txBody>
      </p:sp>
      <p:sp>
        <p:nvSpPr>
          <p:cNvPr id="31" name="Rounded Rectangle 30"/>
          <p:cNvSpPr/>
          <p:nvPr/>
        </p:nvSpPr>
        <p:spPr bwMode="auto">
          <a:xfrm>
            <a:off x="2524754" y="3688918"/>
            <a:ext cx="1209912" cy="476071"/>
          </a:xfrm>
          <a:prstGeom prst="roundRect">
            <a:avLst>
              <a:gd name="adj" fmla="val 50000"/>
            </a:avLst>
          </a:prstGeom>
          <a:solidFill>
            <a:srgbClr val="E1FFFF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u="none" strike="noStrike" cap="none" normalizeH="0" baseline="0" dirty="0" smtClean="0">
                <a:ln>
                  <a:noFill/>
                </a:ln>
                <a:effectLst/>
                <a:latin typeface="Arial" charset="0"/>
              </a:rPr>
              <a:t>Runnable</a:t>
            </a:r>
          </a:p>
        </p:txBody>
      </p:sp>
      <p:sp>
        <p:nvSpPr>
          <p:cNvPr id="49" name="Arc 40"/>
          <p:cNvSpPr/>
          <p:nvPr/>
        </p:nvSpPr>
        <p:spPr bwMode="auto">
          <a:xfrm rot="15796462">
            <a:off x="4826812" y="1574021"/>
            <a:ext cx="928367" cy="3333744"/>
          </a:xfrm>
          <a:custGeom>
            <a:avLst/>
            <a:gdLst>
              <a:gd name="connsiteX0" fmla="*/ 216507 w 433015"/>
              <a:gd name="connsiteY0" fmla="*/ 0 h 2418336"/>
              <a:gd name="connsiteX1" fmla="*/ 433015 w 433015"/>
              <a:gd name="connsiteY1" fmla="*/ 1209168 h 2418336"/>
              <a:gd name="connsiteX2" fmla="*/ 216508 w 433015"/>
              <a:gd name="connsiteY2" fmla="*/ 1209168 h 2418336"/>
              <a:gd name="connsiteX3" fmla="*/ 216507 w 433015"/>
              <a:gd name="connsiteY3" fmla="*/ 0 h 2418336"/>
              <a:gd name="connsiteX0" fmla="*/ 216507 w 433015"/>
              <a:gd name="connsiteY0" fmla="*/ 0 h 2418336"/>
              <a:gd name="connsiteX1" fmla="*/ 433015 w 433015"/>
              <a:gd name="connsiteY1" fmla="*/ 1209168 h 2418336"/>
              <a:gd name="connsiteX0" fmla="*/ 0 w 273284"/>
              <a:gd name="connsiteY0" fmla="*/ 0 h 1209168"/>
              <a:gd name="connsiteX1" fmla="*/ 216508 w 273284"/>
              <a:gd name="connsiteY1" fmla="*/ 1209168 h 1209168"/>
              <a:gd name="connsiteX2" fmla="*/ 1 w 273284"/>
              <a:gd name="connsiteY2" fmla="*/ 1209168 h 1209168"/>
              <a:gd name="connsiteX3" fmla="*/ 0 w 273284"/>
              <a:gd name="connsiteY3" fmla="*/ 0 h 1209168"/>
              <a:gd name="connsiteX0" fmla="*/ 0 w 273284"/>
              <a:gd name="connsiteY0" fmla="*/ 0 h 1209168"/>
              <a:gd name="connsiteX1" fmla="*/ 216508 w 273284"/>
              <a:gd name="connsiteY1" fmla="*/ 1209168 h 1209168"/>
              <a:gd name="connsiteX0" fmla="*/ 0 w 442123"/>
              <a:gd name="connsiteY0" fmla="*/ 0 h 1209168"/>
              <a:gd name="connsiteX1" fmla="*/ 216508 w 442123"/>
              <a:gd name="connsiteY1" fmla="*/ 1209168 h 1209168"/>
              <a:gd name="connsiteX2" fmla="*/ 1 w 442123"/>
              <a:gd name="connsiteY2" fmla="*/ 1209168 h 1209168"/>
              <a:gd name="connsiteX3" fmla="*/ 0 w 442123"/>
              <a:gd name="connsiteY3" fmla="*/ 0 h 1209168"/>
              <a:gd name="connsiteX0" fmla="*/ 0 w 442123"/>
              <a:gd name="connsiteY0" fmla="*/ 0 h 1209168"/>
              <a:gd name="connsiteX1" fmla="*/ 216508 w 442123"/>
              <a:gd name="connsiteY1" fmla="*/ 1209168 h 1209168"/>
              <a:gd name="connsiteX0" fmla="*/ 0 w 442123"/>
              <a:gd name="connsiteY0" fmla="*/ 0 h 1209168"/>
              <a:gd name="connsiteX1" fmla="*/ 216508 w 442123"/>
              <a:gd name="connsiteY1" fmla="*/ 1209168 h 1209168"/>
              <a:gd name="connsiteX2" fmla="*/ 1 w 442123"/>
              <a:gd name="connsiteY2" fmla="*/ 1209168 h 1209168"/>
              <a:gd name="connsiteX3" fmla="*/ 0 w 442123"/>
              <a:gd name="connsiteY3" fmla="*/ 0 h 1209168"/>
              <a:gd name="connsiteX0" fmla="*/ 0 w 442123"/>
              <a:gd name="connsiteY0" fmla="*/ 0 h 1209168"/>
              <a:gd name="connsiteX1" fmla="*/ 292708 w 442123"/>
              <a:gd name="connsiteY1" fmla="*/ 1122082 h 1209168"/>
              <a:gd name="connsiteX0" fmla="*/ 0 w 461515"/>
              <a:gd name="connsiteY0" fmla="*/ 0 h 1209168"/>
              <a:gd name="connsiteX1" fmla="*/ 216508 w 461515"/>
              <a:gd name="connsiteY1" fmla="*/ 1209168 h 1209168"/>
              <a:gd name="connsiteX2" fmla="*/ 1 w 461515"/>
              <a:gd name="connsiteY2" fmla="*/ 1209168 h 1209168"/>
              <a:gd name="connsiteX3" fmla="*/ 0 w 461515"/>
              <a:gd name="connsiteY3" fmla="*/ 0 h 1209168"/>
              <a:gd name="connsiteX0" fmla="*/ 0 w 461515"/>
              <a:gd name="connsiteY0" fmla="*/ 0 h 1209168"/>
              <a:gd name="connsiteX1" fmla="*/ 292708 w 461515"/>
              <a:gd name="connsiteY1" fmla="*/ 1122082 h 1209168"/>
              <a:gd name="connsiteX0" fmla="*/ 0 w 472338"/>
              <a:gd name="connsiteY0" fmla="*/ 34887 h 1244055"/>
              <a:gd name="connsiteX1" fmla="*/ 216508 w 472338"/>
              <a:gd name="connsiteY1" fmla="*/ 1244055 h 1244055"/>
              <a:gd name="connsiteX2" fmla="*/ 1 w 472338"/>
              <a:gd name="connsiteY2" fmla="*/ 1244055 h 1244055"/>
              <a:gd name="connsiteX3" fmla="*/ 0 w 472338"/>
              <a:gd name="connsiteY3" fmla="*/ 34887 h 1244055"/>
              <a:gd name="connsiteX0" fmla="*/ 60344 w 472338"/>
              <a:gd name="connsiteY0" fmla="*/ 0 h 1244055"/>
              <a:gd name="connsiteX1" fmla="*/ 292708 w 472338"/>
              <a:gd name="connsiteY1" fmla="*/ 1156969 h 1244055"/>
              <a:gd name="connsiteX0" fmla="*/ 0 w 442123"/>
              <a:gd name="connsiteY0" fmla="*/ 34887 h 1244055"/>
              <a:gd name="connsiteX1" fmla="*/ 216508 w 442123"/>
              <a:gd name="connsiteY1" fmla="*/ 1244055 h 1244055"/>
              <a:gd name="connsiteX2" fmla="*/ 1 w 442123"/>
              <a:gd name="connsiteY2" fmla="*/ 1244055 h 1244055"/>
              <a:gd name="connsiteX3" fmla="*/ 0 w 442123"/>
              <a:gd name="connsiteY3" fmla="*/ 34887 h 1244055"/>
              <a:gd name="connsiteX0" fmla="*/ 60344 w 442123"/>
              <a:gd name="connsiteY0" fmla="*/ 0 h 1244055"/>
              <a:gd name="connsiteX1" fmla="*/ 292708 w 442123"/>
              <a:gd name="connsiteY1" fmla="*/ 1156969 h 1244055"/>
              <a:gd name="connsiteX0" fmla="*/ 0 w 442123"/>
              <a:gd name="connsiteY0" fmla="*/ 34887 h 1244055"/>
              <a:gd name="connsiteX1" fmla="*/ 216508 w 442123"/>
              <a:gd name="connsiteY1" fmla="*/ 1244055 h 1244055"/>
              <a:gd name="connsiteX2" fmla="*/ 1 w 442123"/>
              <a:gd name="connsiteY2" fmla="*/ 1244055 h 1244055"/>
              <a:gd name="connsiteX3" fmla="*/ 0 w 442123"/>
              <a:gd name="connsiteY3" fmla="*/ 34887 h 1244055"/>
              <a:gd name="connsiteX0" fmla="*/ 60344 w 442123"/>
              <a:gd name="connsiteY0" fmla="*/ 0 h 1244055"/>
              <a:gd name="connsiteX1" fmla="*/ 292708 w 442123"/>
              <a:gd name="connsiteY1" fmla="*/ 1156969 h 1244055"/>
              <a:gd name="connsiteX0" fmla="*/ 0 w 442123"/>
              <a:gd name="connsiteY0" fmla="*/ 34887 h 1244055"/>
              <a:gd name="connsiteX1" fmla="*/ 216508 w 442123"/>
              <a:gd name="connsiteY1" fmla="*/ 1244055 h 1244055"/>
              <a:gd name="connsiteX2" fmla="*/ 1 w 442123"/>
              <a:gd name="connsiteY2" fmla="*/ 1244055 h 1244055"/>
              <a:gd name="connsiteX3" fmla="*/ 0 w 442123"/>
              <a:gd name="connsiteY3" fmla="*/ 34887 h 1244055"/>
              <a:gd name="connsiteX0" fmla="*/ 60344 w 442123"/>
              <a:gd name="connsiteY0" fmla="*/ 0 h 1244055"/>
              <a:gd name="connsiteX1" fmla="*/ 193100 w 442123"/>
              <a:gd name="connsiteY1" fmla="*/ 1126789 h 1244055"/>
              <a:gd name="connsiteX0" fmla="*/ 0 w 442123"/>
              <a:gd name="connsiteY0" fmla="*/ 34887 h 1244055"/>
              <a:gd name="connsiteX1" fmla="*/ 216508 w 442123"/>
              <a:gd name="connsiteY1" fmla="*/ 1244055 h 1244055"/>
              <a:gd name="connsiteX2" fmla="*/ 1 w 442123"/>
              <a:gd name="connsiteY2" fmla="*/ 1244055 h 1244055"/>
              <a:gd name="connsiteX3" fmla="*/ 0 w 442123"/>
              <a:gd name="connsiteY3" fmla="*/ 34887 h 1244055"/>
              <a:gd name="connsiteX0" fmla="*/ 60344 w 442123"/>
              <a:gd name="connsiteY0" fmla="*/ 0 h 1244055"/>
              <a:gd name="connsiteX1" fmla="*/ 193100 w 442123"/>
              <a:gd name="connsiteY1" fmla="*/ 1126789 h 1244055"/>
              <a:gd name="connsiteX0" fmla="*/ 0 w 442123"/>
              <a:gd name="connsiteY0" fmla="*/ 34887 h 1244055"/>
              <a:gd name="connsiteX1" fmla="*/ 216508 w 442123"/>
              <a:gd name="connsiteY1" fmla="*/ 1244055 h 1244055"/>
              <a:gd name="connsiteX2" fmla="*/ 1 w 442123"/>
              <a:gd name="connsiteY2" fmla="*/ 1244055 h 1244055"/>
              <a:gd name="connsiteX3" fmla="*/ 0 w 442123"/>
              <a:gd name="connsiteY3" fmla="*/ 34887 h 1244055"/>
              <a:gd name="connsiteX0" fmla="*/ 60344 w 442123"/>
              <a:gd name="connsiteY0" fmla="*/ 0 h 1244055"/>
              <a:gd name="connsiteX1" fmla="*/ 356663 w 442123"/>
              <a:gd name="connsiteY1" fmla="*/ 1090555 h 1244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42123" h="1244055" stroke="0" extrusionOk="0">
                <a:moveTo>
                  <a:pt x="0" y="34887"/>
                </a:moveTo>
                <a:cubicBezTo>
                  <a:pt x="119574" y="34887"/>
                  <a:pt x="782566" y="598021"/>
                  <a:pt x="216508" y="1244055"/>
                </a:cubicBezTo>
                <a:lnTo>
                  <a:pt x="1" y="1244055"/>
                </a:lnTo>
                <a:cubicBezTo>
                  <a:pt x="1" y="840999"/>
                  <a:pt x="0" y="437943"/>
                  <a:pt x="0" y="34887"/>
                </a:cubicBezTo>
                <a:close/>
              </a:path>
              <a:path w="442123" h="1244055" fill="none">
                <a:moveTo>
                  <a:pt x="60344" y="0"/>
                </a:moveTo>
                <a:cubicBezTo>
                  <a:pt x="171090" y="382140"/>
                  <a:pt x="380900" y="604691"/>
                  <a:pt x="356663" y="1090555"/>
                </a:cubicBez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Rounded Rectangle 36"/>
          <p:cNvSpPr/>
          <p:nvPr/>
        </p:nvSpPr>
        <p:spPr bwMode="auto">
          <a:xfrm>
            <a:off x="6487666" y="2490028"/>
            <a:ext cx="1209912" cy="476071"/>
          </a:xfrm>
          <a:prstGeom prst="roundRect">
            <a:avLst>
              <a:gd name="adj" fmla="val 50000"/>
            </a:avLst>
          </a:prstGeom>
          <a:solidFill>
            <a:srgbClr val="E1FFFF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u="none" strike="noStrike" cap="none" normalizeH="0" baseline="0" dirty="0" smtClean="0">
                <a:ln>
                  <a:noFill/>
                </a:ln>
                <a:effectLst/>
                <a:latin typeface="Arial" charset="0"/>
              </a:rPr>
              <a:t>Waiting</a:t>
            </a:r>
          </a:p>
        </p:txBody>
      </p:sp>
      <p:sp>
        <p:nvSpPr>
          <p:cNvPr id="50" name="Rectangle 49"/>
          <p:cNvSpPr/>
          <p:nvPr/>
        </p:nvSpPr>
        <p:spPr>
          <a:xfrm>
            <a:off x="5336482" y="2968372"/>
            <a:ext cx="1650284" cy="4801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/>
              <a:t>l</a:t>
            </a:r>
            <a:r>
              <a:rPr lang="en-US" sz="1400" dirty="0" err="1" smtClean="0"/>
              <a:t>ock.notify</a:t>
            </a:r>
            <a:r>
              <a:rPr lang="en-US" sz="1400" dirty="0" smtClean="0"/>
              <a:t>(), </a:t>
            </a:r>
            <a:r>
              <a:rPr lang="en-US" sz="1400" dirty="0" err="1" smtClean="0"/>
              <a:t>lock.notifyAll</a:t>
            </a:r>
            <a:r>
              <a:rPr lang="en-US" sz="1400" dirty="0" smtClean="0"/>
              <a:t>()</a:t>
            </a:r>
            <a:endParaRPr lang="en-US" sz="1400" dirty="0"/>
          </a:p>
        </p:txBody>
      </p:sp>
      <p:sp>
        <p:nvSpPr>
          <p:cNvPr id="51" name="Rectangle 50"/>
          <p:cNvSpPr/>
          <p:nvPr/>
        </p:nvSpPr>
        <p:spPr>
          <a:xfrm>
            <a:off x="6898329" y="3779217"/>
            <a:ext cx="1650284" cy="2862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/>
              <a:t>l</a:t>
            </a:r>
            <a:r>
              <a:rPr lang="en-US" sz="1400" dirty="0" err="1" smtClean="0"/>
              <a:t>ock.wait</a:t>
            </a:r>
            <a:r>
              <a:rPr lang="en-US" sz="1400" dirty="0" smtClean="0"/>
              <a:t>()</a:t>
            </a:r>
            <a:endParaRPr lang="en-US" sz="1400" dirty="0"/>
          </a:p>
        </p:txBody>
      </p:sp>
      <p:sp>
        <p:nvSpPr>
          <p:cNvPr id="52" name="Arc 40"/>
          <p:cNvSpPr/>
          <p:nvPr/>
        </p:nvSpPr>
        <p:spPr bwMode="auto">
          <a:xfrm rot="1006222">
            <a:off x="5697790" y="2747857"/>
            <a:ext cx="1171510" cy="2677093"/>
          </a:xfrm>
          <a:custGeom>
            <a:avLst/>
            <a:gdLst>
              <a:gd name="connsiteX0" fmla="*/ 216507 w 433015"/>
              <a:gd name="connsiteY0" fmla="*/ 0 h 2418336"/>
              <a:gd name="connsiteX1" fmla="*/ 433015 w 433015"/>
              <a:gd name="connsiteY1" fmla="*/ 1209168 h 2418336"/>
              <a:gd name="connsiteX2" fmla="*/ 216508 w 433015"/>
              <a:gd name="connsiteY2" fmla="*/ 1209168 h 2418336"/>
              <a:gd name="connsiteX3" fmla="*/ 216507 w 433015"/>
              <a:gd name="connsiteY3" fmla="*/ 0 h 2418336"/>
              <a:gd name="connsiteX0" fmla="*/ 216507 w 433015"/>
              <a:gd name="connsiteY0" fmla="*/ 0 h 2418336"/>
              <a:gd name="connsiteX1" fmla="*/ 433015 w 433015"/>
              <a:gd name="connsiteY1" fmla="*/ 1209168 h 2418336"/>
              <a:gd name="connsiteX0" fmla="*/ 0 w 273284"/>
              <a:gd name="connsiteY0" fmla="*/ 0 h 1209168"/>
              <a:gd name="connsiteX1" fmla="*/ 216508 w 273284"/>
              <a:gd name="connsiteY1" fmla="*/ 1209168 h 1209168"/>
              <a:gd name="connsiteX2" fmla="*/ 1 w 273284"/>
              <a:gd name="connsiteY2" fmla="*/ 1209168 h 1209168"/>
              <a:gd name="connsiteX3" fmla="*/ 0 w 273284"/>
              <a:gd name="connsiteY3" fmla="*/ 0 h 1209168"/>
              <a:gd name="connsiteX0" fmla="*/ 0 w 273284"/>
              <a:gd name="connsiteY0" fmla="*/ 0 h 1209168"/>
              <a:gd name="connsiteX1" fmla="*/ 216508 w 273284"/>
              <a:gd name="connsiteY1" fmla="*/ 1209168 h 1209168"/>
              <a:gd name="connsiteX0" fmla="*/ 0 w 442123"/>
              <a:gd name="connsiteY0" fmla="*/ 0 h 1209168"/>
              <a:gd name="connsiteX1" fmla="*/ 216508 w 442123"/>
              <a:gd name="connsiteY1" fmla="*/ 1209168 h 1209168"/>
              <a:gd name="connsiteX2" fmla="*/ 1 w 442123"/>
              <a:gd name="connsiteY2" fmla="*/ 1209168 h 1209168"/>
              <a:gd name="connsiteX3" fmla="*/ 0 w 442123"/>
              <a:gd name="connsiteY3" fmla="*/ 0 h 1209168"/>
              <a:gd name="connsiteX0" fmla="*/ 0 w 442123"/>
              <a:gd name="connsiteY0" fmla="*/ 0 h 1209168"/>
              <a:gd name="connsiteX1" fmla="*/ 216508 w 442123"/>
              <a:gd name="connsiteY1" fmla="*/ 1209168 h 1209168"/>
              <a:gd name="connsiteX0" fmla="*/ 0 w 442123"/>
              <a:gd name="connsiteY0" fmla="*/ 0 h 1209168"/>
              <a:gd name="connsiteX1" fmla="*/ 216508 w 442123"/>
              <a:gd name="connsiteY1" fmla="*/ 1209168 h 1209168"/>
              <a:gd name="connsiteX2" fmla="*/ 1 w 442123"/>
              <a:gd name="connsiteY2" fmla="*/ 1209168 h 1209168"/>
              <a:gd name="connsiteX3" fmla="*/ 0 w 442123"/>
              <a:gd name="connsiteY3" fmla="*/ 0 h 1209168"/>
              <a:gd name="connsiteX0" fmla="*/ 0 w 442123"/>
              <a:gd name="connsiteY0" fmla="*/ 0 h 1209168"/>
              <a:gd name="connsiteX1" fmla="*/ 292708 w 442123"/>
              <a:gd name="connsiteY1" fmla="*/ 1122082 h 1209168"/>
              <a:gd name="connsiteX0" fmla="*/ 0 w 461515"/>
              <a:gd name="connsiteY0" fmla="*/ 0 h 1209168"/>
              <a:gd name="connsiteX1" fmla="*/ 216508 w 461515"/>
              <a:gd name="connsiteY1" fmla="*/ 1209168 h 1209168"/>
              <a:gd name="connsiteX2" fmla="*/ 1 w 461515"/>
              <a:gd name="connsiteY2" fmla="*/ 1209168 h 1209168"/>
              <a:gd name="connsiteX3" fmla="*/ 0 w 461515"/>
              <a:gd name="connsiteY3" fmla="*/ 0 h 1209168"/>
              <a:gd name="connsiteX0" fmla="*/ 0 w 461515"/>
              <a:gd name="connsiteY0" fmla="*/ 0 h 1209168"/>
              <a:gd name="connsiteX1" fmla="*/ 292708 w 461515"/>
              <a:gd name="connsiteY1" fmla="*/ 1122082 h 1209168"/>
              <a:gd name="connsiteX0" fmla="*/ 0 w 472338"/>
              <a:gd name="connsiteY0" fmla="*/ 34887 h 1244055"/>
              <a:gd name="connsiteX1" fmla="*/ 216508 w 472338"/>
              <a:gd name="connsiteY1" fmla="*/ 1244055 h 1244055"/>
              <a:gd name="connsiteX2" fmla="*/ 1 w 472338"/>
              <a:gd name="connsiteY2" fmla="*/ 1244055 h 1244055"/>
              <a:gd name="connsiteX3" fmla="*/ 0 w 472338"/>
              <a:gd name="connsiteY3" fmla="*/ 34887 h 1244055"/>
              <a:gd name="connsiteX0" fmla="*/ 60344 w 472338"/>
              <a:gd name="connsiteY0" fmla="*/ 0 h 1244055"/>
              <a:gd name="connsiteX1" fmla="*/ 292708 w 472338"/>
              <a:gd name="connsiteY1" fmla="*/ 1156969 h 1244055"/>
              <a:gd name="connsiteX0" fmla="*/ 0 w 442123"/>
              <a:gd name="connsiteY0" fmla="*/ 34887 h 1244055"/>
              <a:gd name="connsiteX1" fmla="*/ 216508 w 442123"/>
              <a:gd name="connsiteY1" fmla="*/ 1244055 h 1244055"/>
              <a:gd name="connsiteX2" fmla="*/ 1 w 442123"/>
              <a:gd name="connsiteY2" fmla="*/ 1244055 h 1244055"/>
              <a:gd name="connsiteX3" fmla="*/ 0 w 442123"/>
              <a:gd name="connsiteY3" fmla="*/ 34887 h 1244055"/>
              <a:gd name="connsiteX0" fmla="*/ 60344 w 442123"/>
              <a:gd name="connsiteY0" fmla="*/ 0 h 1244055"/>
              <a:gd name="connsiteX1" fmla="*/ 292708 w 442123"/>
              <a:gd name="connsiteY1" fmla="*/ 1156969 h 1244055"/>
              <a:gd name="connsiteX0" fmla="*/ 0 w 442123"/>
              <a:gd name="connsiteY0" fmla="*/ 34887 h 1244055"/>
              <a:gd name="connsiteX1" fmla="*/ 216508 w 442123"/>
              <a:gd name="connsiteY1" fmla="*/ 1244055 h 1244055"/>
              <a:gd name="connsiteX2" fmla="*/ 1 w 442123"/>
              <a:gd name="connsiteY2" fmla="*/ 1244055 h 1244055"/>
              <a:gd name="connsiteX3" fmla="*/ 0 w 442123"/>
              <a:gd name="connsiteY3" fmla="*/ 34887 h 1244055"/>
              <a:gd name="connsiteX0" fmla="*/ 60344 w 442123"/>
              <a:gd name="connsiteY0" fmla="*/ 0 h 1244055"/>
              <a:gd name="connsiteX1" fmla="*/ 292708 w 442123"/>
              <a:gd name="connsiteY1" fmla="*/ 1156969 h 1244055"/>
              <a:gd name="connsiteX0" fmla="*/ 665768 w 990567"/>
              <a:gd name="connsiteY0" fmla="*/ 34887 h 1244055"/>
              <a:gd name="connsiteX1" fmla="*/ 0 w 990567"/>
              <a:gd name="connsiteY1" fmla="*/ 809133 h 1244055"/>
              <a:gd name="connsiteX2" fmla="*/ 665769 w 990567"/>
              <a:gd name="connsiteY2" fmla="*/ 1244055 h 1244055"/>
              <a:gd name="connsiteX3" fmla="*/ 665768 w 990567"/>
              <a:gd name="connsiteY3" fmla="*/ 34887 h 1244055"/>
              <a:gd name="connsiteX0" fmla="*/ 726112 w 990567"/>
              <a:gd name="connsiteY0" fmla="*/ 0 h 1244055"/>
              <a:gd name="connsiteX1" fmla="*/ 958476 w 990567"/>
              <a:gd name="connsiteY1" fmla="*/ 1156969 h 1244055"/>
              <a:gd name="connsiteX0" fmla="*/ 695208 w 766704"/>
              <a:gd name="connsiteY0" fmla="*/ 34887 h 1244055"/>
              <a:gd name="connsiteX1" fmla="*/ 29440 w 766704"/>
              <a:gd name="connsiteY1" fmla="*/ 809133 h 1244055"/>
              <a:gd name="connsiteX2" fmla="*/ 695209 w 766704"/>
              <a:gd name="connsiteY2" fmla="*/ 1244055 h 1244055"/>
              <a:gd name="connsiteX3" fmla="*/ 695208 w 766704"/>
              <a:gd name="connsiteY3" fmla="*/ 34887 h 1244055"/>
              <a:gd name="connsiteX0" fmla="*/ 755552 w 766704"/>
              <a:gd name="connsiteY0" fmla="*/ 0 h 1244055"/>
              <a:gd name="connsiteX1" fmla="*/ 0 w 766704"/>
              <a:gd name="connsiteY1" fmla="*/ 772460 h 1244055"/>
              <a:gd name="connsiteX0" fmla="*/ 695208 w 802502"/>
              <a:gd name="connsiteY0" fmla="*/ 34887 h 1244055"/>
              <a:gd name="connsiteX1" fmla="*/ 29440 w 802502"/>
              <a:gd name="connsiteY1" fmla="*/ 809133 h 1244055"/>
              <a:gd name="connsiteX2" fmla="*/ 695209 w 802502"/>
              <a:gd name="connsiteY2" fmla="*/ 1244055 h 1244055"/>
              <a:gd name="connsiteX3" fmla="*/ 695208 w 802502"/>
              <a:gd name="connsiteY3" fmla="*/ 34887 h 1244055"/>
              <a:gd name="connsiteX0" fmla="*/ 755552 w 802502"/>
              <a:gd name="connsiteY0" fmla="*/ 0 h 1244055"/>
              <a:gd name="connsiteX1" fmla="*/ 0 w 802502"/>
              <a:gd name="connsiteY1" fmla="*/ 772460 h 1244055"/>
              <a:gd name="connsiteX0" fmla="*/ 720632 w 824157"/>
              <a:gd name="connsiteY0" fmla="*/ 34887 h 1244055"/>
              <a:gd name="connsiteX1" fmla="*/ 54864 w 824157"/>
              <a:gd name="connsiteY1" fmla="*/ 809133 h 1244055"/>
              <a:gd name="connsiteX2" fmla="*/ 720633 w 824157"/>
              <a:gd name="connsiteY2" fmla="*/ 1244055 h 1244055"/>
              <a:gd name="connsiteX3" fmla="*/ 720632 w 824157"/>
              <a:gd name="connsiteY3" fmla="*/ 34887 h 1244055"/>
              <a:gd name="connsiteX0" fmla="*/ 780976 w 824157"/>
              <a:gd name="connsiteY0" fmla="*/ 0 h 1244055"/>
              <a:gd name="connsiteX1" fmla="*/ 0 w 824157"/>
              <a:gd name="connsiteY1" fmla="*/ 851160 h 1244055"/>
              <a:gd name="connsiteX0" fmla="*/ 720632 w 815106"/>
              <a:gd name="connsiteY0" fmla="*/ 34887 h 1244055"/>
              <a:gd name="connsiteX1" fmla="*/ 54864 w 815106"/>
              <a:gd name="connsiteY1" fmla="*/ 809133 h 1244055"/>
              <a:gd name="connsiteX2" fmla="*/ 720633 w 815106"/>
              <a:gd name="connsiteY2" fmla="*/ 1244055 h 1244055"/>
              <a:gd name="connsiteX3" fmla="*/ 720632 w 815106"/>
              <a:gd name="connsiteY3" fmla="*/ 34887 h 1244055"/>
              <a:gd name="connsiteX0" fmla="*/ 780976 w 815106"/>
              <a:gd name="connsiteY0" fmla="*/ 0 h 1244055"/>
              <a:gd name="connsiteX1" fmla="*/ 0 w 815106"/>
              <a:gd name="connsiteY1" fmla="*/ 851160 h 1244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15106" h="1244055" stroke="0" extrusionOk="0">
                <a:moveTo>
                  <a:pt x="720632" y="34887"/>
                </a:moveTo>
                <a:cubicBezTo>
                  <a:pt x="840206" y="34887"/>
                  <a:pt x="620922" y="163099"/>
                  <a:pt x="54864" y="809133"/>
                </a:cubicBezTo>
                <a:lnTo>
                  <a:pt x="720633" y="1244055"/>
                </a:lnTo>
                <a:cubicBezTo>
                  <a:pt x="720633" y="840999"/>
                  <a:pt x="720632" y="437943"/>
                  <a:pt x="720632" y="34887"/>
                </a:cubicBezTo>
                <a:close/>
              </a:path>
              <a:path w="815106" h="1244055" fill="none">
                <a:moveTo>
                  <a:pt x="780976" y="0"/>
                </a:moveTo>
                <a:cubicBezTo>
                  <a:pt x="891722" y="382140"/>
                  <a:pt x="758489" y="624905"/>
                  <a:pt x="0" y="851160"/>
                </a:cubicBez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3" name="Arc 40"/>
          <p:cNvSpPr/>
          <p:nvPr/>
        </p:nvSpPr>
        <p:spPr bwMode="auto">
          <a:xfrm rot="3869104">
            <a:off x="3858635" y="4360054"/>
            <a:ext cx="324368" cy="1893347"/>
          </a:xfrm>
          <a:custGeom>
            <a:avLst/>
            <a:gdLst>
              <a:gd name="connsiteX0" fmla="*/ 216507 w 433015"/>
              <a:gd name="connsiteY0" fmla="*/ 0 h 2418336"/>
              <a:gd name="connsiteX1" fmla="*/ 433015 w 433015"/>
              <a:gd name="connsiteY1" fmla="*/ 1209168 h 2418336"/>
              <a:gd name="connsiteX2" fmla="*/ 216508 w 433015"/>
              <a:gd name="connsiteY2" fmla="*/ 1209168 h 2418336"/>
              <a:gd name="connsiteX3" fmla="*/ 216507 w 433015"/>
              <a:gd name="connsiteY3" fmla="*/ 0 h 2418336"/>
              <a:gd name="connsiteX0" fmla="*/ 216507 w 433015"/>
              <a:gd name="connsiteY0" fmla="*/ 0 h 2418336"/>
              <a:gd name="connsiteX1" fmla="*/ 433015 w 433015"/>
              <a:gd name="connsiteY1" fmla="*/ 1209168 h 2418336"/>
              <a:gd name="connsiteX0" fmla="*/ 0 w 273284"/>
              <a:gd name="connsiteY0" fmla="*/ 0 h 1209168"/>
              <a:gd name="connsiteX1" fmla="*/ 216508 w 273284"/>
              <a:gd name="connsiteY1" fmla="*/ 1209168 h 1209168"/>
              <a:gd name="connsiteX2" fmla="*/ 1 w 273284"/>
              <a:gd name="connsiteY2" fmla="*/ 1209168 h 1209168"/>
              <a:gd name="connsiteX3" fmla="*/ 0 w 273284"/>
              <a:gd name="connsiteY3" fmla="*/ 0 h 1209168"/>
              <a:gd name="connsiteX0" fmla="*/ 0 w 273284"/>
              <a:gd name="connsiteY0" fmla="*/ 0 h 1209168"/>
              <a:gd name="connsiteX1" fmla="*/ 216508 w 273284"/>
              <a:gd name="connsiteY1" fmla="*/ 1209168 h 1209168"/>
              <a:gd name="connsiteX0" fmla="*/ 0 w 442123"/>
              <a:gd name="connsiteY0" fmla="*/ 0 h 1209168"/>
              <a:gd name="connsiteX1" fmla="*/ 216508 w 442123"/>
              <a:gd name="connsiteY1" fmla="*/ 1209168 h 1209168"/>
              <a:gd name="connsiteX2" fmla="*/ 1 w 442123"/>
              <a:gd name="connsiteY2" fmla="*/ 1209168 h 1209168"/>
              <a:gd name="connsiteX3" fmla="*/ 0 w 442123"/>
              <a:gd name="connsiteY3" fmla="*/ 0 h 1209168"/>
              <a:gd name="connsiteX0" fmla="*/ 0 w 442123"/>
              <a:gd name="connsiteY0" fmla="*/ 0 h 1209168"/>
              <a:gd name="connsiteX1" fmla="*/ 216508 w 442123"/>
              <a:gd name="connsiteY1" fmla="*/ 1209168 h 1209168"/>
              <a:gd name="connsiteX0" fmla="*/ 0 w 442123"/>
              <a:gd name="connsiteY0" fmla="*/ 0 h 1209168"/>
              <a:gd name="connsiteX1" fmla="*/ 216508 w 442123"/>
              <a:gd name="connsiteY1" fmla="*/ 1209168 h 1209168"/>
              <a:gd name="connsiteX2" fmla="*/ 1 w 442123"/>
              <a:gd name="connsiteY2" fmla="*/ 1209168 h 1209168"/>
              <a:gd name="connsiteX3" fmla="*/ 0 w 442123"/>
              <a:gd name="connsiteY3" fmla="*/ 0 h 1209168"/>
              <a:gd name="connsiteX0" fmla="*/ 0 w 442123"/>
              <a:gd name="connsiteY0" fmla="*/ 0 h 1209168"/>
              <a:gd name="connsiteX1" fmla="*/ 292708 w 442123"/>
              <a:gd name="connsiteY1" fmla="*/ 1122082 h 1209168"/>
              <a:gd name="connsiteX0" fmla="*/ 0 w 461515"/>
              <a:gd name="connsiteY0" fmla="*/ 0 h 1209168"/>
              <a:gd name="connsiteX1" fmla="*/ 216508 w 461515"/>
              <a:gd name="connsiteY1" fmla="*/ 1209168 h 1209168"/>
              <a:gd name="connsiteX2" fmla="*/ 1 w 461515"/>
              <a:gd name="connsiteY2" fmla="*/ 1209168 h 1209168"/>
              <a:gd name="connsiteX3" fmla="*/ 0 w 461515"/>
              <a:gd name="connsiteY3" fmla="*/ 0 h 1209168"/>
              <a:gd name="connsiteX0" fmla="*/ 0 w 461515"/>
              <a:gd name="connsiteY0" fmla="*/ 0 h 1209168"/>
              <a:gd name="connsiteX1" fmla="*/ 292708 w 461515"/>
              <a:gd name="connsiteY1" fmla="*/ 1122082 h 1209168"/>
              <a:gd name="connsiteX0" fmla="*/ 0 w 1201904"/>
              <a:gd name="connsiteY0" fmla="*/ 0 h 1209168"/>
              <a:gd name="connsiteX1" fmla="*/ 216508 w 1201904"/>
              <a:gd name="connsiteY1" fmla="*/ 1209168 h 1209168"/>
              <a:gd name="connsiteX2" fmla="*/ 1 w 1201904"/>
              <a:gd name="connsiteY2" fmla="*/ 1209168 h 1209168"/>
              <a:gd name="connsiteX3" fmla="*/ 0 w 1201904"/>
              <a:gd name="connsiteY3" fmla="*/ 0 h 1209168"/>
              <a:gd name="connsiteX0" fmla="*/ 0 w 1201904"/>
              <a:gd name="connsiteY0" fmla="*/ 0 h 1209168"/>
              <a:gd name="connsiteX1" fmla="*/ 292708 w 1201904"/>
              <a:gd name="connsiteY1" fmla="*/ 1122082 h 1209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01904" h="1209168" stroke="0" extrusionOk="0">
                <a:moveTo>
                  <a:pt x="0" y="0"/>
                </a:moveTo>
                <a:cubicBezTo>
                  <a:pt x="119574" y="0"/>
                  <a:pt x="782566" y="563134"/>
                  <a:pt x="216508" y="1209168"/>
                </a:cubicBezTo>
                <a:lnTo>
                  <a:pt x="1" y="1209168"/>
                </a:lnTo>
                <a:cubicBezTo>
                  <a:pt x="1" y="806112"/>
                  <a:pt x="0" y="403056"/>
                  <a:pt x="0" y="0"/>
                </a:cubicBezTo>
                <a:close/>
              </a:path>
              <a:path w="1201904" h="1209168" fill="none">
                <a:moveTo>
                  <a:pt x="0" y="0"/>
                </a:moveTo>
                <a:cubicBezTo>
                  <a:pt x="119574" y="0"/>
                  <a:pt x="2443362" y="446818"/>
                  <a:pt x="292708" y="1122082"/>
                </a:cubicBez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3490852" y="5695886"/>
            <a:ext cx="1581587" cy="2862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err="1" smtClean="0"/>
              <a:t>myThread.sleep</a:t>
            </a:r>
            <a:r>
              <a:rPr lang="en-US" sz="1400" dirty="0" smtClean="0"/>
              <a:t>()</a:t>
            </a:r>
            <a:endParaRPr lang="en-US" sz="1400" dirty="0"/>
          </a:p>
        </p:txBody>
      </p:sp>
      <p:sp>
        <p:nvSpPr>
          <p:cNvPr id="55" name="Rectangle 54"/>
          <p:cNvSpPr/>
          <p:nvPr/>
        </p:nvSpPr>
        <p:spPr>
          <a:xfrm>
            <a:off x="929670" y="4629644"/>
            <a:ext cx="941283" cy="4801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400" dirty="0" err="1" smtClean="0"/>
              <a:t>sleeptime</a:t>
            </a:r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 smtClean="0"/>
              <a:t>elapsed</a:t>
            </a:r>
            <a:endParaRPr lang="en-US" sz="1400" dirty="0"/>
          </a:p>
        </p:txBody>
      </p:sp>
      <p:sp>
        <p:nvSpPr>
          <p:cNvPr id="56" name="Arc 40"/>
          <p:cNvSpPr/>
          <p:nvPr/>
        </p:nvSpPr>
        <p:spPr bwMode="auto">
          <a:xfrm rot="12793330">
            <a:off x="1902206" y="3781760"/>
            <a:ext cx="798671" cy="1349680"/>
          </a:xfrm>
          <a:custGeom>
            <a:avLst/>
            <a:gdLst>
              <a:gd name="connsiteX0" fmla="*/ 216507 w 433015"/>
              <a:gd name="connsiteY0" fmla="*/ 0 h 2418336"/>
              <a:gd name="connsiteX1" fmla="*/ 433015 w 433015"/>
              <a:gd name="connsiteY1" fmla="*/ 1209168 h 2418336"/>
              <a:gd name="connsiteX2" fmla="*/ 216508 w 433015"/>
              <a:gd name="connsiteY2" fmla="*/ 1209168 h 2418336"/>
              <a:gd name="connsiteX3" fmla="*/ 216507 w 433015"/>
              <a:gd name="connsiteY3" fmla="*/ 0 h 2418336"/>
              <a:gd name="connsiteX0" fmla="*/ 216507 w 433015"/>
              <a:gd name="connsiteY0" fmla="*/ 0 h 2418336"/>
              <a:gd name="connsiteX1" fmla="*/ 433015 w 433015"/>
              <a:gd name="connsiteY1" fmla="*/ 1209168 h 2418336"/>
              <a:gd name="connsiteX0" fmla="*/ 0 w 273284"/>
              <a:gd name="connsiteY0" fmla="*/ 0 h 1209168"/>
              <a:gd name="connsiteX1" fmla="*/ 216508 w 273284"/>
              <a:gd name="connsiteY1" fmla="*/ 1209168 h 1209168"/>
              <a:gd name="connsiteX2" fmla="*/ 1 w 273284"/>
              <a:gd name="connsiteY2" fmla="*/ 1209168 h 1209168"/>
              <a:gd name="connsiteX3" fmla="*/ 0 w 273284"/>
              <a:gd name="connsiteY3" fmla="*/ 0 h 1209168"/>
              <a:gd name="connsiteX0" fmla="*/ 0 w 273284"/>
              <a:gd name="connsiteY0" fmla="*/ 0 h 1209168"/>
              <a:gd name="connsiteX1" fmla="*/ 216508 w 273284"/>
              <a:gd name="connsiteY1" fmla="*/ 1209168 h 1209168"/>
              <a:gd name="connsiteX0" fmla="*/ 0 w 442123"/>
              <a:gd name="connsiteY0" fmla="*/ 0 h 1209168"/>
              <a:gd name="connsiteX1" fmla="*/ 216508 w 442123"/>
              <a:gd name="connsiteY1" fmla="*/ 1209168 h 1209168"/>
              <a:gd name="connsiteX2" fmla="*/ 1 w 442123"/>
              <a:gd name="connsiteY2" fmla="*/ 1209168 h 1209168"/>
              <a:gd name="connsiteX3" fmla="*/ 0 w 442123"/>
              <a:gd name="connsiteY3" fmla="*/ 0 h 1209168"/>
              <a:gd name="connsiteX0" fmla="*/ 0 w 442123"/>
              <a:gd name="connsiteY0" fmla="*/ 0 h 1209168"/>
              <a:gd name="connsiteX1" fmla="*/ 216508 w 442123"/>
              <a:gd name="connsiteY1" fmla="*/ 1209168 h 1209168"/>
              <a:gd name="connsiteX0" fmla="*/ 0 w 442123"/>
              <a:gd name="connsiteY0" fmla="*/ 0 h 1209168"/>
              <a:gd name="connsiteX1" fmla="*/ 216508 w 442123"/>
              <a:gd name="connsiteY1" fmla="*/ 1209168 h 1209168"/>
              <a:gd name="connsiteX2" fmla="*/ 1 w 442123"/>
              <a:gd name="connsiteY2" fmla="*/ 1209168 h 1209168"/>
              <a:gd name="connsiteX3" fmla="*/ 0 w 442123"/>
              <a:gd name="connsiteY3" fmla="*/ 0 h 1209168"/>
              <a:gd name="connsiteX0" fmla="*/ 0 w 442123"/>
              <a:gd name="connsiteY0" fmla="*/ 0 h 1209168"/>
              <a:gd name="connsiteX1" fmla="*/ 292708 w 442123"/>
              <a:gd name="connsiteY1" fmla="*/ 1122082 h 1209168"/>
              <a:gd name="connsiteX0" fmla="*/ 0 w 461515"/>
              <a:gd name="connsiteY0" fmla="*/ 0 h 1209168"/>
              <a:gd name="connsiteX1" fmla="*/ 216508 w 461515"/>
              <a:gd name="connsiteY1" fmla="*/ 1209168 h 1209168"/>
              <a:gd name="connsiteX2" fmla="*/ 1 w 461515"/>
              <a:gd name="connsiteY2" fmla="*/ 1209168 h 1209168"/>
              <a:gd name="connsiteX3" fmla="*/ 0 w 461515"/>
              <a:gd name="connsiteY3" fmla="*/ 0 h 1209168"/>
              <a:gd name="connsiteX0" fmla="*/ 0 w 461515"/>
              <a:gd name="connsiteY0" fmla="*/ 0 h 1209168"/>
              <a:gd name="connsiteX1" fmla="*/ 292708 w 461515"/>
              <a:gd name="connsiteY1" fmla="*/ 1122082 h 1209168"/>
              <a:gd name="connsiteX0" fmla="*/ 0 w 466867"/>
              <a:gd name="connsiteY0" fmla="*/ 66943 h 1276111"/>
              <a:gd name="connsiteX1" fmla="*/ 216508 w 466867"/>
              <a:gd name="connsiteY1" fmla="*/ 1276111 h 1276111"/>
              <a:gd name="connsiteX2" fmla="*/ 1 w 466867"/>
              <a:gd name="connsiteY2" fmla="*/ 1276111 h 1276111"/>
              <a:gd name="connsiteX3" fmla="*/ 0 w 466867"/>
              <a:gd name="connsiteY3" fmla="*/ 66943 h 1276111"/>
              <a:gd name="connsiteX0" fmla="*/ 30741 w 466867"/>
              <a:gd name="connsiteY0" fmla="*/ 0 h 1276111"/>
              <a:gd name="connsiteX1" fmla="*/ 292708 w 466867"/>
              <a:gd name="connsiteY1" fmla="*/ 1189025 h 1276111"/>
              <a:gd name="connsiteX0" fmla="*/ 0 w 478630"/>
              <a:gd name="connsiteY0" fmla="*/ 81004 h 1290172"/>
              <a:gd name="connsiteX1" fmla="*/ 216508 w 478630"/>
              <a:gd name="connsiteY1" fmla="*/ 1290172 h 1290172"/>
              <a:gd name="connsiteX2" fmla="*/ 1 w 478630"/>
              <a:gd name="connsiteY2" fmla="*/ 1290172 h 1290172"/>
              <a:gd name="connsiteX3" fmla="*/ 0 w 478630"/>
              <a:gd name="connsiteY3" fmla="*/ 81004 h 1290172"/>
              <a:gd name="connsiteX0" fmla="*/ 30741 w 478630"/>
              <a:gd name="connsiteY0" fmla="*/ 14061 h 1290172"/>
              <a:gd name="connsiteX1" fmla="*/ 292708 w 478630"/>
              <a:gd name="connsiteY1" fmla="*/ 1203086 h 1290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78630" h="1290172" stroke="0" extrusionOk="0">
                <a:moveTo>
                  <a:pt x="0" y="81004"/>
                </a:moveTo>
                <a:cubicBezTo>
                  <a:pt x="119574" y="81004"/>
                  <a:pt x="782566" y="644138"/>
                  <a:pt x="216508" y="1290172"/>
                </a:cubicBezTo>
                <a:lnTo>
                  <a:pt x="1" y="1290172"/>
                </a:lnTo>
                <a:cubicBezTo>
                  <a:pt x="1" y="887116"/>
                  <a:pt x="0" y="484060"/>
                  <a:pt x="0" y="81004"/>
                </a:cubicBezTo>
                <a:close/>
              </a:path>
              <a:path w="478630" h="1290172" fill="none">
                <a:moveTo>
                  <a:pt x="30741" y="14061"/>
                </a:moveTo>
                <a:cubicBezTo>
                  <a:pt x="220226" y="-117021"/>
                  <a:pt x="760794" y="698567"/>
                  <a:pt x="292708" y="1203086"/>
                </a:cubicBez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7" name="Arc 42"/>
          <p:cNvSpPr/>
          <p:nvPr/>
        </p:nvSpPr>
        <p:spPr bwMode="auto">
          <a:xfrm rot="8450786">
            <a:off x="5300719" y="4451751"/>
            <a:ext cx="778894" cy="1899965"/>
          </a:xfrm>
          <a:custGeom>
            <a:avLst/>
            <a:gdLst>
              <a:gd name="connsiteX0" fmla="*/ 493335 w 986671"/>
              <a:gd name="connsiteY0" fmla="*/ 0 h 1977109"/>
              <a:gd name="connsiteX1" fmla="*/ 986671 w 986671"/>
              <a:gd name="connsiteY1" fmla="*/ 988555 h 1977109"/>
              <a:gd name="connsiteX2" fmla="*/ 493336 w 986671"/>
              <a:gd name="connsiteY2" fmla="*/ 988555 h 1977109"/>
              <a:gd name="connsiteX3" fmla="*/ 493335 w 986671"/>
              <a:gd name="connsiteY3" fmla="*/ 0 h 1977109"/>
              <a:gd name="connsiteX0" fmla="*/ 493335 w 986671"/>
              <a:gd name="connsiteY0" fmla="*/ 0 h 1977109"/>
              <a:gd name="connsiteX1" fmla="*/ 986671 w 986671"/>
              <a:gd name="connsiteY1" fmla="*/ 988555 h 1977109"/>
              <a:gd name="connsiteX0" fmla="*/ 0 w 493336"/>
              <a:gd name="connsiteY0" fmla="*/ 0 h 996356"/>
              <a:gd name="connsiteX1" fmla="*/ 493336 w 493336"/>
              <a:gd name="connsiteY1" fmla="*/ 988555 h 996356"/>
              <a:gd name="connsiteX2" fmla="*/ 1 w 493336"/>
              <a:gd name="connsiteY2" fmla="*/ 988555 h 996356"/>
              <a:gd name="connsiteX3" fmla="*/ 0 w 493336"/>
              <a:gd name="connsiteY3" fmla="*/ 0 h 996356"/>
              <a:gd name="connsiteX0" fmla="*/ 0 w 493336"/>
              <a:gd name="connsiteY0" fmla="*/ 0 h 996356"/>
              <a:gd name="connsiteX1" fmla="*/ 351617 w 493336"/>
              <a:gd name="connsiteY1" fmla="*/ 996356 h 996356"/>
              <a:gd name="connsiteX0" fmla="*/ 0 w 493336"/>
              <a:gd name="connsiteY0" fmla="*/ 0 h 996356"/>
              <a:gd name="connsiteX1" fmla="*/ 493336 w 493336"/>
              <a:gd name="connsiteY1" fmla="*/ 988555 h 996356"/>
              <a:gd name="connsiteX2" fmla="*/ 1 w 493336"/>
              <a:gd name="connsiteY2" fmla="*/ 988555 h 996356"/>
              <a:gd name="connsiteX3" fmla="*/ 0 w 493336"/>
              <a:gd name="connsiteY3" fmla="*/ 0 h 996356"/>
              <a:gd name="connsiteX0" fmla="*/ 0 w 493336"/>
              <a:gd name="connsiteY0" fmla="*/ 0 h 996356"/>
              <a:gd name="connsiteX1" fmla="*/ 351617 w 493336"/>
              <a:gd name="connsiteY1" fmla="*/ 996356 h 996356"/>
              <a:gd name="connsiteX0" fmla="*/ 0 w 493336"/>
              <a:gd name="connsiteY0" fmla="*/ 0 h 988555"/>
              <a:gd name="connsiteX1" fmla="*/ 493336 w 493336"/>
              <a:gd name="connsiteY1" fmla="*/ 988555 h 988555"/>
              <a:gd name="connsiteX2" fmla="*/ 1 w 493336"/>
              <a:gd name="connsiteY2" fmla="*/ 988555 h 988555"/>
              <a:gd name="connsiteX3" fmla="*/ 0 w 493336"/>
              <a:gd name="connsiteY3" fmla="*/ 0 h 988555"/>
              <a:gd name="connsiteX0" fmla="*/ 0 w 493336"/>
              <a:gd name="connsiteY0" fmla="*/ 0 h 988555"/>
              <a:gd name="connsiteX1" fmla="*/ 221282 w 493336"/>
              <a:gd name="connsiteY1" fmla="*/ 928941 h 988555"/>
              <a:gd name="connsiteX0" fmla="*/ 0 w 493336"/>
              <a:gd name="connsiteY0" fmla="*/ 0 h 988555"/>
              <a:gd name="connsiteX1" fmla="*/ 493336 w 493336"/>
              <a:gd name="connsiteY1" fmla="*/ 988555 h 988555"/>
              <a:gd name="connsiteX2" fmla="*/ 1 w 493336"/>
              <a:gd name="connsiteY2" fmla="*/ 988555 h 988555"/>
              <a:gd name="connsiteX3" fmla="*/ 0 w 493336"/>
              <a:gd name="connsiteY3" fmla="*/ 0 h 988555"/>
              <a:gd name="connsiteX0" fmla="*/ 0 w 493336"/>
              <a:gd name="connsiteY0" fmla="*/ 0 h 988555"/>
              <a:gd name="connsiteX1" fmla="*/ 221282 w 493336"/>
              <a:gd name="connsiteY1" fmla="*/ 928941 h 988555"/>
              <a:gd name="connsiteX0" fmla="*/ 0 w 493336"/>
              <a:gd name="connsiteY0" fmla="*/ 0 h 988555"/>
              <a:gd name="connsiteX1" fmla="*/ 493336 w 493336"/>
              <a:gd name="connsiteY1" fmla="*/ 988555 h 988555"/>
              <a:gd name="connsiteX2" fmla="*/ 1 w 493336"/>
              <a:gd name="connsiteY2" fmla="*/ 988555 h 988555"/>
              <a:gd name="connsiteX3" fmla="*/ 0 w 493336"/>
              <a:gd name="connsiteY3" fmla="*/ 0 h 988555"/>
              <a:gd name="connsiteX0" fmla="*/ 0 w 493336"/>
              <a:gd name="connsiteY0" fmla="*/ 0 h 988555"/>
              <a:gd name="connsiteX1" fmla="*/ 221282 w 493336"/>
              <a:gd name="connsiteY1" fmla="*/ 928941 h 988555"/>
              <a:gd name="connsiteX0" fmla="*/ 0 w 493336"/>
              <a:gd name="connsiteY0" fmla="*/ 0 h 988555"/>
              <a:gd name="connsiteX1" fmla="*/ 493336 w 493336"/>
              <a:gd name="connsiteY1" fmla="*/ 988555 h 988555"/>
              <a:gd name="connsiteX2" fmla="*/ 1 w 493336"/>
              <a:gd name="connsiteY2" fmla="*/ 988555 h 988555"/>
              <a:gd name="connsiteX3" fmla="*/ 0 w 493336"/>
              <a:gd name="connsiteY3" fmla="*/ 0 h 988555"/>
              <a:gd name="connsiteX0" fmla="*/ 0 w 493336"/>
              <a:gd name="connsiteY0" fmla="*/ 0 h 988555"/>
              <a:gd name="connsiteX1" fmla="*/ 221282 w 493336"/>
              <a:gd name="connsiteY1" fmla="*/ 928941 h 988555"/>
              <a:gd name="connsiteX0" fmla="*/ 23101 w 516437"/>
              <a:gd name="connsiteY0" fmla="*/ 40441 h 1028996"/>
              <a:gd name="connsiteX1" fmla="*/ 516437 w 516437"/>
              <a:gd name="connsiteY1" fmla="*/ 1028996 h 1028996"/>
              <a:gd name="connsiteX2" fmla="*/ 23102 w 516437"/>
              <a:gd name="connsiteY2" fmla="*/ 1028996 h 1028996"/>
              <a:gd name="connsiteX3" fmla="*/ 23101 w 516437"/>
              <a:gd name="connsiteY3" fmla="*/ 40441 h 1028996"/>
              <a:gd name="connsiteX0" fmla="*/ 0 w 516437"/>
              <a:gd name="connsiteY0" fmla="*/ 0 h 1028996"/>
              <a:gd name="connsiteX1" fmla="*/ 244383 w 516437"/>
              <a:gd name="connsiteY1" fmla="*/ 969382 h 1028996"/>
              <a:gd name="connsiteX0" fmla="*/ 23101 w 516437"/>
              <a:gd name="connsiteY0" fmla="*/ 40441 h 1028996"/>
              <a:gd name="connsiteX1" fmla="*/ 516437 w 516437"/>
              <a:gd name="connsiteY1" fmla="*/ 1028996 h 1028996"/>
              <a:gd name="connsiteX2" fmla="*/ 23102 w 516437"/>
              <a:gd name="connsiteY2" fmla="*/ 1028996 h 1028996"/>
              <a:gd name="connsiteX3" fmla="*/ 23101 w 516437"/>
              <a:gd name="connsiteY3" fmla="*/ 40441 h 1028996"/>
              <a:gd name="connsiteX0" fmla="*/ 0 w 516437"/>
              <a:gd name="connsiteY0" fmla="*/ 0 h 1028996"/>
              <a:gd name="connsiteX1" fmla="*/ 244383 w 516437"/>
              <a:gd name="connsiteY1" fmla="*/ 969382 h 1028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16437" h="1028996" stroke="0" extrusionOk="0">
                <a:moveTo>
                  <a:pt x="23101" y="40441"/>
                </a:moveTo>
                <a:cubicBezTo>
                  <a:pt x="351875" y="358982"/>
                  <a:pt x="516437" y="483032"/>
                  <a:pt x="516437" y="1028996"/>
                </a:cubicBezTo>
                <a:lnTo>
                  <a:pt x="23102" y="1028996"/>
                </a:lnTo>
                <a:cubicBezTo>
                  <a:pt x="23102" y="699478"/>
                  <a:pt x="23101" y="369959"/>
                  <a:pt x="23101" y="40441"/>
                </a:cubicBezTo>
                <a:close/>
              </a:path>
              <a:path w="516437" h="1028996" fill="none">
                <a:moveTo>
                  <a:pt x="0" y="0"/>
                </a:moveTo>
                <a:cubicBezTo>
                  <a:pt x="361150" y="248312"/>
                  <a:pt x="655801" y="686094"/>
                  <a:pt x="244383" y="969382"/>
                </a:cubicBez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Rounded Rectangle 35"/>
          <p:cNvSpPr/>
          <p:nvPr/>
        </p:nvSpPr>
        <p:spPr bwMode="auto">
          <a:xfrm>
            <a:off x="4398386" y="4276513"/>
            <a:ext cx="1209912" cy="476071"/>
          </a:xfrm>
          <a:prstGeom prst="roundRect">
            <a:avLst>
              <a:gd name="adj" fmla="val 50000"/>
            </a:avLst>
          </a:prstGeom>
          <a:solidFill>
            <a:srgbClr val="E1FFFF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u="none" strike="noStrike" cap="none" normalizeH="0" baseline="0" dirty="0" smtClean="0">
                <a:ln>
                  <a:noFill/>
                </a:ln>
                <a:effectLst/>
                <a:latin typeface="Arial" charset="0"/>
              </a:rPr>
              <a:t>Running</a:t>
            </a:r>
          </a:p>
        </p:txBody>
      </p:sp>
      <p:sp>
        <p:nvSpPr>
          <p:cNvPr id="58" name="Rectangle 57"/>
          <p:cNvSpPr/>
          <p:nvPr/>
        </p:nvSpPr>
        <p:spPr>
          <a:xfrm>
            <a:off x="5520818" y="5034454"/>
            <a:ext cx="1650284" cy="4801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r</a:t>
            </a:r>
            <a:r>
              <a:rPr lang="en-US" sz="1400" dirty="0" smtClean="0"/>
              <a:t>un() method returns</a:t>
            </a:r>
            <a:endParaRPr lang="en-US" sz="1400" dirty="0"/>
          </a:p>
        </p:txBody>
      </p:sp>
      <p:sp>
        <p:nvSpPr>
          <p:cNvPr id="60" name="Oval 59"/>
          <p:cNvSpPr/>
          <p:nvPr/>
        </p:nvSpPr>
        <p:spPr bwMode="auto">
          <a:xfrm>
            <a:off x="7569184" y="4638584"/>
            <a:ext cx="392925" cy="366901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1" name="Arc 42"/>
          <p:cNvSpPr/>
          <p:nvPr/>
        </p:nvSpPr>
        <p:spPr bwMode="auto">
          <a:xfrm rot="2795281">
            <a:off x="7299800" y="5037639"/>
            <a:ext cx="359662" cy="1082527"/>
          </a:xfrm>
          <a:custGeom>
            <a:avLst/>
            <a:gdLst>
              <a:gd name="connsiteX0" fmla="*/ 493335 w 986671"/>
              <a:gd name="connsiteY0" fmla="*/ 0 h 1977109"/>
              <a:gd name="connsiteX1" fmla="*/ 986671 w 986671"/>
              <a:gd name="connsiteY1" fmla="*/ 988555 h 1977109"/>
              <a:gd name="connsiteX2" fmla="*/ 493336 w 986671"/>
              <a:gd name="connsiteY2" fmla="*/ 988555 h 1977109"/>
              <a:gd name="connsiteX3" fmla="*/ 493335 w 986671"/>
              <a:gd name="connsiteY3" fmla="*/ 0 h 1977109"/>
              <a:gd name="connsiteX0" fmla="*/ 493335 w 986671"/>
              <a:gd name="connsiteY0" fmla="*/ 0 h 1977109"/>
              <a:gd name="connsiteX1" fmla="*/ 986671 w 986671"/>
              <a:gd name="connsiteY1" fmla="*/ 988555 h 1977109"/>
              <a:gd name="connsiteX0" fmla="*/ 0 w 493336"/>
              <a:gd name="connsiteY0" fmla="*/ 0 h 996356"/>
              <a:gd name="connsiteX1" fmla="*/ 493336 w 493336"/>
              <a:gd name="connsiteY1" fmla="*/ 988555 h 996356"/>
              <a:gd name="connsiteX2" fmla="*/ 1 w 493336"/>
              <a:gd name="connsiteY2" fmla="*/ 988555 h 996356"/>
              <a:gd name="connsiteX3" fmla="*/ 0 w 493336"/>
              <a:gd name="connsiteY3" fmla="*/ 0 h 996356"/>
              <a:gd name="connsiteX0" fmla="*/ 0 w 493336"/>
              <a:gd name="connsiteY0" fmla="*/ 0 h 996356"/>
              <a:gd name="connsiteX1" fmla="*/ 351617 w 493336"/>
              <a:gd name="connsiteY1" fmla="*/ 996356 h 996356"/>
              <a:gd name="connsiteX0" fmla="*/ 0 w 493336"/>
              <a:gd name="connsiteY0" fmla="*/ 0 h 996356"/>
              <a:gd name="connsiteX1" fmla="*/ 493336 w 493336"/>
              <a:gd name="connsiteY1" fmla="*/ 988555 h 996356"/>
              <a:gd name="connsiteX2" fmla="*/ 1 w 493336"/>
              <a:gd name="connsiteY2" fmla="*/ 988555 h 996356"/>
              <a:gd name="connsiteX3" fmla="*/ 0 w 493336"/>
              <a:gd name="connsiteY3" fmla="*/ 0 h 996356"/>
              <a:gd name="connsiteX0" fmla="*/ 0 w 493336"/>
              <a:gd name="connsiteY0" fmla="*/ 0 h 996356"/>
              <a:gd name="connsiteX1" fmla="*/ 351617 w 493336"/>
              <a:gd name="connsiteY1" fmla="*/ 996356 h 996356"/>
              <a:gd name="connsiteX0" fmla="*/ 0 w 493336"/>
              <a:gd name="connsiteY0" fmla="*/ 0 h 988555"/>
              <a:gd name="connsiteX1" fmla="*/ 493336 w 493336"/>
              <a:gd name="connsiteY1" fmla="*/ 988555 h 988555"/>
              <a:gd name="connsiteX2" fmla="*/ 1 w 493336"/>
              <a:gd name="connsiteY2" fmla="*/ 988555 h 988555"/>
              <a:gd name="connsiteX3" fmla="*/ 0 w 493336"/>
              <a:gd name="connsiteY3" fmla="*/ 0 h 988555"/>
              <a:gd name="connsiteX0" fmla="*/ 0 w 493336"/>
              <a:gd name="connsiteY0" fmla="*/ 0 h 988555"/>
              <a:gd name="connsiteX1" fmla="*/ 221282 w 493336"/>
              <a:gd name="connsiteY1" fmla="*/ 928941 h 988555"/>
              <a:gd name="connsiteX0" fmla="*/ 0 w 493336"/>
              <a:gd name="connsiteY0" fmla="*/ 0 h 988555"/>
              <a:gd name="connsiteX1" fmla="*/ 493336 w 493336"/>
              <a:gd name="connsiteY1" fmla="*/ 988555 h 988555"/>
              <a:gd name="connsiteX2" fmla="*/ 1 w 493336"/>
              <a:gd name="connsiteY2" fmla="*/ 988555 h 988555"/>
              <a:gd name="connsiteX3" fmla="*/ 0 w 493336"/>
              <a:gd name="connsiteY3" fmla="*/ 0 h 988555"/>
              <a:gd name="connsiteX0" fmla="*/ 0 w 493336"/>
              <a:gd name="connsiteY0" fmla="*/ 0 h 988555"/>
              <a:gd name="connsiteX1" fmla="*/ 221282 w 493336"/>
              <a:gd name="connsiteY1" fmla="*/ 928941 h 988555"/>
              <a:gd name="connsiteX0" fmla="*/ 0 w 493336"/>
              <a:gd name="connsiteY0" fmla="*/ 0 h 988555"/>
              <a:gd name="connsiteX1" fmla="*/ 493336 w 493336"/>
              <a:gd name="connsiteY1" fmla="*/ 988555 h 988555"/>
              <a:gd name="connsiteX2" fmla="*/ 1 w 493336"/>
              <a:gd name="connsiteY2" fmla="*/ 988555 h 988555"/>
              <a:gd name="connsiteX3" fmla="*/ 0 w 493336"/>
              <a:gd name="connsiteY3" fmla="*/ 0 h 988555"/>
              <a:gd name="connsiteX0" fmla="*/ 0 w 493336"/>
              <a:gd name="connsiteY0" fmla="*/ 0 h 988555"/>
              <a:gd name="connsiteX1" fmla="*/ 221282 w 493336"/>
              <a:gd name="connsiteY1" fmla="*/ 928941 h 988555"/>
              <a:gd name="connsiteX0" fmla="*/ 0 w 493336"/>
              <a:gd name="connsiteY0" fmla="*/ 0 h 988555"/>
              <a:gd name="connsiteX1" fmla="*/ 493336 w 493336"/>
              <a:gd name="connsiteY1" fmla="*/ 988555 h 988555"/>
              <a:gd name="connsiteX2" fmla="*/ 1 w 493336"/>
              <a:gd name="connsiteY2" fmla="*/ 988555 h 988555"/>
              <a:gd name="connsiteX3" fmla="*/ 0 w 493336"/>
              <a:gd name="connsiteY3" fmla="*/ 0 h 988555"/>
              <a:gd name="connsiteX0" fmla="*/ 0 w 493336"/>
              <a:gd name="connsiteY0" fmla="*/ 0 h 988555"/>
              <a:gd name="connsiteX1" fmla="*/ 221282 w 493336"/>
              <a:gd name="connsiteY1" fmla="*/ 928941 h 988555"/>
              <a:gd name="connsiteX0" fmla="*/ 23101 w 516437"/>
              <a:gd name="connsiteY0" fmla="*/ 40441 h 1028996"/>
              <a:gd name="connsiteX1" fmla="*/ 516437 w 516437"/>
              <a:gd name="connsiteY1" fmla="*/ 1028996 h 1028996"/>
              <a:gd name="connsiteX2" fmla="*/ 23102 w 516437"/>
              <a:gd name="connsiteY2" fmla="*/ 1028996 h 1028996"/>
              <a:gd name="connsiteX3" fmla="*/ 23101 w 516437"/>
              <a:gd name="connsiteY3" fmla="*/ 40441 h 1028996"/>
              <a:gd name="connsiteX0" fmla="*/ 0 w 516437"/>
              <a:gd name="connsiteY0" fmla="*/ 0 h 1028996"/>
              <a:gd name="connsiteX1" fmla="*/ 244383 w 516437"/>
              <a:gd name="connsiteY1" fmla="*/ 969382 h 1028996"/>
              <a:gd name="connsiteX0" fmla="*/ 23101 w 516437"/>
              <a:gd name="connsiteY0" fmla="*/ 40441 h 1028996"/>
              <a:gd name="connsiteX1" fmla="*/ 516437 w 516437"/>
              <a:gd name="connsiteY1" fmla="*/ 1028996 h 1028996"/>
              <a:gd name="connsiteX2" fmla="*/ 23102 w 516437"/>
              <a:gd name="connsiteY2" fmla="*/ 1028996 h 1028996"/>
              <a:gd name="connsiteX3" fmla="*/ 23101 w 516437"/>
              <a:gd name="connsiteY3" fmla="*/ 40441 h 1028996"/>
              <a:gd name="connsiteX0" fmla="*/ 0 w 516437"/>
              <a:gd name="connsiteY0" fmla="*/ 0 h 1028996"/>
              <a:gd name="connsiteX1" fmla="*/ 244383 w 516437"/>
              <a:gd name="connsiteY1" fmla="*/ 969382 h 1028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16437" h="1028996" stroke="0" extrusionOk="0">
                <a:moveTo>
                  <a:pt x="23101" y="40441"/>
                </a:moveTo>
                <a:cubicBezTo>
                  <a:pt x="351875" y="358982"/>
                  <a:pt x="516437" y="483032"/>
                  <a:pt x="516437" y="1028996"/>
                </a:cubicBezTo>
                <a:lnTo>
                  <a:pt x="23102" y="1028996"/>
                </a:lnTo>
                <a:cubicBezTo>
                  <a:pt x="23102" y="699478"/>
                  <a:pt x="23101" y="369959"/>
                  <a:pt x="23101" y="40441"/>
                </a:cubicBezTo>
                <a:close/>
              </a:path>
              <a:path w="516437" h="1028996" fill="none">
                <a:moveTo>
                  <a:pt x="0" y="0"/>
                </a:moveTo>
                <a:cubicBezTo>
                  <a:pt x="361150" y="248312"/>
                  <a:pt x="655801" y="686094"/>
                  <a:pt x="244383" y="969382"/>
                </a:cubicBez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Rounded Rectangle 33"/>
          <p:cNvSpPr/>
          <p:nvPr/>
        </p:nvSpPr>
        <p:spPr bwMode="auto">
          <a:xfrm>
            <a:off x="6572114" y="5553358"/>
            <a:ext cx="1523096" cy="476071"/>
          </a:xfrm>
          <a:prstGeom prst="roundRect">
            <a:avLst>
              <a:gd name="adj" fmla="val 50000"/>
            </a:avLst>
          </a:prstGeom>
          <a:solidFill>
            <a:srgbClr val="E1FFFF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u="none" strike="noStrike" cap="none" normalizeH="0" baseline="0" dirty="0" smtClean="0">
                <a:ln>
                  <a:noFill/>
                </a:ln>
                <a:effectLst/>
                <a:latin typeface="Arial" charset="0"/>
              </a:rPr>
              <a:t>Terminated</a:t>
            </a:r>
          </a:p>
        </p:txBody>
      </p:sp>
      <p:sp>
        <p:nvSpPr>
          <p:cNvPr id="13" name="Oval 12"/>
          <p:cNvSpPr/>
          <p:nvPr/>
        </p:nvSpPr>
        <p:spPr bwMode="auto">
          <a:xfrm>
            <a:off x="349694" y="1426176"/>
            <a:ext cx="379143" cy="356839"/>
          </a:xfrm>
          <a:prstGeom prst="ellipse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3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533400"/>
            <a:ext cx="8839200" cy="381000"/>
          </a:xfrm>
        </p:spPr>
        <p:txBody>
          <a:bodyPr>
            <a:noAutofit/>
          </a:bodyPr>
          <a:lstStyle/>
          <a:p>
            <a:pPr algn="ctr"/>
            <a:r>
              <a:rPr lang="en-US" sz="3200" dirty="0" smtClean="0"/>
              <a:t>State Machine for Java Threads in Android</a:t>
            </a:r>
            <a:endParaRPr lang="en-US" sz="3200" dirty="0"/>
          </a:p>
        </p:txBody>
      </p:sp>
      <p:sp>
        <p:nvSpPr>
          <p:cNvPr id="59" name="Arc 58"/>
          <p:cNvSpPr/>
          <p:nvPr/>
        </p:nvSpPr>
        <p:spPr bwMode="auto">
          <a:xfrm rot="19437458">
            <a:off x="2985175" y="2604903"/>
            <a:ext cx="433015" cy="2418336"/>
          </a:xfrm>
          <a:prstGeom prst="arc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9353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Oval 63"/>
          <p:cNvSpPr>
            <a:spLocks noChangeAspect="1"/>
          </p:cNvSpPr>
          <p:nvPr/>
        </p:nvSpPr>
        <p:spPr bwMode="auto">
          <a:xfrm>
            <a:off x="7525846" y="4600450"/>
            <a:ext cx="479614" cy="451401"/>
          </a:xfrm>
          <a:prstGeom prst="ellipse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2" name="Oval 41"/>
          <p:cNvSpPr/>
          <p:nvPr/>
        </p:nvSpPr>
        <p:spPr bwMode="auto">
          <a:xfrm rot="555692">
            <a:off x="3303546" y="3798910"/>
            <a:ext cx="1581736" cy="985939"/>
          </a:xfrm>
          <a:prstGeom prst="ellipse">
            <a:avLst/>
          </a:prstGeom>
          <a:solidFill>
            <a:srgbClr val="FFC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Scheduler</a:t>
            </a:r>
          </a:p>
        </p:txBody>
      </p:sp>
      <p:sp>
        <p:nvSpPr>
          <p:cNvPr id="35" name="Rounded Rectangle 34"/>
          <p:cNvSpPr/>
          <p:nvPr/>
        </p:nvSpPr>
        <p:spPr bwMode="auto">
          <a:xfrm>
            <a:off x="2052994" y="5199008"/>
            <a:ext cx="1209912" cy="476071"/>
          </a:xfrm>
          <a:prstGeom prst="roundRect">
            <a:avLst>
              <a:gd name="adj" fmla="val 50000"/>
            </a:avLst>
          </a:prstGeom>
          <a:solidFill>
            <a:srgbClr val="E1FFFF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u="none" strike="noStrike" cap="none" normalizeH="0" baseline="0" dirty="0" smtClean="0">
                <a:ln>
                  <a:noFill/>
                </a:ln>
                <a:effectLst/>
                <a:latin typeface="Arial" charset="0"/>
              </a:rPr>
              <a:t>Sleeping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217152" y="1653749"/>
            <a:ext cx="1488613" cy="2862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/>
              <a:t>new </a:t>
            </a:r>
            <a:r>
              <a:rPr lang="en-US" sz="1400" dirty="0" err="1" smtClean="0"/>
              <a:t>MyThread</a:t>
            </a:r>
            <a:r>
              <a:rPr lang="en-US" sz="1400" dirty="0" smtClean="0"/>
              <a:t>()</a:t>
            </a:r>
            <a:endParaRPr lang="en-US" sz="1400" dirty="0"/>
          </a:p>
        </p:txBody>
      </p:sp>
      <p:sp>
        <p:nvSpPr>
          <p:cNvPr id="39" name="Arc 38"/>
          <p:cNvSpPr/>
          <p:nvPr/>
        </p:nvSpPr>
        <p:spPr bwMode="auto">
          <a:xfrm rot="19437458">
            <a:off x="1209276" y="1358003"/>
            <a:ext cx="433015" cy="2418336"/>
          </a:xfrm>
          <a:prstGeom prst="arc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1217152" y="3052310"/>
            <a:ext cx="1528688" cy="2862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err="1" smtClean="0"/>
              <a:t>myThread.start</a:t>
            </a:r>
            <a:r>
              <a:rPr lang="en-US" sz="1400" dirty="0" smtClean="0"/>
              <a:t>()</a:t>
            </a:r>
            <a:endParaRPr lang="en-US" sz="1400" dirty="0"/>
          </a:p>
        </p:txBody>
      </p:sp>
      <p:sp>
        <p:nvSpPr>
          <p:cNvPr id="43" name="Arc 42"/>
          <p:cNvSpPr/>
          <p:nvPr/>
        </p:nvSpPr>
        <p:spPr bwMode="auto">
          <a:xfrm rot="18337307">
            <a:off x="4016022" y="3567271"/>
            <a:ext cx="493336" cy="996356"/>
          </a:xfrm>
          <a:custGeom>
            <a:avLst/>
            <a:gdLst>
              <a:gd name="connsiteX0" fmla="*/ 493335 w 986671"/>
              <a:gd name="connsiteY0" fmla="*/ 0 h 1977109"/>
              <a:gd name="connsiteX1" fmla="*/ 986671 w 986671"/>
              <a:gd name="connsiteY1" fmla="*/ 988555 h 1977109"/>
              <a:gd name="connsiteX2" fmla="*/ 493336 w 986671"/>
              <a:gd name="connsiteY2" fmla="*/ 988555 h 1977109"/>
              <a:gd name="connsiteX3" fmla="*/ 493335 w 986671"/>
              <a:gd name="connsiteY3" fmla="*/ 0 h 1977109"/>
              <a:gd name="connsiteX0" fmla="*/ 493335 w 986671"/>
              <a:gd name="connsiteY0" fmla="*/ 0 h 1977109"/>
              <a:gd name="connsiteX1" fmla="*/ 986671 w 986671"/>
              <a:gd name="connsiteY1" fmla="*/ 988555 h 1977109"/>
              <a:gd name="connsiteX0" fmla="*/ 0 w 493336"/>
              <a:gd name="connsiteY0" fmla="*/ 0 h 996356"/>
              <a:gd name="connsiteX1" fmla="*/ 493336 w 493336"/>
              <a:gd name="connsiteY1" fmla="*/ 988555 h 996356"/>
              <a:gd name="connsiteX2" fmla="*/ 1 w 493336"/>
              <a:gd name="connsiteY2" fmla="*/ 988555 h 996356"/>
              <a:gd name="connsiteX3" fmla="*/ 0 w 493336"/>
              <a:gd name="connsiteY3" fmla="*/ 0 h 996356"/>
              <a:gd name="connsiteX0" fmla="*/ 0 w 493336"/>
              <a:gd name="connsiteY0" fmla="*/ 0 h 996356"/>
              <a:gd name="connsiteX1" fmla="*/ 351617 w 493336"/>
              <a:gd name="connsiteY1" fmla="*/ 996356 h 996356"/>
              <a:gd name="connsiteX0" fmla="*/ 0 w 493336"/>
              <a:gd name="connsiteY0" fmla="*/ 0 h 996356"/>
              <a:gd name="connsiteX1" fmla="*/ 493336 w 493336"/>
              <a:gd name="connsiteY1" fmla="*/ 988555 h 996356"/>
              <a:gd name="connsiteX2" fmla="*/ 1 w 493336"/>
              <a:gd name="connsiteY2" fmla="*/ 988555 h 996356"/>
              <a:gd name="connsiteX3" fmla="*/ 0 w 493336"/>
              <a:gd name="connsiteY3" fmla="*/ 0 h 996356"/>
              <a:gd name="connsiteX0" fmla="*/ 0 w 493336"/>
              <a:gd name="connsiteY0" fmla="*/ 0 h 996356"/>
              <a:gd name="connsiteX1" fmla="*/ 351617 w 493336"/>
              <a:gd name="connsiteY1" fmla="*/ 996356 h 996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93336" h="996356" stroke="0" extrusionOk="0">
                <a:moveTo>
                  <a:pt x="0" y="0"/>
                </a:moveTo>
                <a:cubicBezTo>
                  <a:pt x="272462" y="0"/>
                  <a:pt x="493336" y="442591"/>
                  <a:pt x="493336" y="988555"/>
                </a:cubicBezTo>
                <a:lnTo>
                  <a:pt x="1" y="988555"/>
                </a:lnTo>
                <a:cubicBezTo>
                  <a:pt x="1" y="659037"/>
                  <a:pt x="0" y="329518"/>
                  <a:pt x="0" y="0"/>
                </a:cubicBezTo>
                <a:close/>
              </a:path>
              <a:path w="493336" h="996356" fill="none">
                <a:moveTo>
                  <a:pt x="0" y="0"/>
                </a:moveTo>
                <a:cubicBezTo>
                  <a:pt x="272462" y="0"/>
                  <a:pt x="649332" y="678999"/>
                  <a:pt x="351617" y="996356"/>
                </a:cubicBez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4" name="Arc 42"/>
          <p:cNvSpPr/>
          <p:nvPr/>
        </p:nvSpPr>
        <p:spPr bwMode="auto">
          <a:xfrm rot="7498854">
            <a:off x="3573892" y="3856731"/>
            <a:ext cx="498174" cy="1293512"/>
          </a:xfrm>
          <a:custGeom>
            <a:avLst/>
            <a:gdLst>
              <a:gd name="connsiteX0" fmla="*/ 493335 w 986671"/>
              <a:gd name="connsiteY0" fmla="*/ 0 h 1977109"/>
              <a:gd name="connsiteX1" fmla="*/ 986671 w 986671"/>
              <a:gd name="connsiteY1" fmla="*/ 988555 h 1977109"/>
              <a:gd name="connsiteX2" fmla="*/ 493336 w 986671"/>
              <a:gd name="connsiteY2" fmla="*/ 988555 h 1977109"/>
              <a:gd name="connsiteX3" fmla="*/ 493335 w 986671"/>
              <a:gd name="connsiteY3" fmla="*/ 0 h 1977109"/>
              <a:gd name="connsiteX0" fmla="*/ 493335 w 986671"/>
              <a:gd name="connsiteY0" fmla="*/ 0 h 1977109"/>
              <a:gd name="connsiteX1" fmla="*/ 986671 w 986671"/>
              <a:gd name="connsiteY1" fmla="*/ 988555 h 1977109"/>
              <a:gd name="connsiteX0" fmla="*/ 0 w 493336"/>
              <a:gd name="connsiteY0" fmla="*/ 0 h 996356"/>
              <a:gd name="connsiteX1" fmla="*/ 493336 w 493336"/>
              <a:gd name="connsiteY1" fmla="*/ 988555 h 996356"/>
              <a:gd name="connsiteX2" fmla="*/ 1 w 493336"/>
              <a:gd name="connsiteY2" fmla="*/ 988555 h 996356"/>
              <a:gd name="connsiteX3" fmla="*/ 0 w 493336"/>
              <a:gd name="connsiteY3" fmla="*/ 0 h 996356"/>
              <a:gd name="connsiteX0" fmla="*/ 0 w 493336"/>
              <a:gd name="connsiteY0" fmla="*/ 0 h 996356"/>
              <a:gd name="connsiteX1" fmla="*/ 351617 w 493336"/>
              <a:gd name="connsiteY1" fmla="*/ 996356 h 996356"/>
              <a:gd name="connsiteX0" fmla="*/ 0 w 493336"/>
              <a:gd name="connsiteY0" fmla="*/ 0 h 996356"/>
              <a:gd name="connsiteX1" fmla="*/ 493336 w 493336"/>
              <a:gd name="connsiteY1" fmla="*/ 988555 h 996356"/>
              <a:gd name="connsiteX2" fmla="*/ 1 w 493336"/>
              <a:gd name="connsiteY2" fmla="*/ 988555 h 996356"/>
              <a:gd name="connsiteX3" fmla="*/ 0 w 493336"/>
              <a:gd name="connsiteY3" fmla="*/ 0 h 996356"/>
              <a:gd name="connsiteX0" fmla="*/ 0 w 493336"/>
              <a:gd name="connsiteY0" fmla="*/ 0 h 996356"/>
              <a:gd name="connsiteX1" fmla="*/ 351617 w 493336"/>
              <a:gd name="connsiteY1" fmla="*/ 996356 h 996356"/>
              <a:gd name="connsiteX0" fmla="*/ 0 w 493336"/>
              <a:gd name="connsiteY0" fmla="*/ 0 h 988555"/>
              <a:gd name="connsiteX1" fmla="*/ 493336 w 493336"/>
              <a:gd name="connsiteY1" fmla="*/ 988555 h 988555"/>
              <a:gd name="connsiteX2" fmla="*/ 1 w 493336"/>
              <a:gd name="connsiteY2" fmla="*/ 988555 h 988555"/>
              <a:gd name="connsiteX3" fmla="*/ 0 w 493336"/>
              <a:gd name="connsiteY3" fmla="*/ 0 h 988555"/>
              <a:gd name="connsiteX0" fmla="*/ 0 w 493336"/>
              <a:gd name="connsiteY0" fmla="*/ 0 h 988555"/>
              <a:gd name="connsiteX1" fmla="*/ 221282 w 493336"/>
              <a:gd name="connsiteY1" fmla="*/ 928941 h 988555"/>
              <a:gd name="connsiteX0" fmla="*/ 0 w 493336"/>
              <a:gd name="connsiteY0" fmla="*/ 0 h 988555"/>
              <a:gd name="connsiteX1" fmla="*/ 493336 w 493336"/>
              <a:gd name="connsiteY1" fmla="*/ 988555 h 988555"/>
              <a:gd name="connsiteX2" fmla="*/ 1 w 493336"/>
              <a:gd name="connsiteY2" fmla="*/ 988555 h 988555"/>
              <a:gd name="connsiteX3" fmla="*/ 0 w 493336"/>
              <a:gd name="connsiteY3" fmla="*/ 0 h 988555"/>
              <a:gd name="connsiteX0" fmla="*/ 0 w 493336"/>
              <a:gd name="connsiteY0" fmla="*/ 0 h 988555"/>
              <a:gd name="connsiteX1" fmla="*/ 221282 w 493336"/>
              <a:gd name="connsiteY1" fmla="*/ 928941 h 988555"/>
              <a:gd name="connsiteX0" fmla="*/ 0 w 493336"/>
              <a:gd name="connsiteY0" fmla="*/ 0 h 988555"/>
              <a:gd name="connsiteX1" fmla="*/ 493336 w 493336"/>
              <a:gd name="connsiteY1" fmla="*/ 988555 h 988555"/>
              <a:gd name="connsiteX2" fmla="*/ 1 w 493336"/>
              <a:gd name="connsiteY2" fmla="*/ 988555 h 988555"/>
              <a:gd name="connsiteX3" fmla="*/ 0 w 493336"/>
              <a:gd name="connsiteY3" fmla="*/ 0 h 988555"/>
              <a:gd name="connsiteX0" fmla="*/ 0 w 493336"/>
              <a:gd name="connsiteY0" fmla="*/ 0 h 988555"/>
              <a:gd name="connsiteX1" fmla="*/ 221282 w 493336"/>
              <a:gd name="connsiteY1" fmla="*/ 928941 h 988555"/>
              <a:gd name="connsiteX0" fmla="*/ 0 w 493336"/>
              <a:gd name="connsiteY0" fmla="*/ 0 h 988555"/>
              <a:gd name="connsiteX1" fmla="*/ 493336 w 493336"/>
              <a:gd name="connsiteY1" fmla="*/ 988555 h 988555"/>
              <a:gd name="connsiteX2" fmla="*/ 1 w 493336"/>
              <a:gd name="connsiteY2" fmla="*/ 988555 h 988555"/>
              <a:gd name="connsiteX3" fmla="*/ 0 w 493336"/>
              <a:gd name="connsiteY3" fmla="*/ 0 h 988555"/>
              <a:gd name="connsiteX0" fmla="*/ 0 w 493336"/>
              <a:gd name="connsiteY0" fmla="*/ 0 h 988555"/>
              <a:gd name="connsiteX1" fmla="*/ 221282 w 493336"/>
              <a:gd name="connsiteY1" fmla="*/ 928941 h 988555"/>
              <a:gd name="connsiteX0" fmla="*/ 23101 w 516437"/>
              <a:gd name="connsiteY0" fmla="*/ 40441 h 1028996"/>
              <a:gd name="connsiteX1" fmla="*/ 516437 w 516437"/>
              <a:gd name="connsiteY1" fmla="*/ 1028996 h 1028996"/>
              <a:gd name="connsiteX2" fmla="*/ 23102 w 516437"/>
              <a:gd name="connsiteY2" fmla="*/ 1028996 h 1028996"/>
              <a:gd name="connsiteX3" fmla="*/ 23101 w 516437"/>
              <a:gd name="connsiteY3" fmla="*/ 40441 h 1028996"/>
              <a:gd name="connsiteX0" fmla="*/ 0 w 516437"/>
              <a:gd name="connsiteY0" fmla="*/ 0 h 1028996"/>
              <a:gd name="connsiteX1" fmla="*/ 244383 w 516437"/>
              <a:gd name="connsiteY1" fmla="*/ 969382 h 1028996"/>
              <a:gd name="connsiteX0" fmla="*/ 23101 w 516437"/>
              <a:gd name="connsiteY0" fmla="*/ 40441 h 1028996"/>
              <a:gd name="connsiteX1" fmla="*/ 516437 w 516437"/>
              <a:gd name="connsiteY1" fmla="*/ 1028996 h 1028996"/>
              <a:gd name="connsiteX2" fmla="*/ 23102 w 516437"/>
              <a:gd name="connsiteY2" fmla="*/ 1028996 h 1028996"/>
              <a:gd name="connsiteX3" fmla="*/ 23101 w 516437"/>
              <a:gd name="connsiteY3" fmla="*/ 40441 h 1028996"/>
              <a:gd name="connsiteX0" fmla="*/ 0 w 516437"/>
              <a:gd name="connsiteY0" fmla="*/ 0 h 1028996"/>
              <a:gd name="connsiteX1" fmla="*/ 244383 w 516437"/>
              <a:gd name="connsiteY1" fmla="*/ 969382 h 1028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16437" h="1028996" stroke="0" extrusionOk="0">
                <a:moveTo>
                  <a:pt x="23101" y="40441"/>
                </a:moveTo>
                <a:cubicBezTo>
                  <a:pt x="351875" y="358982"/>
                  <a:pt x="516437" y="483032"/>
                  <a:pt x="516437" y="1028996"/>
                </a:cubicBezTo>
                <a:lnTo>
                  <a:pt x="23102" y="1028996"/>
                </a:lnTo>
                <a:cubicBezTo>
                  <a:pt x="23102" y="699478"/>
                  <a:pt x="23101" y="369959"/>
                  <a:pt x="23101" y="40441"/>
                </a:cubicBezTo>
                <a:close/>
              </a:path>
              <a:path w="516437" h="1028996" fill="none">
                <a:moveTo>
                  <a:pt x="0" y="0"/>
                </a:moveTo>
                <a:cubicBezTo>
                  <a:pt x="361150" y="248312"/>
                  <a:pt x="655801" y="686094"/>
                  <a:pt x="244383" y="969382"/>
                </a:cubicBez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" name="Rounded Rectangle 4"/>
          <p:cNvSpPr/>
          <p:nvPr/>
        </p:nvSpPr>
        <p:spPr bwMode="auto">
          <a:xfrm>
            <a:off x="1352839" y="2435527"/>
            <a:ext cx="1171915" cy="476071"/>
          </a:xfrm>
          <a:prstGeom prst="roundRect">
            <a:avLst>
              <a:gd name="adj" fmla="val 50000"/>
            </a:avLst>
          </a:prstGeom>
          <a:solidFill>
            <a:srgbClr val="E1FFFF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u="none" strike="noStrike" cap="none" normalizeH="0" baseline="0" dirty="0" smtClean="0">
                <a:ln>
                  <a:noFill/>
                </a:ln>
                <a:effectLst/>
                <a:latin typeface="Arial" charset="0"/>
              </a:rPr>
              <a:t>Created</a:t>
            </a:r>
          </a:p>
        </p:txBody>
      </p:sp>
      <p:sp>
        <p:nvSpPr>
          <p:cNvPr id="45" name="Arc 40"/>
          <p:cNvSpPr/>
          <p:nvPr/>
        </p:nvSpPr>
        <p:spPr bwMode="auto">
          <a:xfrm rot="14921611">
            <a:off x="3371769" y="1960400"/>
            <a:ext cx="1561412" cy="1727686"/>
          </a:xfrm>
          <a:custGeom>
            <a:avLst/>
            <a:gdLst>
              <a:gd name="connsiteX0" fmla="*/ 216507 w 433015"/>
              <a:gd name="connsiteY0" fmla="*/ 0 h 2418336"/>
              <a:gd name="connsiteX1" fmla="*/ 433015 w 433015"/>
              <a:gd name="connsiteY1" fmla="*/ 1209168 h 2418336"/>
              <a:gd name="connsiteX2" fmla="*/ 216508 w 433015"/>
              <a:gd name="connsiteY2" fmla="*/ 1209168 h 2418336"/>
              <a:gd name="connsiteX3" fmla="*/ 216507 w 433015"/>
              <a:gd name="connsiteY3" fmla="*/ 0 h 2418336"/>
              <a:gd name="connsiteX0" fmla="*/ 216507 w 433015"/>
              <a:gd name="connsiteY0" fmla="*/ 0 h 2418336"/>
              <a:gd name="connsiteX1" fmla="*/ 433015 w 433015"/>
              <a:gd name="connsiteY1" fmla="*/ 1209168 h 2418336"/>
              <a:gd name="connsiteX0" fmla="*/ 0 w 273284"/>
              <a:gd name="connsiteY0" fmla="*/ 0 h 1209168"/>
              <a:gd name="connsiteX1" fmla="*/ 216508 w 273284"/>
              <a:gd name="connsiteY1" fmla="*/ 1209168 h 1209168"/>
              <a:gd name="connsiteX2" fmla="*/ 1 w 273284"/>
              <a:gd name="connsiteY2" fmla="*/ 1209168 h 1209168"/>
              <a:gd name="connsiteX3" fmla="*/ 0 w 273284"/>
              <a:gd name="connsiteY3" fmla="*/ 0 h 1209168"/>
              <a:gd name="connsiteX0" fmla="*/ 0 w 273284"/>
              <a:gd name="connsiteY0" fmla="*/ 0 h 1209168"/>
              <a:gd name="connsiteX1" fmla="*/ 216508 w 273284"/>
              <a:gd name="connsiteY1" fmla="*/ 1209168 h 1209168"/>
              <a:gd name="connsiteX0" fmla="*/ 0 w 442123"/>
              <a:gd name="connsiteY0" fmla="*/ 0 h 1209168"/>
              <a:gd name="connsiteX1" fmla="*/ 216508 w 442123"/>
              <a:gd name="connsiteY1" fmla="*/ 1209168 h 1209168"/>
              <a:gd name="connsiteX2" fmla="*/ 1 w 442123"/>
              <a:gd name="connsiteY2" fmla="*/ 1209168 h 1209168"/>
              <a:gd name="connsiteX3" fmla="*/ 0 w 442123"/>
              <a:gd name="connsiteY3" fmla="*/ 0 h 1209168"/>
              <a:gd name="connsiteX0" fmla="*/ 0 w 442123"/>
              <a:gd name="connsiteY0" fmla="*/ 0 h 1209168"/>
              <a:gd name="connsiteX1" fmla="*/ 216508 w 442123"/>
              <a:gd name="connsiteY1" fmla="*/ 1209168 h 1209168"/>
              <a:gd name="connsiteX0" fmla="*/ 0 w 442123"/>
              <a:gd name="connsiteY0" fmla="*/ 0 h 1209168"/>
              <a:gd name="connsiteX1" fmla="*/ 216508 w 442123"/>
              <a:gd name="connsiteY1" fmla="*/ 1209168 h 1209168"/>
              <a:gd name="connsiteX2" fmla="*/ 1 w 442123"/>
              <a:gd name="connsiteY2" fmla="*/ 1209168 h 1209168"/>
              <a:gd name="connsiteX3" fmla="*/ 0 w 442123"/>
              <a:gd name="connsiteY3" fmla="*/ 0 h 1209168"/>
              <a:gd name="connsiteX0" fmla="*/ 0 w 442123"/>
              <a:gd name="connsiteY0" fmla="*/ 0 h 1209168"/>
              <a:gd name="connsiteX1" fmla="*/ 292708 w 442123"/>
              <a:gd name="connsiteY1" fmla="*/ 1122082 h 1209168"/>
              <a:gd name="connsiteX0" fmla="*/ 0 w 461515"/>
              <a:gd name="connsiteY0" fmla="*/ 0 h 1209168"/>
              <a:gd name="connsiteX1" fmla="*/ 216508 w 461515"/>
              <a:gd name="connsiteY1" fmla="*/ 1209168 h 1209168"/>
              <a:gd name="connsiteX2" fmla="*/ 1 w 461515"/>
              <a:gd name="connsiteY2" fmla="*/ 1209168 h 1209168"/>
              <a:gd name="connsiteX3" fmla="*/ 0 w 461515"/>
              <a:gd name="connsiteY3" fmla="*/ 0 h 1209168"/>
              <a:gd name="connsiteX0" fmla="*/ 0 w 461515"/>
              <a:gd name="connsiteY0" fmla="*/ 0 h 1209168"/>
              <a:gd name="connsiteX1" fmla="*/ 292708 w 461515"/>
              <a:gd name="connsiteY1" fmla="*/ 1122082 h 1209168"/>
              <a:gd name="connsiteX0" fmla="*/ 0 w 472338"/>
              <a:gd name="connsiteY0" fmla="*/ 34887 h 1244055"/>
              <a:gd name="connsiteX1" fmla="*/ 216508 w 472338"/>
              <a:gd name="connsiteY1" fmla="*/ 1244055 h 1244055"/>
              <a:gd name="connsiteX2" fmla="*/ 1 w 472338"/>
              <a:gd name="connsiteY2" fmla="*/ 1244055 h 1244055"/>
              <a:gd name="connsiteX3" fmla="*/ 0 w 472338"/>
              <a:gd name="connsiteY3" fmla="*/ 34887 h 1244055"/>
              <a:gd name="connsiteX0" fmla="*/ 60344 w 472338"/>
              <a:gd name="connsiteY0" fmla="*/ 0 h 1244055"/>
              <a:gd name="connsiteX1" fmla="*/ 292708 w 472338"/>
              <a:gd name="connsiteY1" fmla="*/ 1156969 h 1244055"/>
              <a:gd name="connsiteX0" fmla="*/ 0 w 442123"/>
              <a:gd name="connsiteY0" fmla="*/ 34887 h 1244055"/>
              <a:gd name="connsiteX1" fmla="*/ 216508 w 442123"/>
              <a:gd name="connsiteY1" fmla="*/ 1244055 h 1244055"/>
              <a:gd name="connsiteX2" fmla="*/ 1 w 442123"/>
              <a:gd name="connsiteY2" fmla="*/ 1244055 h 1244055"/>
              <a:gd name="connsiteX3" fmla="*/ 0 w 442123"/>
              <a:gd name="connsiteY3" fmla="*/ 34887 h 1244055"/>
              <a:gd name="connsiteX0" fmla="*/ 60344 w 442123"/>
              <a:gd name="connsiteY0" fmla="*/ 0 h 1244055"/>
              <a:gd name="connsiteX1" fmla="*/ 292708 w 442123"/>
              <a:gd name="connsiteY1" fmla="*/ 1156969 h 1244055"/>
              <a:gd name="connsiteX0" fmla="*/ 0 w 442123"/>
              <a:gd name="connsiteY0" fmla="*/ 34887 h 1244055"/>
              <a:gd name="connsiteX1" fmla="*/ 216508 w 442123"/>
              <a:gd name="connsiteY1" fmla="*/ 1244055 h 1244055"/>
              <a:gd name="connsiteX2" fmla="*/ 1 w 442123"/>
              <a:gd name="connsiteY2" fmla="*/ 1244055 h 1244055"/>
              <a:gd name="connsiteX3" fmla="*/ 0 w 442123"/>
              <a:gd name="connsiteY3" fmla="*/ 34887 h 1244055"/>
              <a:gd name="connsiteX0" fmla="*/ 60344 w 442123"/>
              <a:gd name="connsiteY0" fmla="*/ 0 h 1244055"/>
              <a:gd name="connsiteX1" fmla="*/ 292708 w 442123"/>
              <a:gd name="connsiteY1" fmla="*/ 1156969 h 1244055"/>
              <a:gd name="connsiteX0" fmla="*/ 0 w 473214"/>
              <a:gd name="connsiteY0" fmla="*/ 34887 h 1249554"/>
              <a:gd name="connsiteX1" fmla="*/ 216508 w 473214"/>
              <a:gd name="connsiteY1" fmla="*/ 1244055 h 1249554"/>
              <a:gd name="connsiteX2" fmla="*/ 1 w 473214"/>
              <a:gd name="connsiteY2" fmla="*/ 1244055 h 1249554"/>
              <a:gd name="connsiteX3" fmla="*/ 0 w 473214"/>
              <a:gd name="connsiteY3" fmla="*/ 34887 h 1249554"/>
              <a:gd name="connsiteX0" fmla="*/ 60344 w 473214"/>
              <a:gd name="connsiteY0" fmla="*/ 0 h 1249554"/>
              <a:gd name="connsiteX1" fmla="*/ 451419 w 473214"/>
              <a:gd name="connsiteY1" fmla="*/ 1249554 h 1249554"/>
              <a:gd name="connsiteX0" fmla="*/ 0 w 495525"/>
              <a:gd name="connsiteY0" fmla="*/ 34887 h 1283865"/>
              <a:gd name="connsiteX1" fmla="*/ 216508 w 495525"/>
              <a:gd name="connsiteY1" fmla="*/ 1244055 h 1283865"/>
              <a:gd name="connsiteX2" fmla="*/ 1 w 495525"/>
              <a:gd name="connsiteY2" fmla="*/ 1244055 h 1283865"/>
              <a:gd name="connsiteX3" fmla="*/ 0 w 495525"/>
              <a:gd name="connsiteY3" fmla="*/ 34887 h 1283865"/>
              <a:gd name="connsiteX0" fmla="*/ 60344 w 495525"/>
              <a:gd name="connsiteY0" fmla="*/ 0 h 1283865"/>
              <a:gd name="connsiteX1" fmla="*/ 474718 w 495525"/>
              <a:gd name="connsiteY1" fmla="*/ 1283865 h 12838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95525" h="1283865" stroke="0" extrusionOk="0">
                <a:moveTo>
                  <a:pt x="0" y="34887"/>
                </a:moveTo>
                <a:cubicBezTo>
                  <a:pt x="119574" y="34887"/>
                  <a:pt x="782566" y="598021"/>
                  <a:pt x="216508" y="1244055"/>
                </a:cubicBezTo>
                <a:lnTo>
                  <a:pt x="1" y="1244055"/>
                </a:lnTo>
                <a:cubicBezTo>
                  <a:pt x="1" y="840999"/>
                  <a:pt x="0" y="437943"/>
                  <a:pt x="0" y="34887"/>
                </a:cubicBezTo>
                <a:close/>
              </a:path>
              <a:path w="495525" h="1283865" fill="none">
                <a:moveTo>
                  <a:pt x="60344" y="0"/>
                </a:moveTo>
                <a:cubicBezTo>
                  <a:pt x="171090" y="382140"/>
                  <a:pt x="593320" y="806623"/>
                  <a:pt x="474718" y="1283865"/>
                </a:cubicBez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Rounded Rectangle 37"/>
          <p:cNvSpPr/>
          <p:nvPr/>
        </p:nvSpPr>
        <p:spPr bwMode="auto">
          <a:xfrm>
            <a:off x="4467483" y="1405172"/>
            <a:ext cx="1209912" cy="476071"/>
          </a:xfrm>
          <a:prstGeom prst="roundRect">
            <a:avLst>
              <a:gd name="adj" fmla="val 50000"/>
            </a:avLst>
          </a:prstGeom>
          <a:solidFill>
            <a:srgbClr val="E1FFFF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u="none" strike="noStrike" cap="none" normalizeH="0" baseline="0" dirty="0" smtClean="0">
                <a:ln>
                  <a:noFill/>
                </a:ln>
                <a:effectLst/>
                <a:latin typeface="Arial" charset="0"/>
              </a:rPr>
              <a:t>Blocking</a:t>
            </a:r>
          </a:p>
        </p:txBody>
      </p:sp>
      <p:sp>
        <p:nvSpPr>
          <p:cNvPr id="46" name="Rectangle 45"/>
          <p:cNvSpPr/>
          <p:nvPr/>
        </p:nvSpPr>
        <p:spPr>
          <a:xfrm>
            <a:off x="3330686" y="1699915"/>
            <a:ext cx="870751" cy="4801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m</a:t>
            </a:r>
            <a:r>
              <a:rPr lang="en-US" sz="1400" dirty="0" smtClean="0"/>
              <a:t>onitor </a:t>
            </a:r>
            <a:br>
              <a:rPr lang="en-US" sz="1400" dirty="0" smtClean="0"/>
            </a:br>
            <a:r>
              <a:rPr lang="en-US" sz="1400" dirty="0" smtClean="0"/>
              <a:t>obtained</a:t>
            </a:r>
            <a:endParaRPr lang="en-US" sz="1400" dirty="0"/>
          </a:p>
        </p:txBody>
      </p:sp>
      <p:sp>
        <p:nvSpPr>
          <p:cNvPr id="47" name="Arc 40"/>
          <p:cNvSpPr/>
          <p:nvPr/>
        </p:nvSpPr>
        <p:spPr bwMode="auto">
          <a:xfrm rot="1006222">
            <a:off x="4421976" y="1974584"/>
            <a:ext cx="1055902" cy="2774086"/>
          </a:xfrm>
          <a:custGeom>
            <a:avLst/>
            <a:gdLst>
              <a:gd name="connsiteX0" fmla="*/ 216507 w 433015"/>
              <a:gd name="connsiteY0" fmla="*/ 0 h 2418336"/>
              <a:gd name="connsiteX1" fmla="*/ 433015 w 433015"/>
              <a:gd name="connsiteY1" fmla="*/ 1209168 h 2418336"/>
              <a:gd name="connsiteX2" fmla="*/ 216508 w 433015"/>
              <a:gd name="connsiteY2" fmla="*/ 1209168 h 2418336"/>
              <a:gd name="connsiteX3" fmla="*/ 216507 w 433015"/>
              <a:gd name="connsiteY3" fmla="*/ 0 h 2418336"/>
              <a:gd name="connsiteX0" fmla="*/ 216507 w 433015"/>
              <a:gd name="connsiteY0" fmla="*/ 0 h 2418336"/>
              <a:gd name="connsiteX1" fmla="*/ 433015 w 433015"/>
              <a:gd name="connsiteY1" fmla="*/ 1209168 h 2418336"/>
              <a:gd name="connsiteX0" fmla="*/ 0 w 273284"/>
              <a:gd name="connsiteY0" fmla="*/ 0 h 1209168"/>
              <a:gd name="connsiteX1" fmla="*/ 216508 w 273284"/>
              <a:gd name="connsiteY1" fmla="*/ 1209168 h 1209168"/>
              <a:gd name="connsiteX2" fmla="*/ 1 w 273284"/>
              <a:gd name="connsiteY2" fmla="*/ 1209168 h 1209168"/>
              <a:gd name="connsiteX3" fmla="*/ 0 w 273284"/>
              <a:gd name="connsiteY3" fmla="*/ 0 h 1209168"/>
              <a:gd name="connsiteX0" fmla="*/ 0 w 273284"/>
              <a:gd name="connsiteY0" fmla="*/ 0 h 1209168"/>
              <a:gd name="connsiteX1" fmla="*/ 216508 w 273284"/>
              <a:gd name="connsiteY1" fmla="*/ 1209168 h 1209168"/>
              <a:gd name="connsiteX0" fmla="*/ 0 w 442123"/>
              <a:gd name="connsiteY0" fmla="*/ 0 h 1209168"/>
              <a:gd name="connsiteX1" fmla="*/ 216508 w 442123"/>
              <a:gd name="connsiteY1" fmla="*/ 1209168 h 1209168"/>
              <a:gd name="connsiteX2" fmla="*/ 1 w 442123"/>
              <a:gd name="connsiteY2" fmla="*/ 1209168 h 1209168"/>
              <a:gd name="connsiteX3" fmla="*/ 0 w 442123"/>
              <a:gd name="connsiteY3" fmla="*/ 0 h 1209168"/>
              <a:gd name="connsiteX0" fmla="*/ 0 w 442123"/>
              <a:gd name="connsiteY0" fmla="*/ 0 h 1209168"/>
              <a:gd name="connsiteX1" fmla="*/ 216508 w 442123"/>
              <a:gd name="connsiteY1" fmla="*/ 1209168 h 1209168"/>
              <a:gd name="connsiteX0" fmla="*/ 0 w 442123"/>
              <a:gd name="connsiteY0" fmla="*/ 0 h 1209168"/>
              <a:gd name="connsiteX1" fmla="*/ 216508 w 442123"/>
              <a:gd name="connsiteY1" fmla="*/ 1209168 h 1209168"/>
              <a:gd name="connsiteX2" fmla="*/ 1 w 442123"/>
              <a:gd name="connsiteY2" fmla="*/ 1209168 h 1209168"/>
              <a:gd name="connsiteX3" fmla="*/ 0 w 442123"/>
              <a:gd name="connsiteY3" fmla="*/ 0 h 1209168"/>
              <a:gd name="connsiteX0" fmla="*/ 0 w 442123"/>
              <a:gd name="connsiteY0" fmla="*/ 0 h 1209168"/>
              <a:gd name="connsiteX1" fmla="*/ 292708 w 442123"/>
              <a:gd name="connsiteY1" fmla="*/ 1122082 h 1209168"/>
              <a:gd name="connsiteX0" fmla="*/ 0 w 461515"/>
              <a:gd name="connsiteY0" fmla="*/ 0 h 1209168"/>
              <a:gd name="connsiteX1" fmla="*/ 216508 w 461515"/>
              <a:gd name="connsiteY1" fmla="*/ 1209168 h 1209168"/>
              <a:gd name="connsiteX2" fmla="*/ 1 w 461515"/>
              <a:gd name="connsiteY2" fmla="*/ 1209168 h 1209168"/>
              <a:gd name="connsiteX3" fmla="*/ 0 w 461515"/>
              <a:gd name="connsiteY3" fmla="*/ 0 h 1209168"/>
              <a:gd name="connsiteX0" fmla="*/ 0 w 461515"/>
              <a:gd name="connsiteY0" fmla="*/ 0 h 1209168"/>
              <a:gd name="connsiteX1" fmla="*/ 292708 w 461515"/>
              <a:gd name="connsiteY1" fmla="*/ 1122082 h 1209168"/>
              <a:gd name="connsiteX0" fmla="*/ 0 w 472338"/>
              <a:gd name="connsiteY0" fmla="*/ 34887 h 1244055"/>
              <a:gd name="connsiteX1" fmla="*/ 216508 w 472338"/>
              <a:gd name="connsiteY1" fmla="*/ 1244055 h 1244055"/>
              <a:gd name="connsiteX2" fmla="*/ 1 w 472338"/>
              <a:gd name="connsiteY2" fmla="*/ 1244055 h 1244055"/>
              <a:gd name="connsiteX3" fmla="*/ 0 w 472338"/>
              <a:gd name="connsiteY3" fmla="*/ 34887 h 1244055"/>
              <a:gd name="connsiteX0" fmla="*/ 60344 w 472338"/>
              <a:gd name="connsiteY0" fmla="*/ 0 h 1244055"/>
              <a:gd name="connsiteX1" fmla="*/ 292708 w 472338"/>
              <a:gd name="connsiteY1" fmla="*/ 1156969 h 1244055"/>
              <a:gd name="connsiteX0" fmla="*/ 0 w 442123"/>
              <a:gd name="connsiteY0" fmla="*/ 34887 h 1244055"/>
              <a:gd name="connsiteX1" fmla="*/ 216508 w 442123"/>
              <a:gd name="connsiteY1" fmla="*/ 1244055 h 1244055"/>
              <a:gd name="connsiteX2" fmla="*/ 1 w 442123"/>
              <a:gd name="connsiteY2" fmla="*/ 1244055 h 1244055"/>
              <a:gd name="connsiteX3" fmla="*/ 0 w 442123"/>
              <a:gd name="connsiteY3" fmla="*/ 34887 h 1244055"/>
              <a:gd name="connsiteX0" fmla="*/ 60344 w 442123"/>
              <a:gd name="connsiteY0" fmla="*/ 0 h 1244055"/>
              <a:gd name="connsiteX1" fmla="*/ 292708 w 442123"/>
              <a:gd name="connsiteY1" fmla="*/ 1156969 h 1244055"/>
              <a:gd name="connsiteX0" fmla="*/ 0 w 442123"/>
              <a:gd name="connsiteY0" fmla="*/ 34887 h 1244055"/>
              <a:gd name="connsiteX1" fmla="*/ 216508 w 442123"/>
              <a:gd name="connsiteY1" fmla="*/ 1244055 h 1244055"/>
              <a:gd name="connsiteX2" fmla="*/ 1 w 442123"/>
              <a:gd name="connsiteY2" fmla="*/ 1244055 h 1244055"/>
              <a:gd name="connsiteX3" fmla="*/ 0 w 442123"/>
              <a:gd name="connsiteY3" fmla="*/ 34887 h 1244055"/>
              <a:gd name="connsiteX0" fmla="*/ 60344 w 442123"/>
              <a:gd name="connsiteY0" fmla="*/ 0 h 1244055"/>
              <a:gd name="connsiteX1" fmla="*/ 292708 w 442123"/>
              <a:gd name="connsiteY1" fmla="*/ 1156969 h 1244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42123" h="1244055" stroke="0" extrusionOk="0">
                <a:moveTo>
                  <a:pt x="0" y="34887"/>
                </a:moveTo>
                <a:cubicBezTo>
                  <a:pt x="119574" y="34887"/>
                  <a:pt x="782566" y="598021"/>
                  <a:pt x="216508" y="1244055"/>
                </a:cubicBezTo>
                <a:lnTo>
                  <a:pt x="1" y="1244055"/>
                </a:lnTo>
                <a:cubicBezTo>
                  <a:pt x="1" y="840999"/>
                  <a:pt x="0" y="437943"/>
                  <a:pt x="0" y="34887"/>
                </a:cubicBezTo>
                <a:close/>
              </a:path>
              <a:path w="442123" h="1244055" fill="none">
                <a:moveTo>
                  <a:pt x="60344" y="0"/>
                </a:moveTo>
                <a:cubicBezTo>
                  <a:pt x="171090" y="382140"/>
                  <a:pt x="411310" y="679727"/>
                  <a:pt x="292708" y="1156969"/>
                </a:cubicBez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5072439" y="1985453"/>
            <a:ext cx="1650284" cy="4801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a</a:t>
            </a:r>
            <a:r>
              <a:rPr lang="en-US" sz="1400" dirty="0" smtClean="0"/>
              <a:t>ttempt to access guarded resource</a:t>
            </a:r>
            <a:endParaRPr lang="en-US" sz="1400" dirty="0"/>
          </a:p>
        </p:txBody>
      </p:sp>
      <p:sp>
        <p:nvSpPr>
          <p:cNvPr id="31" name="Rounded Rectangle 30"/>
          <p:cNvSpPr/>
          <p:nvPr/>
        </p:nvSpPr>
        <p:spPr bwMode="auto">
          <a:xfrm>
            <a:off x="2524754" y="3688918"/>
            <a:ext cx="1209912" cy="476071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Runnable</a:t>
            </a:r>
          </a:p>
        </p:txBody>
      </p:sp>
      <p:sp>
        <p:nvSpPr>
          <p:cNvPr id="49" name="Arc 40"/>
          <p:cNvSpPr/>
          <p:nvPr/>
        </p:nvSpPr>
        <p:spPr bwMode="auto">
          <a:xfrm rot="15796462">
            <a:off x="4826812" y="1574021"/>
            <a:ext cx="928367" cy="3333744"/>
          </a:xfrm>
          <a:custGeom>
            <a:avLst/>
            <a:gdLst>
              <a:gd name="connsiteX0" fmla="*/ 216507 w 433015"/>
              <a:gd name="connsiteY0" fmla="*/ 0 h 2418336"/>
              <a:gd name="connsiteX1" fmla="*/ 433015 w 433015"/>
              <a:gd name="connsiteY1" fmla="*/ 1209168 h 2418336"/>
              <a:gd name="connsiteX2" fmla="*/ 216508 w 433015"/>
              <a:gd name="connsiteY2" fmla="*/ 1209168 h 2418336"/>
              <a:gd name="connsiteX3" fmla="*/ 216507 w 433015"/>
              <a:gd name="connsiteY3" fmla="*/ 0 h 2418336"/>
              <a:gd name="connsiteX0" fmla="*/ 216507 w 433015"/>
              <a:gd name="connsiteY0" fmla="*/ 0 h 2418336"/>
              <a:gd name="connsiteX1" fmla="*/ 433015 w 433015"/>
              <a:gd name="connsiteY1" fmla="*/ 1209168 h 2418336"/>
              <a:gd name="connsiteX0" fmla="*/ 0 w 273284"/>
              <a:gd name="connsiteY0" fmla="*/ 0 h 1209168"/>
              <a:gd name="connsiteX1" fmla="*/ 216508 w 273284"/>
              <a:gd name="connsiteY1" fmla="*/ 1209168 h 1209168"/>
              <a:gd name="connsiteX2" fmla="*/ 1 w 273284"/>
              <a:gd name="connsiteY2" fmla="*/ 1209168 h 1209168"/>
              <a:gd name="connsiteX3" fmla="*/ 0 w 273284"/>
              <a:gd name="connsiteY3" fmla="*/ 0 h 1209168"/>
              <a:gd name="connsiteX0" fmla="*/ 0 w 273284"/>
              <a:gd name="connsiteY0" fmla="*/ 0 h 1209168"/>
              <a:gd name="connsiteX1" fmla="*/ 216508 w 273284"/>
              <a:gd name="connsiteY1" fmla="*/ 1209168 h 1209168"/>
              <a:gd name="connsiteX0" fmla="*/ 0 w 442123"/>
              <a:gd name="connsiteY0" fmla="*/ 0 h 1209168"/>
              <a:gd name="connsiteX1" fmla="*/ 216508 w 442123"/>
              <a:gd name="connsiteY1" fmla="*/ 1209168 h 1209168"/>
              <a:gd name="connsiteX2" fmla="*/ 1 w 442123"/>
              <a:gd name="connsiteY2" fmla="*/ 1209168 h 1209168"/>
              <a:gd name="connsiteX3" fmla="*/ 0 w 442123"/>
              <a:gd name="connsiteY3" fmla="*/ 0 h 1209168"/>
              <a:gd name="connsiteX0" fmla="*/ 0 w 442123"/>
              <a:gd name="connsiteY0" fmla="*/ 0 h 1209168"/>
              <a:gd name="connsiteX1" fmla="*/ 216508 w 442123"/>
              <a:gd name="connsiteY1" fmla="*/ 1209168 h 1209168"/>
              <a:gd name="connsiteX0" fmla="*/ 0 w 442123"/>
              <a:gd name="connsiteY0" fmla="*/ 0 h 1209168"/>
              <a:gd name="connsiteX1" fmla="*/ 216508 w 442123"/>
              <a:gd name="connsiteY1" fmla="*/ 1209168 h 1209168"/>
              <a:gd name="connsiteX2" fmla="*/ 1 w 442123"/>
              <a:gd name="connsiteY2" fmla="*/ 1209168 h 1209168"/>
              <a:gd name="connsiteX3" fmla="*/ 0 w 442123"/>
              <a:gd name="connsiteY3" fmla="*/ 0 h 1209168"/>
              <a:gd name="connsiteX0" fmla="*/ 0 w 442123"/>
              <a:gd name="connsiteY0" fmla="*/ 0 h 1209168"/>
              <a:gd name="connsiteX1" fmla="*/ 292708 w 442123"/>
              <a:gd name="connsiteY1" fmla="*/ 1122082 h 1209168"/>
              <a:gd name="connsiteX0" fmla="*/ 0 w 461515"/>
              <a:gd name="connsiteY0" fmla="*/ 0 h 1209168"/>
              <a:gd name="connsiteX1" fmla="*/ 216508 w 461515"/>
              <a:gd name="connsiteY1" fmla="*/ 1209168 h 1209168"/>
              <a:gd name="connsiteX2" fmla="*/ 1 w 461515"/>
              <a:gd name="connsiteY2" fmla="*/ 1209168 h 1209168"/>
              <a:gd name="connsiteX3" fmla="*/ 0 w 461515"/>
              <a:gd name="connsiteY3" fmla="*/ 0 h 1209168"/>
              <a:gd name="connsiteX0" fmla="*/ 0 w 461515"/>
              <a:gd name="connsiteY0" fmla="*/ 0 h 1209168"/>
              <a:gd name="connsiteX1" fmla="*/ 292708 w 461515"/>
              <a:gd name="connsiteY1" fmla="*/ 1122082 h 1209168"/>
              <a:gd name="connsiteX0" fmla="*/ 0 w 472338"/>
              <a:gd name="connsiteY0" fmla="*/ 34887 h 1244055"/>
              <a:gd name="connsiteX1" fmla="*/ 216508 w 472338"/>
              <a:gd name="connsiteY1" fmla="*/ 1244055 h 1244055"/>
              <a:gd name="connsiteX2" fmla="*/ 1 w 472338"/>
              <a:gd name="connsiteY2" fmla="*/ 1244055 h 1244055"/>
              <a:gd name="connsiteX3" fmla="*/ 0 w 472338"/>
              <a:gd name="connsiteY3" fmla="*/ 34887 h 1244055"/>
              <a:gd name="connsiteX0" fmla="*/ 60344 w 472338"/>
              <a:gd name="connsiteY0" fmla="*/ 0 h 1244055"/>
              <a:gd name="connsiteX1" fmla="*/ 292708 w 472338"/>
              <a:gd name="connsiteY1" fmla="*/ 1156969 h 1244055"/>
              <a:gd name="connsiteX0" fmla="*/ 0 w 442123"/>
              <a:gd name="connsiteY0" fmla="*/ 34887 h 1244055"/>
              <a:gd name="connsiteX1" fmla="*/ 216508 w 442123"/>
              <a:gd name="connsiteY1" fmla="*/ 1244055 h 1244055"/>
              <a:gd name="connsiteX2" fmla="*/ 1 w 442123"/>
              <a:gd name="connsiteY2" fmla="*/ 1244055 h 1244055"/>
              <a:gd name="connsiteX3" fmla="*/ 0 w 442123"/>
              <a:gd name="connsiteY3" fmla="*/ 34887 h 1244055"/>
              <a:gd name="connsiteX0" fmla="*/ 60344 w 442123"/>
              <a:gd name="connsiteY0" fmla="*/ 0 h 1244055"/>
              <a:gd name="connsiteX1" fmla="*/ 292708 w 442123"/>
              <a:gd name="connsiteY1" fmla="*/ 1156969 h 1244055"/>
              <a:gd name="connsiteX0" fmla="*/ 0 w 442123"/>
              <a:gd name="connsiteY0" fmla="*/ 34887 h 1244055"/>
              <a:gd name="connsiteX1" fmla="*/ 216508 w 442123"/>
              <a:gd name="connsiteY1" fmla="*/ 1244055 h 1244055"/>
              <a:gd name="connsiteX2" fmla="*/ 1 w 442123"/>
              <a:gd name="connsiteY2" fmla="*/ 1244055 h 1244055"/>
              <a:gd name="connsiteX3" fmla="*/ 0 w 442123"/>
              <a:gd name="connsiteY3" fmla="*/ 34887 h 1244055"/>
              <a:gd name="connsiteX0" fmla="*/ 60344 w 442123"/>
              <a:gd name="connsiteY0" fmla="*/ 0 h 1244055"/>
              <a:gd name="connsiteX1" fmla="*/ 292708 w 442123"/>
              <a:gd name="connsiteY1" fmla="*/ 1156969 h 1244055"/>
              <a:gd name="connsiteX0" fmla="*/ 0 w 442123"/>
              <a:gd name="connsiteY0" fmla="*/ 34887 h 1244055"/>
              <a:gd name="connsiteX1" fmla="*/ 216508 w 442123"/>
              <a:gd name="connsiteY1" fmla="*/ 1244055 h 1244055"/>
              <a:gd name="connsiteX2" fmla="*/ 1 w 442123"/>
              <a:gd name="connsiteY2" fmla="*/ 1244055 h 1244055"/>
              <a:gd name="connsiteX3" fmla="*/ 0 w 442123"/>
              <a:gd name="connsiteY3" fmla="*/ 34887 h 1244055"/>
              <a:gd name="connsiteX0" fmla="*/ 60344 w 442123"/>
              <a:gd name="connsiteY0" fmla="*/ 0 h 1244055"/>
              <a:gd name="connsiteX1" fmla="*/ 193100 w 442123"/>
              <a:gd name="connsiteY1" fmla="*/ 1126789 h 1244055"/>
              <a:gd name="connsiteX0" fmla="*/ 0 w 442123"/>
              <a:gd name="connsiteY0" fmla="*/ 34887 h 1244055"/>
              <a:gd name="connsiteX1" fmla="*/ 216508 w 442123"/>
              <a:gd name="connsiteY1" fmla="*/ 1244055 h 1244055"/>
              <a:gd name="connsiteX2" fmla="*/ 1 w 442123"/>
              <a:gd name="connsiteY2" fmla="*/ 1244055 h 1244055"/>
              <a:gd name="connsiteX3" fmla="*/ 0 w 442123"/>
              <a:gd name="connsiteY3" fmla="*/ 34887 h 1244055"/>
              <a:gd name="connsiteX0" fmla="*/ 60344 w 442123"/>
              <a:gd name="connsiteY0" fmla="*/ 0 h 1244055"/>
              <a:gd name="connsiteX1" fmla="*/ 193100 w 442123"/>
              <a:gd name="connsiteY1" fmla="*/ 1126789 h 1244055"/>
              <a:gd name="connsiteX0" fmla="*/ 0 w 442123"/>
              <a:gd name="connsiteY0" fmla="*/ 34887 h 1244055"/>
              <a:gd name="connsiteX1" fmla="*/ 216508 w 442123"/>
              <a:gd name="connsiteY1" fmla="*/ 1244055 h 1244055"/>
              <a:gd name="connsiteX2" fmla="*/ 1 w 442123"/>
              <a:gd name="connsiteY2" fmla="*/ 1244055 h 1244055"/>
              <a:gd name="connsiteX3" fmla="*/ 0 w 442123"/>
              <a:gd name="connsiteY3" fmla="*/ 34887 h 1244055"/>
              <a:gd name="connsiteX0" fmla="*/ 60344 w 442123"/>
              <a:gd name="connsiteY0" fmla="*/ 0 h 1244055"/>
              <a:gd name="connsiteX1" fmla="*/ 356663 w 442123"/>
              <a:gd name="connsiteY1" fmla="*/ 1090555 h 1244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42123" h="1244055" stroke="0" extrusionOk="0">
                <a:moveTo>
                  <a:pt x="0" y="34887"/>
                </a:moveTo>
                <a:cubicBezTo>
                  <a:pt x="119574" y="34887"/>
                  <a:pt x="782566" y="598021"/>
                  <a:pt x="216508" y="1244055"/>
                </a:cubicBezTo>
                <a:lnTo>
                  <a:pt x="1" y="1244055"/>
                </a:lnTo>
                <a:cubicBezTo>
                  <a:pt x="1" y="840999"/>
                  <a:pt x="0" y="437943"/>
                  <a:pt x="0" y="34887"/>
                </a:cubicBezTo>
                <a:close/>
              </a:path>
              <a:path w="442123" h="1244055" fill="none">
                <a:moveTo>
                  <a:pt x="60344" y="0"/>
                </a:moveTo>
                <a:cubicBezTo>
                  <a:pt x="171090" y="382140"/>
                  <a:pt x="380900" y="604691"/>
                  <a:pt x="356663" y="1090555"/>
                </a:cubicBez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Rounded Rectangle 36"/>
          <p:cNvSpPr/>
          <p:nvPr/>
        </p:nvSpPr>
        <p:spPr bwMode="auto">
          <a:xfrm>
            <a:off x="6487666" y="2490028"/>
            <a:ext cx="1209912" cy="476071"/>
          </a:xfrm>
          <a:prstGeom prst="roundRect">
            <a:avLst>
              <a:gd name="adj" fmla="val 50000"/>
            </a:avLst>
          </a:prstGeom>
          <a:solidFill>
            <a:srgbClr val="E1FFFF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u="none" strike="noStrike" cap="none" normalizeH="0" baseline="0" dirty="0" smtClean="0">
                <a:ln>
                  <a:noFill/>
                </a:ln>
                <a:effectLst/>
                <a:latin typeface="Arial" charset="0"/>
              </a:rPr>
              <a:t>Waiting</a:t>
            </a:r>
          </a:p>
        </p:txBody>
      </p:sp>
      <p:sp>
        <p:nvSpPr>
          <p:cNvPr id="50" name="Rectangle 49"/>
          <p:cNvSpPr/>
          <p:nvPr/>
        </p:nvSpPr>
        <p:spPr>
          <a:xfrm>
            <a:off x="5336482" y="2968372"/>
            <a:ext cx="1650284" cy="4801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/>
              <a:t>l</a:t>
            </a:r>
            <a:r>
              <a:rPr lang="en-US" sz="1400" dirty="0" err="1" smtClean="0"/>
              <a:t>ock.notify</a:t>
            </a:r>
            <a:r>
              <a:rPr lang="en-US" sz="1400" dirty="0" smtClean="0"/>
              <a:t>(), </a:t>
            </a:r>
            <a:r>
              <a:rPr lang="en-US" sz="1400" dirty="0" err="1" smtClean="0"/>
              <a:t>lock.notifyAll</a:t>
            </a:r>
            <a:r>
              <a:rPr lang="en-US" sz="1400" dirty="0" smtClean="0"/>
              <a:t>()</a:t>
            </a:r>
            <a:endParaRPr lang="en-US" sz="1400" dirty="0"/>
          </a:p>
        </p:txBody>
      </p:sp>
      <p:sp>
        <p:nvSpPr>
          <p:cNvPr id="51" name="Rectangle 50"/>
          <p:cNvSpPr/>
          <p:nvPr/>
        </p:nvSpPr>
        <p:spPr>
          <a:xfrm>
            <a:off x="6898329" y="3779217"/>
            <a:ext cx="1650284" cy="2862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/>
              <a:t>l</a:t>
            </a:r>
            <a:r>
              <a:rPr lang="en-US" sz="1400" dirty="0" err="1" smtClean="0"/>
              <a:t>ock.wait</a:t>
            </a:r>
            <a:r>
              <a:rPr lang="en-US" sz="1400" dirty="0" smtClean="0"/>
              <a:t>()</a:t>
            </a:r>
            <a:endParaRPr lang="en-US" sz="1400" dirty="0"/>
          </a:p>
        </p:txBody>
      </p:sp>
      <p:sp>
        <p:nvSpPr>
          <p:cNvPr id="52" name="Arc 40"/>
          <p:cNvSpPr/>
          <p:nvPr/>
        </p:nvSpPr>
        <p:spPr bwMode="auto">
          <a:xfrm rot="1006222">
            <a:off x="5697790" y="2747857"/>
            <a:ext cx="1171510" cy="2677093"/>
          </a:xfrm>
          <a:custGeom>
            <a:avLst/>
            <a:gdLst>
              <a:gd name="connsiteX0" fmla="*/ 216507 w 433015"/>
              <a:gd name="connsiteY0" fmla="*/ 0 h 2418336"/>
              <a:gd name="connsiteX1" fmla="*/ 433015 w 433015"/>
              <a:gd name="connsiteY1" fmla="*/ 1209168 h 2418336"/>
              <a:gd name="connsiteX2" fmla="*/ 216508 w 433015"/>
              <a:gd name="connsiteY2" fmla="*/ 1209168 h 2418336"/>
              <a:gd name="connsiteX3" fmla="*/ 216507 w 433015"/>
              <a:gd name="connsiteY3" fmla="*/ 0 h 2418336"/>
              <a:gd name="connsiteX0" fmla="*/ 216507 w 433015"/>
              <a:gd name="connsiteY0" fmla="*/ 0 h 2418336"/>
              <a:gd name="connsiteX1" fmla="*/ 433015 w 433015"/>
              <a:gd name="connsiteY1" fmla="*/ 1209168 h 2418336"/>
              <a:gd name="connsiteX0" fmla="*/ 0 w 273284"/>
              <a:gd name="connsiteY0" fmla="*/ 0 h 1209168"/>
              <a:gd name="connsiteX1" fmla="*/ 216508 w 273284"/>
              <a:gd name="connsiteY1" fmla="*/ 1209168 h 1209168"/>
              <a:gd name="connsiteX2" fmla="*/ 1 w 273284"/>
              <a:gd name="connsiteY2" fmla="*/ 1209168 h 1209168"/>
              <a:gd name="connsiteX3" fmla="*/ 0 w 273284"/>
              <a:gd name="connsiteY3" fmla="*/ 0 h 1209168"/>
              <a:gd name="connsiteX0" fmla="*/ 0 w 273284"/>
              <a:gd name="connsiteY0" fmla="*/ 0 h 1209168"/>
              <a:gd name="connsiteX1" fmla="*/ 216508 w 273284"/>
              <a:gd name="connsiteY1" fmla="*/ 1209168 h 1209168"/>
              <a:gd name="connsiteX0" fmla="*/ 0 w 442123"/>
              <a:gd name="connsiteY0" fmla="*/ 0 h 1209168"/>
              <a:gd name="connsiteX1" fmla="*/ 216508 w 442123"/>
              <a:gd name="connsiteY1" fmla="*/ 1209168 h 1209168"/>
              <a:gd name="connsiteX2" fmla="*/ 1 w 442123"/>
              <a:gd name="connsiteY2" fmla="*/ 1209168 h 1209168"/>
              <a:gd name="connsiteX3" fmla="*/ 0 w 442123"/>
              <a:gd name="connsiteY3" fmla="*/ 0 h 1209168"/>
              <a:gd name="connsiteX0" fmla="*/ 0 w 442123"/>
              <a:gd name="connsiteY0" fmla="*/ 0 h 1209168"/>
              <a:gd name="connsiteX1" fmla="*/ 216508 w 442123"/>
              <a:gd name="connsiteY1" fmla="*/ 1209168 h 1209168"/>
              <a:gd name="connsiteX0" fmla="*/ 0 w 442123"/>
              <a:gd name="connsiteY0" fmla="*/ 0 h 1209168"/>
              <a:gd name="connsiteX1" fmla="*/ 216508 w 442123"/>
              <a:gd name="connsiteY1" fmla="*/ 1209168 h 1209168"/>
              <a:gd name="connsiteX2" fmla="*/ 1 w 442123"/>
              <a:gd name="connsiteY2" fmla="*/ 1209168 h 1209168"/>
              <a:gd name="connsiteX3" fmla="*/ 0 w 442123"/>
              <a:gd name="connsiteY3" fmla="*/ 0 h 1209168"/>
              <a:gd name="connsiteX0" fmla="*/ 0 w 442123"/>
              <a:gd name="connsiteY0" fmla="*/ 0 h 1209168"/>
              <a:gd name="connsiteX1" fmla="*/ 292708 w 442123"/>
              <a:gd name="connsiteY1" fmla="*/ 1122082 h 1209168"/>
              <a:gd name="connsiteX0" fmla="*/ 0 w 461515"/>
              <a:gd name="connsiteY0" fmla="*/ 0 h 1209168"/>
              <a:gd name="connsiteX1" fmla="*/ 216508 w 461515"/>
              <a:gd name="connsiteY1" fmla="*/ 1209168 h 1209168"/>
              <a:gd name="connsiteX2" fmla="*/ 1 w 461515"/>
              <a:gd name="connsiteY2" fmla="*/ 1209168 h 1209168"/>
              <a:gd name="connsiteX3" fmla="*/ 0 w 461515"/>
              <a:gd name="connsiteY3" fmla="*/ 0 h 1209168"/>
              <a:gd name="connsiteX0" fmla="*/ 0 w 461515"/>
              <a:gd name="connsiteY0" fmla="*/ 0 h 1209168"/>
              <a:gd name="connsiteX1" fmla="*/ 292708 w 461515"/>
              <a:gd name="connsiteY1" fmla="*/ 1122082 h 1209168"/>
              <a:gd name="connsiteX0" fmla="*/ 0 w 472338"/>
              <a:gd name="connsiteY0" fmla="*/ 34887 h 1244055"/>
              <a:gd name="connsiteX1" fmla="*/ 216508 w 472338"/>
              <a:gd name="connsiteY1" fmla="*/ 1244055 h 1244055"/>
              <a:gd name="connsiteX2" fmla="*/ 1 w 472338"/>
              <a:gd name="connsiteY2" fmla="*/ 1244055 h 1244055"/>
              <a:gd name="connsiteX3" fmla="*/ 0 w 472338"/>
              <a:gd name="connsiteY3" fmla="*/ 34887 h 1244055"/>
              <a:gd name="connsiteX0" fmla="*/ 60344 w 472338"/>
              <a:gd name="connsiteY0" fmla="*/ 0 h 1244055"/>
              <a:gd name="connsiteX1" fmla="*/ 292708 w 472338"/>
              <a:gd name="connsiteY1" fmla="*/ 1156969 h 1244055"/>
              <a:gd name="connsiteX0" fmla="*/ 0 w 442123"/>
              <a:gd name="connsiteY0" fmla="*/ 34887 h 1244055"/>
              <a:gd name="connsiteX1" fmla="*/ 216508 w 442123"/>
              <a:gd name="connsiteY1" fmla="*/ 1244055 h 1244055"/>
              <a:gd name="connsiteX2" fmla="*/ 1 w 442123"/>
              <a:gd name="connsiteY2" fmla="*/ 1244055 h 1244055"/>
              <a:gd name="connsiteX3" fmla="*/ 0 w 442123"/>
              <a:gd name="connsiteY3" fmla="*/ 34887 h 1244055"/>
              <a:gd name="connsiteX0" fmla="*/ 60344 w 442123"/>
              <a:gd name="connsiteY0" fmla="*/ 0 h 1244055"/>
              <a:gd name="connsiteX1" fmla="*/ 292708 w 442123"/>
              <a:gd name="connsiteY1" fmla="*/ 1156969 h 1244055"/>
              <a:gd name="connsiteX0" fmla="*/ 0 w 442123"/>
              <a:gd name="connsiteY0" fmla="*/ 34887 h 1244055"/>
              <a:gd name="connsiteX1" fmla="*/ 216508 w 442123"/>
              <a:gd name="connsiteY1" fmla="*/ 1244055 h 1244055"/>
              <a:gd name="connsiteX2" fmla="*/ 1 w 442123"/>
              <a:gd name="connsiteY2" fmla="*/ 1244055 h 1244055"/>
              <a:gd name="connsiteX3" fmla="*/ 0 w 442123"/>
              <a:gd name="connsiteY3" fmla="*/ 34887 h 1244055"/>
              <a:gd name="connsiteX0" fmla="*/ 60344 w 442123"/>
              <a:gd name="connsiteY0" fmla="*/ 0 h 1244055"/>
              <a:gd name="connsiteX1" fmla="*/ 292708 w 442123"/>
              <a:gd name="connsiteY1" fmla="*/ 1156969 h 1244055"/>
              <a:gd name="connsiteX0" fmla="*/ 665768 w 990567"/>
              <a:gd name="connsiteY0" fmla="*/ 34887 h 1244055"/>
              <a:gd name="connsiteX1" fmla="*/ 0 w 990567"/>
              <a:gd name="connsiteY1" fmla="*/ 809133 h 1244055"/>
              <a:gd name="connsiteX2" fmla="*/ 665769 w 990567"/>
              <a:gd name="connsiteY2" fmla="*/ 1244055 h 1244055"/>
              <a:gd name="connsiteX3" fmla="*/ 665768 w 990567"/>
              <a:gd name="connsiteY3" fmla="*/ 34887 h 1244055"/>
              <a:gd name="connsiteX0" fmla="*/ 726112 w 990567"/>
              <a:gd name="connsiteY0" fmla="*/ 0 h 1244055"/>
              <a:gd name="connsiteX1" fmla="*/ 958476 w 990567"/>
              <a:gd name="connsiteY1" fmla="*/ 1156969 h 1244055"/>
              <a:gd name="connsiteX0" fmla="*/ 695208 w 766704"/>
              <a:gd name="connsiteY0" fmla="*/ 34887 h 1244055"/>
              <a:gd name="connsiteX1" fmla="*/ 29440 w 766704"/>
              <a:gd name="connsiteY1" fmla="*/ 809133 h 1244055"/>
              <a:gd name="connsiteX2" fmla="*/ 695209 w 766704"/>
              <a:gd name="connsiteY2" fmla="*/ 1244055 h 1244055"/>
              <a:gd name="connsiteX3" fmla="*/ 695208 w 766704"/>
              <a:gd name="connsiteY3" fmla="*/ 34887 h 1244055"/>
              <a:gd name="connsiteX0" fmla="*/ 755552 w 766704"/>
              <a:gd name="connsiteY0" fmla="*/ 0 h 1244055"/>
              <a:gd name="connsiteX1" fmla="*/ 0 w 766704"/>
              <a:gd name="connsiteY1" fmla="*/ 772460 h 1244055"/>
              <a:gd name="connsiteX0" fmla="*/ 695208 w 802502"/>
              <a:gd name="connsiteY0" fmla="*/ 34887 h 1244055"/>
              <a:gd name="connsiteX1" fmla="*/ 29440 w 802502"/>
              <a:gd name="connsiteY1" fmla="*/ 809133 h 1244055"/>
              <a:gd name="connsiteX2" fmla="*/ 695209 w 802502"/>
              <a:gd name="connsiteY2" fmla="*/ 1244055 h 1244055"/>
              <a:gd name="connsiteX3" fmla="*/ 695208 w 802502"/>
              <a:gd name="connsiteY3" fmla="*/ 34887 h 1244055"/>
              <a:gd name="connsiteX0" fmla="*/ 755552 w 802502"/>
              <a:gd name="connsiteY0" fmla="*/ 0 h 1244055"/>
              <a:gd name="connsiteX1" fmla="*/ 0 w 802502"/>
              <a:gd name="connsiteY1" fmla="*/ 772460 h 1244055"/>
              <a:gd name="connsiteX0" fmla="*/ 720632 w 824157"/>
              <a:gd name="connsiteY0" fmla="*/ 34887 h 1244055"/>
              <a:gd name="connsiteX1" fmla="*/ 54864 w 824157"/>
              <a:gd name="connsiteY1" fmla="*/ 809133 h 1244055"/>
              <a:gd name="connsiteX2" fmla="*/ 720633 w 824157"/>
              <a:gd name="connsiteY2" fmla="*/ 1244055 h 1244055"/>
              <a:gd name="connsiteX3" fmla="*/ 720632 w 824157"/>
              <a:gd name="connsiteY3" fmla="*/ 34887 h 1244055"/>
              <a:gd name="connsiteX0" fmla="*/ 780976 w 824157"/>
              <a:gd name="connsiteY0" fmla="*/ 0 h 1244055"/>
              <a:gd name="connsiteX1" fmla="*/ 0 w 824157"/>
              <a:gd name="connsiteY1" fmla="*/ 851160 h 1244055"/>
              <a:gd name="connsiteX0" fmla="*/ 720632 w 815106"/>
              <a:gd name="connsiteY0" fmla="*/ 34887 h 1244055"/>
              <a:gd name="connsiteX1" fmla="*/ 54864 w 815106"/>
              <a:gd name="connsiteY1" fmla="*/ 809133 h 1244055"/>
              <a:gd name="connsiteX2" fmla="*/ 720633 w 815106"/>
              <a:gd name="connsiteY2" fmla="*/ 1244055 h 1244055"/>
              <a:gd name="connsiteX3" fmla="*/ 720632 w 815106"/>
              <a:gd name="connsiteY3" fmla="*/ 34887 h 1244055"/>
              <a:gd name="connsiteX0" fmla="*/ 780976 w 815106"/>
              <a:gd name="connsiteY0" fmla="*/ 0 h 1244055"/>
              <a:gd name="connsiteX1" fmla="*/ 0 w 815106"/>
              <a:gd name="connsiteY1" fmla="*/ 851160 h 1244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15106" h="1244055" stroke="0" extrusionOk="0">
                <a:moveTo>
                  <a:pt x="720632" y="34887"/>
                </a:moveTo>
                <a:cubicBezTo>
                  <a:pt x="840206" y="34887"/>
                  <a:pt x="620922" y="163099"/>
                  <a:pt x="54864" y="809133"/>
                </a:cubicBezTo>
                <a:lnTo>
                  <a:pt x="720633" y="1244055"/>
                </a:lnTo>
                <a:cubicBezTo>
                  <a:pt x="720633" y="840999"/>
                  <a:pt x="720632" y="437943"/>
                  <a:pt x="720632" y="34887"/>
                </a:cubicBezTo>
                <a:close/>
              </a:path>
              <a:path w="815106" h="1244055" fill="none">
                <a:moveTo>
                  <a:pt x="780976" y="0"/>
                </a:moveTo>
                <a:cubicBezTo>
                  <a:pt x="891722" y="382140"/>
                  <a:pt x="758489" y="624905"/>
                  <a:pt x="0" y="851160"/>
                </a:cubicBez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3" name="Arc 40"/>
          <p:cNvSpPr/>
          <p:nvPr/>
        </p:nvSpPr>
        <p:spPr bwMode="auto">
          <a:xfrm rot="3869104">
            <a:off x="3858635" y="4360054"/>
            <a:ext cx="324368" cy="1893347"/>
          </a:xfrm>
          <a:custGeom>
            <a:avLst/>
            <a:gdLst>
              <a:gd name="connsiteX0" fmla="*/ 216507 w 433015"/>
              <a:gd name="connsiteY0" fmla="*/ 0 h 2418336"/>
              <a:gd name="connsiteX1" fmla="*/ 433015 w 433015"/>
              <a:gd name="connsiteY1" fmla="*/ 1209168 h 2418336"/>
              <a:gd name="connsiteX2" fmla="*/ 216508 w 433015"/>
              <a:gd name="connsiteY2" fmla="*/ 1209168 h 2418336"/>
              <a:gd name="connsiteX3" fmla="*/ 216507 w 433015"/>
              <a:gd name="connsiteY3" fmla="*/ 0 h 2418336"/>
              <a:gd name="connsiteX0" fmla="*/ 216507 w 433015"/>
              <a:gd name="connsiteY0" fmla="*/ 0 h 2418336"/>
              <a:gd name="connsiteX1" fmla="*/ 433015 w 433015"/>
              <a:gd name="connsiteY1" fmla="*/ 1209168 h 2418336"/>
              <a:gd name="connsiteX0" fmla="*/ 0 w 273284"/>
              <a:gd name="connsiteY0" fmla="*/ 0 h 1209168"/>
              <a:gd name="connsiteX1" fmla="*/ 216508 w 273284"/>
              <a:gd name="connsiteY1" fmla="*/ 1209168 h 1209168"/>
              <a:gd name="connsiteX2" fmla="*/ 1 w 273284"/>
              <a:gd name="connsiteY2" fmla="*/ 1209168 h 1209168"/>
              <a:gd name="connsiteX3" fmla="*/ 0 w 273284"/>
              <a:gd name="connsiteY3" fmla="*/ 0 h 1209168"/>
              <a:gd name="connsiteX0" fmla="*/ 0 w 273284"/>
              <a:gd name="connsiteY0" fmla="*/ 0 h 1209168"/>
              <a:gd name="connsiteX1" fmla="*/ 216508 w 273284"/>
              <a:gd name="connsiteY1" fmla="*/ 1209168 h 1209168"/>
              <a:gd name="connsiteX0" fmla="*/ 0 w 442123"/>
              <a:gd name="connsiteY0" fmla="*/ 0 h 1209168"/>
              <a:gd name="connsiteX1" fmla="*/ 216508 w 442123"/>
              <a:gd name="connsiteY1" fmla="*/ 1209168 h 1209168"/>
              <a:gd name="connsiteX2" fmla="*/ 1 w 442123"/>
              <a:gd name="connsiteY2" fmla="*/ 1209168 h 1209168"/>
              <a:gd name="connsiteX3" fmla="*/ 0 w 442123"/>
              <a:gd name="connsiteY3" fmla="*/ 0 h 1209168"/>
              <a:gd name="connsiteX0" fmla="*/ 0 w 442123"/>
              <a:gd name="connsiteY0" fmla="*/ 0 h 1209168"/>
              <a:gd name="connsiteX1" fmla="*/ 216508 w 442123"/>
              <a:gd name="connsiteY1" fmla="*/ 1209168 h 1209168"/>
              <a:gd name="connsiteX0" fmla="*/ 0 w 442123"/>
              <a:gd name="connsiteY0" fmla="*/ 0 h 1209168"/>
              <a:gd name="connsiteX1" fmla="*/ 216508 w 442123"/>
              <a:gd name="connsiteY1" fmla="*/ 1209168 h 1209168"/>
              <a:gd name="connsiteX2" fmla="*/ 1 w 442123"/>
              <a:gd name="connsiteY2" fmla="*/ 1209168 h 1209168"/>
              <a:gd name="connsiteX3" fmla="*/ 0 w 442123"/>
              <a:gd name="connsiteY3" fmla="*/ 0 h 1209168"/>
              <a:gd name="connsiteX0" fmla="*/ 0 w 442123"/>
              <a:gd name="connsiteY0" fmla="*/ 0 h 1209168"/>
              <a:gd name="connsiteX1" fmla="*/ 292708 w 442123"/>
              <a:gd name="connsiteY1" fmla="*/ 1122082 h 1209168"/>
              <a:gd name="connsiteX0" fmla="*/ 0 w 461515"/>
              <a:gd name="connsiteY0" fmla="*/ 0 h 1209168"/>
              <a:gd name="connsiteX1" fmla="*/ 216508 w 461515"/>
              <a:gd name="connsiteY1" fmla="*/ 1209168 h 1209168"/>
              <a:gd name="connsiteX2" fmla="*/ 1 w 461515"/>
              <a:gd name="connsiteY2" fmla="*/ 1209168 h 1209168"/>
              <a:gd name="connsiteX3" fmla="*/ 0 w 461515"/>
              <a:gd name="connsiteY3" fmla="*/ 0 h 1209168"/>
              <a:gd name="connsiteX0" fmla="*/ 0 w 461515"/>
              <a:gd name="connsiteY0" fmla="*/ 0 h 1209168"/>
              <a:gd name="connsiteX1" fmla="*/ 292708 w 461515"/>
              <a:gd name="connsiteY1" fmla="*/ 1122082 h 1209168"/>
              <a:gd name="connsiteX0" fmla="*/ 0 w 1201904"/>
              <a:gd name="connsiteY0" fmla="*/ 0 h 1209168"/>
              <a:gd name="connsiteX1" fmla="*/ 216508 w 1201904"/>
              <a:gd name="connsiteY1" fmla="*/ 1209168 h 1209168"/>
              <a:gd name="connsiteX2" fmla="*/ 1 w 1201904"/>
              <a:gd name="connsiteY2" fmla="*/ 1209168 h 1209168"/>
              <a:gd name="connsiteX3" fmla="*/ 0 w 1201904"/>
              <a:gd name="connsiteY3" fmla="*/ 0 h 1209168"/>
              <a:gd name="connsiteX0" fmla="*/ 0 w 1201904"/>
              <a:gd name="connsiteY0" fmla="*/ 0 h 1209168"/>
              <a:gd name="connsiteX1" fmla="*/ 292708 w 1201904"/>
              <a:gd name="connsiteY1" fmla="*/ 1122082 h 1209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01904" h="1209168" stroke="0" extrusionOk="0">
                <a:moveTo>
                  <a:pt x="0" y="0"/>
                </a:moveTo>
                <a:cubicBezTo>
                  <a:pt x="119574" y="0"/>
                  <a:pt x="782566" y="563134"/>
                  <a:pt x="216508" y="1209168"/>
                </a:cubicBezTo>
                <a:lnTo>
                  <a:pt x="1" y="1209168"/>
                </a:lnTo>
                <a:cubicBezTo>
                  <a:pt x="1" y="806112"/>
                  <a:pt x="0" y="403056"/>
                  <a:pt x="0" y="0"/>
                </a:cubicBezTo>
                <a:close/>
              </a:path>
              <a:path w="1201904" h="1209168" fill="none">
                <a:moveTo>
                  <a:pt x="0" y="0"/>
                </a:moveTo>
                <a:cubicBezTo>
                  <a:pt x="119574" y="0"/>
                  <a:pt x="2443362" y="446818"/>
                  <a:pt x="292708" y="1122082"/>
                </a:cubicBez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3490852" y="5695886"/>
            <a:ext cx="1581587" cy="2862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err="1" smtClean="0"/>
              <a:t>myThread.sleep</a:t>
            </a:r>
            <a:r>
              <a:rPr lang="en-US" sz="1400" dirty="0" smtClean="0"/>
              <a:t>()</a:t>
            </a:r>
            <a:endParaRPr lang="en-US" sz="1400" dirty="0"/>
          </a:p>
        </p:txBody>
      </p:sp>
      <p:sp>
        <p:nvSpPr>
          <p:cNvPr id="55" name="Rectangle 54"/>
          <p:cNvSpPr/>
          <p:nvPr/>
        </p:nvSpPr>
        <p:spPr>
          <a:xfrm>
            <a:off x="929670" y="4629644"/>
            <a:ext cx="941283" cy="4801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400" dirty="0" err="1" smtClean="0"/>
              <a:t>sleeptime</a:t>
            </a:r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 smtClean="0"/>
              <a:t>elapsed</a:t>
            </a:r>
            <a:endParaRPr lang="en-US" sz="1400" dirty="0"/>
          </a:p>
        </p:txBody>
      </p:sp>
      <p:sp>
        <p:nvSpPr>
          <p:cNvPr id="56" name="Arc 40"/>
          <p:cNvSpPr/>
          <p:nvPr/>
        </p:nvSpPr>
        <p:spPr bwMode="auto">
          <a:xfrm rot="12793330">
            <a:off x="1902206" y="3781760"/>
            <a:ext cx="798671" cy="1349680"/>
          </a:xfrm>
          <a:custGeom>
            <a:avLst/>
            <a:gdLst>
              <a:gd name="connsiteX0" fmla="*/ 216507 w 433015"/>
              <a:gd name="connsiteY0" fmla="*/ 0 h 2418336"/>
              <a:gd name="connsiteX1" fmla="*/ 433015 w 433015"/>
              <a:gd name="connsiteY1" fmla="*/ 1209168 h 2418336"/>
              <a:gd name="connsiteX2" fmla="*/ 216508 w 433015"/>
              <a:gd name="connsiteY2" fmla="*/ 1209168 h 2418336"/>
              <a:gd name="connsiteX3" fmla="*/ 216507 w 433015"/>
              <a:gd name="connsiteY3" fmla="*/ 0 h 2418336"/>
              <a:gd name="connsiteX0" fmla="*/ 216507 w 433015"/>
              <a:gd name="connsiteY0" fmla="*/ 0 h 2418336"/>
              <a:gd name="connsiteX1" fmla="*/ 433015 w 433015"/>
              <a:gd name="connsiteY1" fmla="*/ 1209168 h 2418336"/>
              <a:gd name="connsiteX0" fmla="*/ 0 w 273284"/>
              <a:gd name="connsiteY0" fmla="*/ 0 h 1209168"/>
              <a:gd name="connsiteX1" fmla="*/ 216508 w 273284"/>
              <a:gd name="connsiteY1" fmla="*/ 1209168 h 1209168"/>
              <a:gd name="connsiteX2" fmla="*/ 1 w 273284"/>
              <a:gd name="connsiteY2" fmla="*/ 1209168 h 1209168"/>
              <a:gd name="connsiteX3" fmla="*/ 0 w 273284"/>
              <a:gd name="connsiteY3" fmla="*/ 0 h 1209168"/>
              <a:gd name="connsiteX0" fmla="*/ 0 w 273284"/>
              <a:gd name="connsiteY0" fmla="*/ 0 h 1209168"/>
              <a:gd name="connsiteX1" fmla="*/ 216508 w 273284"/>
              <a:gd name="connsiteY1" fmla="*/ 1209168 h 1209168"/>
              <a:gd name="connsiteX0" fmla="*/ 0 w 442123"/>
              <a:gd name="connsiteY0" fmla="*/ 0 h 1209168"/>
              <a:gd name="connsiteX1" fmla="*/ 216508 w 442123"/>
              <a:gd name="connsiteY1" fmla="*/ 1209168 h 1209168"/>
              <a:gd name="connsiteX2" fmla="*/ 1 w 442123"/>
              <a:gd name="connsiteY2" fmla="*/ 1209168 h 1209168"/>
              <a:gd name="connsiteX3" fmla="*/ 0 w 442123"/>
              <a:gd name="connsiteY3" fmla="*/ 0 h 1209168"/>
              <a:gd name="connsiteX0" fmla="*/ 0 w 442123"/>
              <a:gd name="connsiteY0" fmla="*/ 0 h 1209168"/>
              <a:gd name="connsiteX1" fmla="*/ 216508 w 442123"/>
              <a:gd name="connsiteY1" fmla="*/ 1209168 h 1209168"/>
              <a:gd name="connsiteX0" fmla="*/ 0 w 442123"/>
              <a:gd name="connsiteY0" fmla="*/ 0 h 1209168"/>
              <a:gd name="connsiteX1" fmla="*/ 216508 w 442123"/>
              <a:gd name="connsiteY1" fmla="*/ 1209168 h 1209168"/>
              <a:gd name="connsiteX2" fmla="*/ 1 w 442123"/>
              <a:gd name="connsiteY2" fmla="*/ 1209168 h 1209168"/>
              <a:gd name="connsiteX3" fmla="*/ 0 w 442123"/>
              <a:gd name="connsiteY3" fmla="*/ 0 h 1209168"/>
              <a:gd name="connsiteX0" fmla="*/ 0 w 442123"/>
              <a:gd name="connsiteY0" fmla="*/ 0 h 1209168"/>
              <a:gd name="connsiteX1" fmla="*/ 292708 w 442123"/>
              <a:gd name="connsiteY1" fmla="*/ 1122082 h 1209168"/>
              <a:gd name="connsiteX0" fmla="*/ 0 w 461515"/>
              <a:gd name="connsiteY0" fmla="*/ 0 h 1209168"/>
              <a:gd name="connsiteX1" fmla="*/ 216508 w 461515"/>
              <a:gd name="connsiteY1" fmla="*/ 1209168 h 1209168"/>
              <a:gd name="connsiteX2" fmla="*/ 1 w 461515"/>
              <a:gd name="connsiteY2" fmla="*/ 1209168 h 1209168"/>
              <a:gd name="connsiteX3" fmla="*/ 0 w 461515"/>
              <a:gd name="connsiteY3" fmla="*/ 0 h 1209168"/>
              <a:gd name="connsiteX0" fmla="*/ 0 w 461515"/>
              <a:gd name="connsiteY0" fmla="*/ 0 h 1209168"/>
              <a:gd name="connsiteX1" fmla="*/ 292708 w 461515"/>
              <a:gd name="connsiteY1" fmla="*/ 1122082 h 1209168"/>
              <a:gd name="connsiteX0" fmla="*/ 0 w 466867"/>
              <a:gd name="connsiteY0" fmla="*/ 66943 h 1276111"/>
              <a:gd name="connsiteX1" fmla="*/ 216508 w 466867"/>
              <a:gd name="connsiteY1" fmla="*/ 1276111 h 1276111"/>
              <a:gd name="connsiteX2" fmla="*/ 1 w 466867"/>
              <a:gd name="connsiteY2" fmla="*/ 1276111 h 1276111"/>
              <a:gd name="connsiteX3" fmla="*/ 0 w 466867"/>
              <a:gd name="connsiteY3" fmla="*/ 66943 h 1276111"/>
              <a:gd name="connsiteX0" fmla="*/ 30741 w 466867"/>
              <a:gd name="connsiteY0" fmla="*/ 0 h 1276111"/>
              <a:gd name="connsiteX1" fmla="*/ 292708 w 466867"/>
              <a:gd name="connsiteY1" fmla="*/ 1189025 h 1276111"/>
              <a:gd name="connsiteX0" fmla="*/ 0 w 478630"/>
              <a:gd name="connsiteY0" fmla="*/ 81004 h 1290172"/>
              <a:gd name="connsiteX1" fmla="*/ 216508 w 478630"/>
              <a:gd name="connsiteY1" fmla="*/ 1290172 h 1290172"/>
              <a:gd name="connsiteX2" fmla="*/ 1 w 478630"/>
              <a:gd name="connsiteY2" fmla="*/ 1290172 h 1290172"/>
              <a:gd name="connsiteX3" fmla="*/ 0 w 478630"/>
              <a:gd name="connsiteY3" fmla="*/ 81004 h 1290172"/>
              <a:gd name="connsiteX0" fmla="*/ 30741 w 478630"/>
              <a:gd name="connsiteY0" fmla="*/ 14061 h 1290172"/>
              <a:gd name="connsiteX1" fmla="*/ 292708 w 478630"/>
              <a:gd name="connsiteY1" fmla="*/ 1203086 h 1290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78630" h="1290172" stroke="0" extrusionOk="0">
                <a:moveTo>
                  <a:pt x="0" y="81004"/>
                </a:moveTo>
                <a:cubicBezTo>
                  <a:pt x="119574" y="81004"/>
                  <a:pt x="782566" y="644138"/>
                  <a:pt x="216508" y="1290172"/>
                </a:cubicBezTo>
                <a:lnTo>
                  <a:pt x="1" y="1290172"/>
                </a:lnTo>
                <a:cubicBezTo>
                  <a:pt x="1" y="887116"/>
                  <a:pt x="0" y="484060"/>
                  <a:pt x="0" y="81004"/>
                </a:cubicBezTo>
                <a:close/>
              </a:path>
              <a:path w="478630" h="1290172" fill="none">
                <a:moveTo>
                  <a:pt x="30741" y="14061"/>
                </a:moveTo>
                <a:cubicBezTo>
                  <a:pt x="220226" y="-117021"/>
                  <a:pt x="760794" y="698567"/>
                  <a:pt x="292708" y="1203086"/>
                </a:cubicBez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7" name="Arc 42"/>
          <p:cNvSpPr/>
          <p:nvPr/>
        </p:nvSpPr>
        <p:spPr bwMode="auto">
          <a:xfrm rot="8450786">
            <a:off x="5300719" y="4451751"/>
            <a:ext cx="778894" cy="1899965"/>
          </a:xfrm>
          <a:custGeom>
            <a:avLst/>
            <a:gdLst>
              <a:gd name="connsiteX0" fmla="*/ 493335 w 986671"/>
              <a:gd name="connsiteY0" fmla="*/ 0 h 1977109"/>
              <a:gd name="connsiteX1" fmla="*/ 986671 w 986671"/>
              <a:gd name="connsiteY1" fmla="*/ 988555 h 1977109"/>
              <a:gd name="connsiteX2" fmla="*/ 493336 w 986671"/>
              <a:gd name="connsiteY2" fmla="*/ 988555 h 1977109"/>
              <a:gd name="connsiteX3" fmla="*/ 493335 w 986671"/>
              <a:gd name="connsiteY3" fmla="*/ 0 h 1977109"/>
              <a:gd name="connsiteX0" fmla="*/ 493335 w 986671"/>
              <a:gd name="connsiteY0" fmla="*/ 0 h 1977109"/>
              <a:gd name="connsiteX1" fmla="*/ 986671 w 986671"/>
              <a:gd name="connsiteY1" fmla="*/ 988555 h 1977109"/>
              <a:gd name="connsiteX0" fmla="*/ 0 w 493336"/>
              <a:gd name="connsiteY0" fmla="*/ 0 h 996356"/>
              <a:gd name="connsiteX1" fmla="*/ 493336 w 493336"/>
              <a:gd name="connsiteY1" fmla="*/ 988555 h 996356"/>
              <a:gd name="connsiteX2" fmla="*/ 1 w 493336"/>
              <a:gd name="connsiteY2" fmla="*/ 988555 h 996356"/>
              <a:gd name="connsiteX3" fmla="*/ 0 w 493336"/>
              <a:gd name="connsiteY3" fmla="*/ 0 h 996356"/>
              <a:gd name="connsiteX0" fmla="*/ 0 w 493336"/>
              <a:gd name="connsiteY0" fmla="*/ 0 h 996356"/>
              <a:gd name="connsiteX1" fmla="*/ 351617 w 493336"/>
              <a:gd name="connsiteY1" fmla="*/ 996356 h 996356"/>
              <a:gd name="connsiteX0" fmla="*/ 0 w 493336"/>
              <a:gd name="connsiteY0" fmla="*/ 0 h 996356"/>
              <a:gd name="connsiteX1" fmla="*/ 493336 w 493336"/>
              <a:gd name="connsiteY1" fmla="*/ 988555 h 996356"/>
              <a:gd name="connsiteX2" fmla="*/ 1 w 493336"/>
              <a:gd name="connsiteY2" fmla="*/ 988555 h 996356"/>
              <a:gd name="connsiteX3" fmla="*/ 0 w 493336"/>
              <a:gd name="connsiteY3" fmla="*/ 0 h 996356"/>
              <a:gd name="connsiteX0" fmla="*/ 0 w 493336"/>
              <a:gd name="connsiteY0" fmla="*/ 0 h 996356"/>
              <a:gd name="connsiteX1" fmla="*/ 351617 w 493336"/>
              <a:gd name="connsiteY1" fmla="*/ 996356 h 996356"/>
              <a:gd name="connsiteX0" fmla="*/ 0 w 493336"/>
              <a:gd name="connsiteY0" fmla="*/ 0 h 988555"/>
              <a:gd name="connsiteX1" fmla="*/ 493336 w 493336"/>
              <a:gd name="connsiteY1" fmla="*/ 988555 h 988555"/>
              <a:gd name="connsiteX2" fmla="*/ 1 w 493336"/>
              <a:gd name="connsiteY2" fmla="*/ 988555 h 988555"/>
              <a:gd name="connsiteX3" fmla="*/ 0 w 493336"/>
              <a:gd name="connsiteY3" fmla="*/ 0 h 988555"/>
              <a:gd name="connsiteX0" fmla="*/ 0 w 493336"/>
              <a:gd name="connsiteY0" fmla="*/ 0 h 988555"/>
              <a:gd name="connsiteX1" fmla="*/ 221282 w 493336"/>
              <a:gd name="connsiteY1" fmla="*/ 928941 h 988555"/>
              <a:gd name="connsiteX0" fmla="*/ 0 w 493336"/>
              <a:gd name="connsiteY0" fmla="*/ 0 h 988555"/>
              <a:gd name="connsiteX1" fmla="*/ 493336 w 493336"/>
              <a:gd name="connsiteY1" fmla="*/ 988555 h 988555"/>
              <a:gd name="connsiteX2" fmla="*/ 1 w 493336"/>
              <a:gd name="connsiteY2" fmla="*/ 988555 h 988555"/>
              <a:gd name="connsiteX3" fmla="*/ 0 w 493336"/>
              <a:gd name="connsiteY3" fmla="*/ 0 h 988555"/>
              <a:gd name="connsiteX0" fmla="*/ 0 w 493336"/>
              <a:gd name="connsiteY0" fmla="*/ 0 h 988555"/>
              <a:gd name="connsiteX1" fmla="*/ 221282 w 493336"/>
              <a:gd name="connsiteY1" fmla="*/ 928941 h 988555"/>
              <a:gd name="connsiteX0" fmla="*/ 0 w 493336"/>
              <a:gd name="connsiteY0" fmla="*/ 0 h 988555"/>
              <a:gd name="connsiteX1" fmla="*/ 493336 w 493336"/>
              <a:gd name="connsiteY1" fmla="*/ 988555 h 988555"/>
              <a:gd name="connsiteX2" fmla="*/ 1 w 493336"/>
              <a:gd name="connsiteY2" fmla="*/ 988555 h 988555"/>
              <a:gd name="connsiteX3" fmla="*/ 0 w 493336"/>
              <a:gd name="connsiteY3" fmla="*/ 0 h 988555"/>
              <a:gd name="connsiteX0" fmla="*/ 0 w 493336"/>
              <a:gd name="connsiteY0" fmla="*/ 0 h 988555"/>
              <a:gd name="connsiteX1" fmla="*/ 221282 w 493336"/>
              <a:gd name="connsiteY1" fmla="*/ 928941 h 988555"/>
              <a:gd name="connsiteX0" fmla="*/ 0 w 493336"/>
              <a:gd name="connsiteY0" fmla="*/ 0 h 988555"/>
              <a:gd name="connsiteX1" fmla="*/ 493336 w 493336"/>
              <a:gd name="connsiteY1" fmla="*/ 988555 h 988555"/>
              <a:gd name="connsiteX2" fmla="*/ 1 w 493336"/>
              <a:gd name="connsiteY2" fmla="*/ 988555 h 988555"/>
              <a:gd name="connsiteX3" fmla="*/ 0 w 493336"/>
              <a:gd name="connsiteY3" fmla="*/ 0 h 988555"/>
              <a:gd name="connsiteX0" fmla="*/ 0 w 493336"/>
              <a:gd name="connsiteY0" fmla="*/ 0 h 988555"/>
              <a:gd name="connsiteX1" fmla="*/ 221282 w 493336"/>
              <a:gd name="connsiteY1" fmla="*/ 928941 h 988555"/>
              <a:gd name="connsiteX0" fmla="*/ 23101 w 516437"/>
              <a:gd name="connsiteY0" fmla="*/ 40441 h 1028996"/>
              <a:gd name="connsiteX1" fmla="*/ 516437 w 516437"/>
              <a:gd name="connsiteY1" fmla="*/ 1028996 h 1028996"/>
              <a:gd name="connsiteX2" fmla="*/ 23102 w 516437"/>
              <a:gd name="connsiteY2" fmla="*/ 1028996 h 1028996"/>
              <a:gd name="connsiteX3" fmla="*/ 23101 w 516437"/>
              <a:gd name="connsiteY3" fmla="*/ 40441 h 1028996"/>
              <a:gd name="connsiteX0" fmla="*/ 0 w 516437"/>
              <a:gd name="connsiteY0" fmla="*/ 0 h 1028996"/>
              <a:gd name="connsiteX1" fmla="*/ 244383 w 516437"/>
              <a:gd name="connsiteY1" fmla="*/ 969382 h 1028996"/>
              <a:gd name="connsiteX0" fmla="*/ 23101 w 516437"/>
              <a:gd name="connsiteY0" fmla="*/ 40441 h 1028996"/>
              <a:gd name="connsiteX1" fmla="*/ 516437 w 516437"/>
              <a:gd name="connsiteY1" fmla="*/ 1028996 h 1028996"/>
              <a:gd name="connsiteX2" fmla="*/ 23102 w 516437"/>
              <a:gd name="connsiteY2" fmla="*/ 1028996 h 1028996"/>
              <a:gd name="connsiteX3" fmla="*/ 23101 w 516437"/>
              <a:gd name="connsiteY3" fmla="*/ 40441 h 1028996"/>
              <a:gd name="connsiteX0" fmla="*/ 0 w 516437"/>
              <a:gd name="connsiteY0" fmla="*/ 0 h 1028996"/>
              <a:gd name="connsiteX1" fmla="*/ 244383 w 516437"/>
              <a:gd name="connsiteY1" fmla="*/ 969382 h 1028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16437" h="1028996" stroke="0" extrusionOk="0">
                <a:moveTo>
                  <a:pt x="23101" y="40441"/>
                </a:moveTo>
                <a:cubicBezTo>
                  <a:pt x="351875" y="358982"/>
                  <a:pt x="516437" y="483032"/>
                  <a:pt x="516437" y="1028996"/>
                </a:cubicBezTo>
                <a:lnTo>
                  <a:pt x="23102" y="1028996"/>
                </a:lnTo>
                <a:cubicBezTo>
                  <a:pt x="23102" y="699478"/>
                  <a:pt x="23101" y="369959"/>
                  <a:pt x="23101" y="40441"/>
                </a:cubicBezTo>
                <a:close/>
              </a:path>
              <a:path w="516437" h="1028996" fill="none">
                <a:moveTo>
                  <a:pt x="0" y="0"/>
                </a:moveTo>
                <a:cubicBezTo>
                  <a:pt x="361150" y="248312"/>
                  <a:pt x="655801" y="686094"/>
                  <a:pt x="244383" y="969382"/>
                </a:cubicBez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Rounded Rectangle 35"/>
          <p:cNvSpPr/>
          <p:nvPr/>
        </p:nvSpPr>
        <p:spPr bwMode="auto">
          <a:xfrm>
            <a:off x="4398386" y="4276513"/>
            <a:ext cx="1209912" cy="476071"/>
          </a:xfrm>
          <a:prstGeom prst="roundRect">
            <a:avLst>
              <a:gd name="adj" fmla="val 50000"/>
            </a:avLst>
          </a:prstGeom>
          <a:solidFill>
            <a:srgbClr val="E1FFFF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u="none" strike="noStrike" cap="none" normalizeH="0" baseline="0" dirty="0" smtClean="0">
                <a:ln>
                  <a:noFill/>
                </a:ln>
                <a:effectLst/>
                <a:latin typeface="Arial" charset="0"/>
              </a:rPr>
              <a:t>Running</a:t>
            </a:r>
          </a:p>
        </p:txBody>
      </p:sp>
      <p:sp>
        <p:nvSpPr>
          <p:cNvPr id="58" name="Rectangle 57"/>
          <p:cNvSpPr/>
          <p:nvPr/>
        </p:nvSpPr>
        <p:spPr>
          <a:xfrm>
            <a:off x="5520818" y="5034454"/>
            <a:ext cx="1650284" cy="4801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r</a:t>
            </a:r>
            <a:r>
              <a:rPr lang="en-US" sz="1400" dirty="0" smtClean="0"/>
              <a:t>un() method returns</a:t>
            </a:r>
            <a:endParaRPr lang="en-US" sz="1400" dirty="0"/>
          </a:p>
        </p:txBody>
      </p:sp>
      <p:sp>
        <p:nvSpPr>
          <p:cNvPr id="60" name="Oval 59"/>
          <p:cNvSpPr/>
          <p:nvPr/>
        </p:nvSpPr>
        <p:spPr bwMode="auto">
          <a:xfrm>
            <a:off x="7569184" y="4638584"/>
            <a:ext cx="392925" cy="366901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1" name="Arc 42"/>
          <p:cNvSpPr/>
          <p:nvPr/>
        </p:nvSpPr>
        <p:spPr bwMode="auto">
          <a:xfrm rot="2795281">
            <a:off x="7299800" y="5037639"/>
            <a:ext cx="359662" cy="1082527"/>
          </a:xfrm>
          <a:custGeom>
            <a:avLst/>
            <a:gdLst>
              <a:gd name="connsiteX0" fmla="*/ 493335 w 986671"/>
              <a:gd name="connsiteY0" fmla="*/ 0 h 1977109"/>
              <a:gd name="connsiteX1" fmla="*/ 986671 w 986671"/>
              <a:gd name="connsiteY1" fmla="*/ 988555 h 1977109"/>
              <a:gd name="connsiteX2" fmla="*/ 493336 w 986671"/>
              <a:gd name="connsiteY2" fmla="*/ 988555 h 1977109"/>
              <a:gd name="connsiteX3" fmla="*/ 493335 w 986671"/>
              <a:gd name="connsiteY3" fmla="*/ 0 h 1977109"/>
              <a:gd name="connsiteX0" fmla="*/ 493335 w 986671"/>
              <a:gd name="connsiteY0" fmla="*/ 0 h 1977109"/>
              <a:gd name="connsiteX1" fmla="*/ 986671 w 986671"/>
              <a:gd name="connsiteY1" fmla="*/ 988555 h 1977109"/>
              <a:gd name="connsiteX0" fmla="*/ 0 w 493336"/>
              <a:gd name="connsiteY0" fmla="*/ 0 h 996356"/>
              <a:gd name="connsiteX1" fmla="*/ 493336 w 493336"/>
              <a:gd name="connsiteY1" fmla="*/ 988555 h 996356"/>
              <a:gd name="connsiteX2" fmla="*/ 1 w 493336"/>
              <a:gd name="connsiteY2" fmla="*/ 988555 h 996356"/>
              <a:gd name="connsiteX3" fmla="*/ 0 w 493336"/>
              <a:gd name="connsiteY3" fmla="*/ 0 h 996356"/>
              <a:gd name="connsiteX0" fmla="*/ 0 w 493336"/>
              <a:gd name="connsiteY0" fmla="*/ 0 h 996356"/>
              <a:gd name="connsiteX1" fmla="*/ 351617 w 493336"/>
              <a:gd name="connsiteY1" fmla="*/ 996356 h 996356"/>
              <a:gd name="connsiteX0" fmla="*/ 0 w 493336"/>
              <a:gd name="connsiteY0" fmla="*/ 0 h 996356"/>
              <a:gd name="connsiteX1" fmla="*/ 493336 w 493336"/>
              <a:gd name="connsiteY1" fmla="*/ 988555 h 996356"/>
              <a:gd name="connsiteX2" fmla="*/ 1 w 493336"/>
              <a:gd name="connsiteY2" fmla="*/ 988555 h 996356"/>
              <a:gd name="connsiteX3" fmla="*/ 0 w 493336"/>
              <a:gd name="connsiteY3" fmla="*/ 0 h 996356"/>
              <a:gd name="connsiteX0" fmla="*/ 0 w 493336"/>
              <a:gd name="connsiteY0" fmla="*/ 0 h 996356"/>
              <a:gd name="connsiteX1" fmla="*/ 351617 w 493336"/>
              <a:gd name="connsiteY1" fmla="*/ 996356 h 996356"/>
              <a:gd name="connsiteX0" fmla="*/ 0 w 493336"/>
              <a:gd name="connsiteY0" fmla="*/ 0 h 988555"/>
              <a:gd name="connsiteX1" fmla="*/ 493336 w 493336"/>
              <a:gd name="connsiteY1" fmla="*/ 988555 h 988555"/>
              <a:gd name="connsiteX2" fmla="*/ 1 w 493336"/>
              <a:gd name="connsiteY2" fmla="*/ 988555 h 988555"/>
              <a:gd name="connsiteX3" fmla="*/ 0 w 493336"/>
              <a:gd name="connsiteY3" fmla="*/ 0 h 988555"/>
              <a:gd name="connsiteX0" fmla="*/ 0 w 493336"/>
              <a:gd name="connsiteY0" fmla="*/ 0 h 988555"/>
              <a:gd name="connsiteX1" fmla="*/ 221282 w 493336"/>
              <a:gd name="connsiteY1" fmla="*/ 928941 h 988555"/>
              <a:gd name="connsiteX0" fmla="*/ 0 w 493336"/>
              <a:gd name="connsiteY0" fmla="*/ 0 h 988555"/>
              <a:gd name="connsiteX1" fmla="*/ 493336 w 493336"/>
              <a:gd name="connsiteY1" fmla="*/ 988555 h 988555"/>
              <a:gd name="connsiteX2" fmla="*/ 1 w 493336"/>
              <a:gd name="connsiteY2" fmla="*/ 988555 h 988555"/>
              <a:gd name="connsiteX3" fmla="*/ 0 w 493336"/>
              <a:gd name="connsiteY3" fmla="*/ 0 h 988555"/>
              <a:gd name="connsiteX0" fmla="*/ 0 w 493336"/>
              <a:gd name="connsiteY0" fmla="*/ 0 h 988555"/>
              <a:gd name="connsiteX1" fmla="*/ 221282 w 493336"/>
              <a:gd name="connsiteY1" fmla="*/ 928941 h 988555"/>
              <a:gd name="connsiteX0" fmla="*/ 0 w 493336"/>
              <a:gd name="connsiteY0" fmla="*/ 0 h 988555"/>
              <a:gd name="connsiteX1" fmla="*/ 493336 w 493336"/>
              <a:gd name="connsiteY1" fmla="*/ 988555 h 988555"/>
              <a:gd name="connsiteX2" fmla="*/ 1 w 493336"/>
              <a:gd name="connsiteY2" fmla="*/ 988555 h 988555"/>
              <a:gd name="connsiteX3" fmla="*/ 0 w 493336"/>
              <a:gd name="connsiteY3" fmla="*/ 0 h 988555"/>
              <a:gd name="connsiteX0" fmla="*/ 0 w 493336"/>
              <a:gd name="connsiteY0" fmla="*/ 0 h 988555"/>
              <a:gd name="connsiteX1" fmla="*/ 221282 w 493336"/>
              <a:gd name="connsiteY1" fmla="*/ 928941 h 988555"/>
              <a:gd name="connsiteX0" fmla="*/ 0 w 493336"/>
              <a:gd name="connsiteY0" fmla="*/ 0 h 988555"/>
              <a:gd name="connsiteX1" fmla="*/ 493336 w 493336"/>
              <a:gd name="connsiteY1" fmla="*/ 988555 h 988555"/>
              <a:gd name="connsiteX2" fmla="*/ 1 w 493336"/>
              <a:gd name="connsiteY2" fmla="*/ 988555 h 988555"/>
              <a:gd name="connsiteX3" fmla="*/ 0 w 493336"/>
              <a:gd name="connsiteY3" fmla="*/ 0 h 988555"/>
              <a:gd name="connsiteX0" fmla="*/ 0 w 493336"/>
              <a:gd name="connsiteY0" fmla="*/ 0 h 988555"/>
              <a:gd name="connsiteX1" fmla="*/ 221282 w 493336"/>
              <a:gd name="connsiteY1" fmla="*/ 928941 h 988555"/>
              <a:gd name="connsiteX0" fmla="*/ 23101 w 516437"/>
              <a:gd name="connsiteY0" fmla="*/ 40441 h 1028996"/>
              <a:gd name="connsiteX1" fmla="*/ 516437 w 516437"/>
              <a:gd name="connsiteY1" fmla="*/ 1028996 h 1028996"/>
              <a:gd name="connsiteX2" fmla="*/ 23102 w 516437"/>
              <a:gd name="connsiteY2" fmla="*/ 1028996 h 1028996"/>
              <a:gd name="connsiteX3" fmla="*/ 23101 w 516437"/>
              <a:gd name="connsiteY3" fmla="*/ 40441 h 1028996"/>
              <a:gd name="connsiteX0" fmla="*/ 0 w 516437"/>
              <a:gd name="connsiteY0" fmla="*/ 0 h 1028996"/>
              <a:gd name="connsiteX1" fmla="*/ 244383 w 516437"/>
              <a:gd name="connsiteY1" fmla="*/ 969382 h 1028996"/>
              <a:gd name="connsiteX0" fmla="*/ 23101 w 516437"/>
              <a:gd name="connsiteY0" fmla="*/ 40441 h 1028996"/>
              <a:gd name="connsiteX1" fmla="*/ 516437 w 516437"/>
              <a:gd name="connsiteY1" fmla="*/ 1028996 h 1028996"/>
              <a:gd name="connsiteX2" fmla="*/ 23102 w 516437"/>
              <a:gd name="connsiteY2" fmla="*/ 1028996 h 1028996"/>
              <a:gd name="connsiteX3" fmla="*/ 23101 w 516437"/>
              <a:gd name="connsiteY3" fmla="*/ 40441 h 1028996"/>
              <a:gd name="connsiteX0" fmla="*/ 0 w 516437"/>
              <a:gd name="connsiteY0" fmla="*/ 0 h 1028996"/>
              <a:gd name="connsiteX1" fmla="*/ 244383 w 516437"/>
              <a:gd name="connsiteY1" fmla="*/ 969382 h 1028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16437" h="1028996" stroke="0" extrusionOk="0">
                <a:moveTo>
                  <a:pt x="23101" y="40441"/>
                </a:moveTo>
                <a:cubicBezTo>
                  <a:pt x="351875" y="358982"/>
                  <a:pt x="516437" y="483032"/>
                  <a:pt x="516437" y="1028996"/>
                </a:cubicBezTo>
                <a:lnTo>
                  <a:pt x="23102" y="1028996"/>
                </a:lnTo>
                <a:cubicBezTo>
                  <a:pt x="23102" y="699478"/>
                  <a:pt x="23101" y="369959"/>
                  <a:pt x="23101" y="40441"/>
                </a:cubicBezTo>
                <a:close/>
              </a:path>
              <a:path w="516437" h="1028996" fill="none">
                <a:moveTo>
                  <a:pt x="0" y="0"/>
                </a:moveTo>
                <a:cubicBezTo>
                  <a:pt x="361150" y="248312"/>
                  <a:pt x="655801" y="686094"/>
                  <a:pt x="244383" y="969382"/>
                </a:cubicBez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Rounded Rectangle 33"/>
          <p:cNvSpPr/>
          <p:nvPr/>
        </p:nvSpPr>
        <p:spPr bwMode="auto">
          <a:xfrm>
            <a:off x="6572114" y="5553358"/>
            <a:ext cx="1523096" cy="476071"/>
          </a:xfrm>
          <a:prstGeom prst="roundRect">
            <a:avLst>
              <a:gd name="adj" fmla="val 50000"/>
            </a:avLst>
          </a:prstGeom>
          <a:solidFill>
            <a:srgbClr val="E1FFFF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u="none" strike="noStrike" cap="none" normalizeH="0" baseline="0" dirty="0" smtClean="0">
                <a:ln>
                  <a:noFill/>
                </a:ln>
                <a:effectLst/>
                <a:latin typeface="Arial" charset="0"/>
              </a:rPr>
              <a:t>Terminated</a:t>
            </a:r>
          </a:p>
        </p:txBody>
      </p:sp>
      <p:sp>
        <p:nvSpPr>
          <p:cNvPr id="13" name="Oval 12"/>
          <p:cNvSpPr/>
          <p:nvPr/>
        </p:nvSpPr>
        <p:spPr bwMode="auto">
          <a:xfrm>
            <a:off x="349694" y="1426176"/>
            <a:ext cx="379143" cy="356839"/>
          </a:xfrm>
          <a:prstGeom prst="ellipse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3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533400"/>
            <a:ext cx="8839200" cy="381000"/>
          </a:xfrm>
        </p:spPr>
        <p:txBody>
          <a:bodyPr>
            <a:noAutofit/>
          </a:bodyPr>
          <a:lstStyle/>
          <a:p>
            <a:pPr algn="ctr"/>
            <a:r>
              <a:rPr lang="en-US" sz="3200" dirty="0" smtClean="0"/>
              <a:t>State Machine for Java Threads in Android</a:t>
            </a:r>
            <a:endParaRPr lang="en-US" sz="3200" dirty="0"/>
          </a:p>
        </p:txBody>
      </p:sp>
      <p:sp>
        <p:nvSpPr>
          <p:cNvPr id="59" name="Arc 58"/>
          <p:cNvSpPr/>
          <p:nvPr/>
        </p:nvSpPr>
        <p:spPr bwMode="auto">
          <a:xfrm rot="19437458">
            <a:off x="2985175" y="2604903"/>
            <a:ext cx="433015" cy="2418336"/>
          </a:xfrm>
          <a:prstGeom prst="arc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7976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Oval 63"/>
          <p:cNvSpPr>
            <a:spLocks noChangeAspect="1"/>
          </p:cNvSpPr>
          <p:nvPr/>
        </p:nvSpPr>
        <p:spPr bwMode="auto">
          <a:xfrm>
            <a:off x="7525846" y="4600450"/>
            <a:ext cx="479614" cy="451401"/>
          </a:xfrm>
          <a:prstGeom prst="ellipse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2" name="Oval 41"/>
          <p:cNvSpPr/>
          <p:nvPr/>
        </p:nvSpPr>
        <p:spPr bwMode="auto">
          <a:xfrm rot="555692">
            <a:off x="3303546" y="3798910"/>
            <a:ext cx="1581736" cy="985939"/>
          </a:xfrm>
          <a:prstGeom prst="ellipse">
            <a:avLst/>
          </a:prstGeom>
          <a:solidFill>
            <a:srgbClr val="FFC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Scheduler</a:t>
            </a:r>
          </a:p>
        </p:txBody>
      </p:sp>
      <p:sp>
        <p:nvSpPr>
          <p:cNvPr id="35" name="Rounded Rectangle 34"/>
          <p:cNvSpPr/>
          <p:nvPr/>
        </p:nvSpPr>
        <p:spPr bwMode="auto">
          <a:xfrm>
            <a:off x="2052994" y="5199008"/>
            <a:ext cx="1209912" cy="476071"/>
          </a:xfrm>
          <a:prstGeom prst="roundRect">
            <a:avLst>
              <a:gd name="adj" fmla="val 50000"/>
            </a:avLst>
          </a:prstGeom>
          <a:solidFill>
            <a:srgbClr val="E1FFFF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u="none" strike="noStrike" cap="none" normalizeH="0" baseline="0" dirty="0" smtClean="0">
                <a:ln>
                  <a:noFill/>
                </a:ln>
                <a:effectLst/>
                <a:latin typeface="Arial" charset="0"/>
              </a:rPr>
              <a:t>Sleeping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217152" y="1653749"/>
            <a:ext cx="1488613" cy="2862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/>
              <a:t>new </a:t>
            </a:r>
            <a:r>
              <a:rPr lang="en-US" sz="1400" dirty="0" err="1" smtClean="0"/>
              <a:t>MyThread</a:t>
            </a:r>
            <a:r>
              <a:rPr lang="en-US" sz="1400" dirty="0" smtClean="0"/>
              <a:t>()</a:t>
            </a:r>
            <a:endParaRPr lang="en-US" sz="1400" dirty="0"/>
          </a:p>
        </p:txBody>
      </p:sp>
      <p:sp>
        <p:nvSpPr>
          <p:cNvPr id="39" name="Arc 38"/>
          <p:cNvSpPr/>
          <p:nvPr/>
        </p:nvSpPr>
        <p:spPr bwMode="auto">
          <a:xfrm rot="19437458">
            <a:off x="1209276" y="1358003"/>
            <a:ext cx="433015" cy="2418336"/>
          </a:xfrm>
          <a:prstGeom prst="arc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1217152" y="3052310"/>
            <a:ext cx="1528688" cy="2862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err="1" smtClean="0"/>
              <a:t>myThread.start</a:t>
            </a:r>
            <a:r>
              <a:rPr lang="en-US" sz="1400" dirty="0" smtClean="0"/>
              <a:t>()</a:t>
            </a:r>
            <a:endParaRPr lang="en-US" sz="1400" dirty="0"/>
          </a:p>
        </p:txBody>
      </p:sp>
      <p:sp>
        <p:nvSpPr>
          <p:cNvPr id="43" name="Arc 42"/>
          <p:cNvSpPr/>
          <p:nvPr/>
        </p:nvSpPr>
        <p:spPr bwMode="auto">
          <a:xfrm rot="18337307">
            <a:off x="4016022" y="3567271"/>
            <a:ext cx="493336" cy="996356"/>
          </a:xfrm>
          <a:custGeom>
            <a:avLst/>
            <a:gdLst>
              <a:gd name="connsiteX0" fmla="*/ 493335 w 986671"/>
              <a:gd name="connsiteY0" fmla="*/ 0 h 1977109"/>
              <a:gd name="connsiteX1" fmla="*/ 986671 w 986671"/>
              <a:gd name="connsiteY1" fmla="*/ 988555 h 1977109"/>
              <a:gd name="connsiteX2" fmla="*/ 493336 w 986671"/>
              <a:gd name="connsiteY2" fmla="*/ 988555 h 1977109"/>
              <a:gd name="connsiteX3" fmla="*/ 493335 w 986671"/>
              <a:gd name="connsiteY3" fmla="*/ 0 h 1977109"/>
              <a:gd name="connsiteX0" fmla="*/ 493335 w 986671"/>
              <a:gd name="connsiteY0" fmla="*/ 0 h 1977109"/>
              <a:gd name="connsiteX1" fmla="*/ 986671 w 986671"/>
              <a:gd name="connsiteY1" fmla="*/ 988555 h 1977109"/>
              <a:gd name="connsiteX0" fmla="*/ 0 w 493336"/>
              <a:gd name="connsiteY0" fmla="*/ 0 h 996356"/>
              <a:gd name="connsiteX1" fmla="*/ 493336 w 493336"/>
              <a:gd name="connsiteY1" fmla="*/ 988555 h 996356"/>
              <a:gd name="connsiteX2" fmla="*/ 1 w 493336"/>
              <a:gd name="connsiteY2" fmla="*/ 988555 h 996356"/>
              <a:gd name="connsiteX3" fmla="*/ 0 w 493336"/>
              <a:gd name="connsiteY3" fmla="*/ 0 h 996356"/>
              <a:gd name="connsiteX0" fmla="*/ 0 w 493336"/>
              <a:gd name="connsiteY0" fmla="*/ 0 h 996356"/>
              <a:gd name="connsiteX1" fmla="*/ 351617 w 493336"/>
              <a:gd name="connsiteY1" fmla="*/ 996356 h 996356"/>
              <a:gd name="connsiteX0" fmla="*/ 0 w 493336"/>
              <a:gd name="connsiteY0" fmla="*/ 0 h 996356"/>
              <a:gd name="connsiteX1" fmla="*/ 493336 w 493336"/>
              <a:gd name="connsiteY1" fmla="*/ 988555 h 996356"/>
              <a:gd name="connsiteX2" fmla="*/ 1 w 493336"/>
              <a:gd name="connsiteY2" fmla="*/ 988555 h 996356"/>
              <a:gd name="connsiteX3" fmla="*/ 0 w 493336"/>
              <a:gd name="connsiteY3" fmla="*/ 0 h 996356"/>
              <a:gd name="connsiteX0" fmla="*/ 0 w 493336"/>
              <a:gd name="connsiteY0" fmla="*/ 0 h 996356"/>
              <a:gd name="connsiteX1" fmla="*/ 351617 w 493336"/>
              <a:gd name="connsiteY1" fmla="*/ 996356 h 996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93336" h="996356" stroke="0" extrusionOk="0">
                <a:moveTo>
                  <a:pt x="0" y="0"/>
                </a:moveTo>
                <a:cubicBezTo>
                  <a:pt x="272462" y="0"/>
                  <a:pt x="493336" y="442591"/>
                  <a:pt x="493336" y="988555"/>
                </a:cubicBezTo>
                <a:lnTo>
                  <a:pt x="1" y="988555"/>
                </a:lnTo>
                <a:cubicBezTo>
                  <a:pt x="1" y="659037"/>
                  <a:pt x="0" y="329518"/>
                  <a:pt x="0" y="0"/>
                </a:cubicBezTo>
                <a:close/>
              </a:path>
              <a:path w="493336" h="996356" fill="none">
                <a:moveTo>
                  <a:pt x="0" y="0"/>
                </a:moveTo>
                <a:cubicBezTo>
                  <a:pt x="272462" y="0"/>
                  <a:pt x="649332" y="678999"/>
                  <a:pt x="351617" y="996356"/>
                </a:cubicBez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4" name="Arc 42"/>
          <p:cNvSpPr/>
          <p:nvPr/>
        </p:nvSpPr>
        <p:spPr bwMode="auto">
          <a:xfrm rot="7498854">
            <a:off x="3573892" y="3856731"/>
            <a:ext cx="498174" cy="1293512"/>
          </a:xfrm>
          <a:custGeom>
            <a:avLst/>
            <a:gdLst>
              <a:gd name="connsiteX0" fmla="*/ 493335 w 986671"/>
              <a:gd name="connsiteY0" fmla="*/ 0 h 1977109"/>
              <a:gd name="connsiteX1" fmla="*/ 986671 w 986671"/>
              <a:gd name="connsiteY1" fmla="*/ 988555 h 1977109"/>
              <a:gd name="connsiteX2" fmla="*/ 493336 w 986671"/>
              <a:gd name="connsiteY2" fmla="*/ 988555 h 1977109"/>
              <a:gd name="connsiteX3" fmla="*/ 493335 w 986671"/>
              <a:gd name="connsiteY3" fmla="*/ 0 h 1977109"/>
              <a:gd name="connsiteX0" fmla="*/ 493335 w 986671"/>
              <a:gd name="connsiteY0" fmla="*/ 0 h 1977109"/>
              <a:gd name="connsiteX1" fmla="*/ 986671 w 986671"/>
              <a:gd name="connsiteY1" fmla="*/ 988555 h 1977109"/>
              <a:gd name="connsiteX0" fmla="*/ 0 w 493336"/>
              <a:gd name="connsiteY0" fmla="*/ 0 h 996356"/>
              <a:gd name="connsiteX1" fmla="*/ 493336 w 493336"/>
              <a:gd name="connsiteY1" fmla="*/ 988555 h 996356"/>
              <a:gd name="connsiteX2" fmla="*/ 1 w 493336"/>
              <a:gd name="connsiteY2" fmla="*/ 988555 h 996356"/>
              <a:gd name="connsiteX3" fmla="*/ 0 w 493336"/>
              <a:gd name="connsiteY3" fmla="*/ 0 h 996356"/>
              <a:gd name="connsiteX0" fmla="*/ 0 w 493336"/>
              <a:gd name="connsiteY0" fmla="*/ 0 h 996356"/>
              <a:gd name="connsiteX1" fmla="*/ 351617 w 493336"/>
              <a:gd name="connsiteY1" fmla="*/ 996356 h 996356"/>
              <a:gd name="connsiteX0" fmla="*/ 0 w 493336"/>
              <a:gd name="connsiteY0" fmla="*/ 0 h 996356"/>
              <a:gd name="connsiteX1" fmla="*/ 493336 w 493336"/>
              <a:gd name="connsiteY1" fmla="*/ 988555 h 996356"/>
              <a:gd name="connsiteX2" fmla="*/ 1 w 493336"/>
              <a:gd name="connsiteY2" fmla="*/ 988555 h 996356"/>
              <a:gd name="connsiteX3" fmla="*/ 0 w 493336"/>
              <a:gd name="connsiteY3" fmla="*/ 0 h 996356"/>
              <a:gd name="connsiteX0" fmla="*/ 0 w 493336"/>
              <a:gd name="connsiteY0" fmla="*/ 0 h 996356"/>
              <a:gd name="connsiteX1" fmla="*/ 351617 w 493336"/>
              <a:gd name="connsiteY1" fmla="*/ 996356 h 996356"/>
              <a:gd name="connsiteX0" fmla="*/ 0 w 493336"/>
              <a:gd name="connsiteY0" fmla="*/ 0 h 988555"/>
              <a:gd name="connsiteX1" fmla="*/ 493336 w 493336"/>
              <a:gd name="connsiteY1" fmla="*/ 988555 h 988555"/>
              <a:gd name="connsiteX2" fmla="*/ 1 w 493336"/>
              <a:gd name="connsiteY2" fmla="*/ 988555 h 988555"/>
              <a:gd name="connsiteX3" fmla="*/ 0 w 493336"/>
              <a:gd name="connsiteY3" fmla="*/ 0 h 988555"/>
              <a:gd name="connsiteX0" fmla="*/ 0 w 493336"/>
              <a:gd name="connsiteY0" fmla="*/ 0 h 988555"/>
              <a:gd name="connsiteX1" fmla="*/ 221282 w 493336"/>
              <a:gd name="connsiteY1" fmla="*/ 928941 h 988555"/>
              <a:gd name="connsiteX0" fmla="*/ 0 w 493336"/>
              <a:gd name="connsiteY0" fmla="*/ 0 h 988555"/>
              <a:gd name="connsiteX1" fmla="*/ 493336 w 493336"/>
              <a:gd name="connsiteY1" fmla="*/ 988555 h 988555"/>
              <a:gd name="connsiteX2" fmla="*/ 1 w 493336"/>
              <a:gd name="connsiteY2" fmla="*/ 988555 h 988555"/>
              <a:gd name="connsiteX3" fmla="*/ 0 w 493336"/>
              <a:gd name="connsiteY3" fmla="*/ 0 h 988555"/>
              <a:gd name="connsiteX0" fmla="*/ 0 w 493336"/>
              <a:gd name="connsiteY0" fmla="*/ 0 h 988555"/>
              <a:gd name="connsiteX1" fmla="*/ 221282 w 493336"/>
              <a:gd name="connsiteY1" fmla="*/ 928941 h 988555"/>
              <a:gd name="connsiteX0" fmla="*/ 0 w 493336"/>
              <a:gd name="connsiteY0" fmla="*/ 0 h 988555"/>
              <a:gd name="connsiteX1" fmla="*/ 493336 w 493336"/>
              <a:gd name="connsiteY1" fmla="*/ 988555 h 988555"/>
              <a:gd name="connsiteX2" fmla="*/ 1 w 493336"/>
              <a:gd name="connsiteY2" fmla="*/ 988555 h 988555"/>
              <a:gd name="connsiteX3" fmla="*/ 0 w 493336"/>
              <a:gd name="connsiteY3" fmla="*/ 0 h 988555"/>
              <a:gd name="connsiteX0" fmla="*/ 0 w 493336"/>
              <a:gd name="connsiteY0" fmla="*/ 0 h 988555"/>
              <a:gd name="connsiteX1" fmla="*/ 221282 w 493336"/>
              <a:gd name="connsiteY1" fmla="*/ 928941 h 988555"/>
              <a:gd name="connsiteX0" fmla="*/ 0 w 493336"/>
              <a:gd name="connsiteY0" fmla="*/ 0 h 988555"/>
              <a:gd name="connsiteX1" fmla="*/ 493336 w 493336"/>
              <a:gd name="connsiteY1" fmla="*/ 988555 h 988555"/>
              <a:gd name="connsiteX2" fmla="*/ 1 w 493336"/>
              <a:gd name="connsiteY2" fmla="*/ 988555 h 988555"/>
              <a:gd name="connsiteX3" fmla="*/ 0 w 493336"/>
              <a:gd name="connsiteY3" fmla="*/ 0 h 988555"/>
              <a:gd name="connsiteX0" fmla="*/ 0 w 493336"/>
              <a:gd name="connsiteY0" fmla="*/ 0 h 988555"/>
              <a:gd name="connsiteX1" fmla="*/ 221282 w 493336"/>
              <a:gd name="connsiteY1" fmla="*/ 928941 h 988555"/>
              <a:gd name="connsiteX0" fmla="*/ 23101 w 516437"/>
              <a:gd name="connsiteY0" fmla="*/ 40441 h 1028996"/>
              <a:gd name="connsiteX1" fmla="*/ 516437 w 516437"/>
              <a:gd name="connsiteY1" fmla="*/ 1028996 h 1028996"/>
              <a:gd name="connsiteX2" fmla="*/ 23102 w 516437"/>
              <a:gd name="connsiteY2" fmla="*/ 1028996 h 1028996"/>
              <a:gd name="connsiteX3" fmla="*/ 23101 w 516437"/>
              <a:gd name="connsiteY3" fmla="*/ 40441 h 1028996"/>
              <a:gd name="connsiteX0" fmla="*/ 0 w 516437"/>
              <a:gd name="connsiteY0" fmla="*/ 0 h 1028996"/>
              <a:gd name="connsiteX1" fmla="*/ 244383 w 516437"/>
              <a:gd name="connsiteY1" fmla="*/ 969382 h 1028996"/>
              <a:gd name="connsiteX0" fmla="*/ 23101 w 516437"/>
              <a:gd name="connsiteY0" fmla="*/ 40441 h 1028996"/>
              <a:gd name="connsiteX1" fmla="*/ 516437 w 516437"/>
              <a:gd name="connsiteY1" fmla="*/ 1028996 h 1028996"/>
              <a:gd name="connsiteX2" fmla="*/ 23102 w 516437"/>
              <a:gd name="connsiteY2" fmla="*/ 1028996 h 1028996"/>
              <a:gd name="connsiteX3" fmla="*/ 23101 w 516437"/>
              <a:gd name="connsiteY3" fmla="*/ 40441 h 1028996"/>
              <a:gd name="connsiteX0" fmla="*/ 0 w 516437"/>
              <a:gd name="connsiteY0" fmla="*/ 0 h 1028996"/>
              <a:gd name="connsiteX1" fmla="*/ 244383 w 516437"/>
              <a:gd name="connsiteY1" fmla="*/ 969382 h 1028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16437" h="1028996" stroke="0" extrusionOk="0">
                <a:moveTo>
                  <a:pt x="23101" y="40441"/>
                </a:moveTo>
                <a:cubicBezTo>
                  <a:pt x="351875" y="358982"/>
                  <a:pt x="516437" y="483032"/>
                  <a:pt x="516437" y="1028996"/>
                </a:cubicBezTo>
                <a:lnTo>
                  <a:pt x="23102" y="1028996"/>
                </a:lnTo>
                <a:cubicBezTo>
                  <a:pt x="23102" y="699478"/>
                  <a:pt x="23101" y="369959"/>
                  <a:pt x="23101" y="40441"/>
                </a:cubicBezTo>
                <a:close/>
              </a:path>
              <a:path w="516437" h="1028996" fill="none">
                <a:moveTo>
                  <a:pt x="0" y="0"/>
                </a:moveTo>
                <a:cubicBezTo>
                  <a:pt x="361150" y="248312"/>
                  <a:pt x="655801" y="686094"/>
                  <a:pt x="244383" y="969382"/>
                </a:cubicBez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" name="Rounded Rectangle 4"/>
          <p:cNvSpPr/>
          <p:nvPr/>
        </p:nvSpPr>
        <p:spPr bwMode="auto">
          <a:xfrm>
            <a:off x="1352839" y="2435527"/>
            <a:ext cx="1171915" cy="476071"/>
          </a:xfrm>
          <a:prstGeom prst="roundRect">
            <a:avLst>
              <a:gd name="adj" fmla="val 50000"/>
            </a:avLst>
          </a:prstGeom>
          <a:solidFill>
            <a:srgbClr val="E1FFFF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u="none" strike="noStrike" cap="none" normalizeH="0" baseline="0" dirty="0" smtClean="0">
                <a:ln>
                  <a:noFill/>
                </a:ln>
                <a:effectLst/>
                <a:latin typeface="Arial" charset="0"/>
              </a:rPr>
              <a:t>Created</a:t>
            </a:r>
          </a:p>
        </p:txBody>
      </p:sp>
      <p:sp>
        <p:nvSpPr>
          <p:cNvPr id="45" name="Arc 40"/>
          <p:cNvSpPr/>
          <p:nvPr/>
        </p:nvSpPr>
        <p:spPr bwMode="auto">
          <a:xfrm rot="14921611">
            <a:off x="3371769" y="1960400"/>
            <a:ext cx="1561412" cy="1727686"/>
          </a:xfrm>
          <a:custGeom>
            <a:avLst/>
            <a:gdLst>
              <a:gd name="connsiteX0" fmla="*/ 216507 w 433015"/>
              <a:gd name="connsiteY0" fmla="*/ 0 h 2418336"/>
              <a:gd name="connsiteX1" fmla="*/ 433015 w 433015"/>
              <a:gd name="connsiteY1" fmla="*/ 1209168 h 2418336"/>
              <a:gd name="connsiteX2" fmla="*/ 216508 w 433015"/>
              <a:gd name="connsiteY2" fmla="*/ 1209168 h 2418336"/>
              <a:gd name="connsiteX3" fmla="*/ 216507 w 433015"/>
              <a:gd name="connsiteY3" fmla="*/ 0 h 2418336"/>
              <a:gd name="connsiteX0" fmla="*/ 216507 w 433015"/>
              <a:gd name="connsiteY0" fmla="*/ 0 h 2418336"/>
              <a:gd name="connsiteX1" fmla="*/ 433015 w 433015"/>
              <a:gd name="connsiteY1" fmla="*/ 1209168 h 2418336"/>
              <a:gd name="connsiteX0" fmla="*/ 0 w 273284"/>
              <a:gd name="connsiteY0" fmla="*/ 0 h 1209168"/>
              <a:gd name="connsiteX1" fmla="*/ 216508 w 273284"/>
              <a:gd name="connsiteY1" fmla="*/ 1209168 h 1209168"/>
              <a:gd name="connsiteX2" fmla="*/ 1 w 273284"/>
              <a:gd name="connsiteY2" fmla="*/ 1209168 h 1209168"/>
              <a:gd name="connsiteX3" fmla="*/ 0 w 273284"/>
              <a:gd name="connsiteY3" fmla="*/ 0 h 1209168"/>
              <a:gd name="connsiteX0" fmla="*/ 0 w 273284"/>
              <a:gd name="connsiteY0" fmla="*/ 0 h 1209168"/>
              <a:gd name="connsiteX1" fmla="*/ 216508 w 273284"/>
              <a:gd name="connsiteY1" fmla="*/ 1209168 h 1209168"/>
              <a:gd name="connsiteX0" fmla="*/ 0 w 442123"/>
              <a:gd name="connsiteY0" fmla="*/ 0 h 1209168"/>
              <a:gd name="connsiteX1" fmla="*/ 216508 w 442123"/>
              <a:gd name="connsiteY1" fmla="*/ 1209168 h 1209168"/>
              <a:gd name="connsiteX2" fmla="*/ 1 w 442123"/>
              <a:gd name="connsiteY2" fmla="*/ 1209168 h 1209168"/>
              <a:gd name="connsiteX3" fmla="*/ 0 w 442123"/>
              <a:gd name="connsiteY3" fmla="*/ 0 h 1209168"/>
              <a:gd name="connsiteX0" fmla="*/ 0 w 442123"/>
              <a:gd name="connsiteY0" fmla="*/ 0 h 1209168"/>
              <a:gd name="connsiteX1" fmla="*/ 216508 w 442123"/>
              <a:gd name="connsiteY1" fmla="*/ 1209168 h 1209168"/>
              <a:gd name="connsiteX0" fmla="*/ 0 w 442123"/>
              <a:gd name="connsiteY0" fmla="*/ 0 h 1209168"/>
              <a:gd name="connsiteX1" fmla="*/ 216508 w 442123"/>
              <a:gd name="connsiteY1" fmla="*/ 1209168 h 1209168"/>
              <a:gd name="connsiteX2" fmla="*/ 1 w 442123"/>
              <a:gd name="connsiteY2" fmla="*/ 1209168 h 1209168"/>
              <a:gd name="connsiteX3" fmla="*/ 0 w 442123"/>
              <a:gd name="connsiteY3" fmla="*/ 0 h 1209168"/>
              <a:gd name="connsiteX0" fmla="*/ 0 w 442123"/>
              <a:gd name="connsiteY0" fmla="*/ 0 h 1209168"/>
              <a:gd name="connsiteX1" fmla="*/ 292708 w 442123"/>
              <a:gd name="connsiteY1" fmla="*/ 1122082 h 1209168"/>
              <a:gd name="connsiteX0" fmla="*/ 0 w 461515"/>
              <a:gd name="connsiteY0" fmla="*/ 0 h 1209168"/>
              <a:gd name="connsiteX1" fmla="*/ 216508 w 461515"/>
              <a:gd name="connsiteY1" fmla="*/ 1209168 h 1209168"/>
              <a:gd name="connsiteX2" fmla="*/ 1 w 461515"/>
              <a:gd name="connsiteY2" fmla="*/ 1209168 h 1209168"/>
              <a:gd name="connsiteX3" fmla="*/ 0 w 461515"/>
              <a:gd name="connsiteY3" fmla="*/ 0 h 1209168"/>
              <a:gd name="connsiteX0" fmla="*/ 0 w 461515"/>
              <a:gd name="connsiteY0" fmla="*/ 0 h 1209168"/>
              <a:gd name="connsiteX1" fmla="*/ 292708 w 461515"/>
              <a:gd name="connsiteY1" fmla="*/ 1122082 h 1209168"/>
              <a:gd name="connsiteX0" fmla="*/ 0 w 472338"/>
              <a:gd name="connsiteY0" fmla="*/ 34887 h 1244055"/>
              <a:gd name="connsiteX1" fmla="*/ 216508 w 472338"/>
              <a:gd name="connsiteY1" fmla="*/ 1244055 h 1244055"/>
              <a:gd name="connsiteX2" fmla="*/ 1 w 472338"/>
              <a:gd name="connsiteY2" fmla="*/ 1244055 h 1244055"/>
              <a:gd name="connsiteX3" fmla="*/ 0 w 472338"/>
              <a:gd name="connsiteY3" fmla="*/ 34887 h 1244055"/>
              <a:gd name="connsiteX0" fmla="*/ 60344 w 472338"/>
              <a:gd name="connsiteY0" fmla="*/ 0 h 1244055"/>
              <a:gd name="connsiteX1" fmla="*/ 292708 w 472338"/>
              <a:gd name="connsiteY1" fmla="*/ 1156969 h 1244055"/>
              <a:gd name="connsiteX0" fmla="*/ 0 w 442123"/>
              <a:gd name="connsiteY0" fmla="*/ 34887 h 1244055"/>
              <a:gd name="connsiteX1" fmla="*/ 216508 w 442123"/>
              <a:gd name="connsiteY1" fmla="*/ 1244055 h 1244055"/>
              <a:gd name="connsiteX2" fmla="*/ 1 w 442123"/>
              <a:gd name="connsiteY2" fmla="*/ 1244055 h 1244055"/>
              <a:gd name="connsiteX3" fmla="*/ 0 w 442123"/>
              <a:gd name="connsiteY3" fmla="*/ 34887 h 1244055"/>
              <a:gd name="connsiteX0" fmla="*/ 60344 w 442123"/>
              <a:gd name="connsiteY0" fmla="*/ 0 h 1244055"/>
              <a:gd name="connsiteX1" fmla="*/ 292708 w 442123"/>
              <a:gd name="connsiteY1" fmla="*/ 1156969 h 1244055"/>
              <a:gd name="connsiteX0" fmla="*/ 0 w 442123"/>
              <a:gd name="connsiteY0" fmla="*/ 34887 h 1244055"/>
              <a:gd name="connsiteX1" fmla="*/ 216508 w 442123"/>
              <a:gd name="connsiteY1" fmla="*/ 1244055 h 1244055"/>
              <a:gd name="connsiteX2" fmla="*/ 1 w 442123"/>
              <a:gd name="connsiteY2" fmla="*/ 1244055 h 1244055"/>
              <a:gd name="connsiteX3" fmla="*/ 0 w 442123"/>
              <a:gd name="connsiteY3" fmla="*/ 34887 h 1244055"/>
              <a:gd name="connsiteX0" fmla="*/ 60344 w 442123"/>
              <a:gd name="connsiteY0" fmla="*/ 0 h 1244055"/>
              <a:gd name="connsiteX1" fmla="*/ 292708 w 442123"/>
              <a:gd name="connsiteY1" fmla="*/ 1156969 h 1244055"/>
              <a:gd name="connsiteX0" fmla="*/ 0 w 473214"/>
              <a:gd name="connsiteY0" fmla="*/ 34887 h 1249554"/>
              <a:gd name="connsiteX1" fmla="*/ 216508 w 473214"/>
              <a:gd name="connsiteY1" fmla="*/ 1244055 h 1249554"/>
              <a:gd name="connsiteX2" fmla="*/ 1 w 473214"/>
              <a:gd name="connsiteY2" fmla="*/ 1244055 h 1249554"/>
              <a:gd name="connsiteX3" fmla="*/ 0 w 473214"/>
              <a:gd name="connsiteY3" fmla="*/ 34887 h 1249554"/>
              <a:gd name="connsiteX0" fmla="*/ 60344 w 473214"/>
              <a:gd name="connsiteY0" fmla="*/ 0 h 1249554"/>
              <a:gd name="connsiteX1" fmla="*/ 451419 w 473214"/>
              <a:gd name="connsiteY1" fmla="*/ 1249554 h 1249554"/>
              <a:gd name="connsiteX0" fmla="*/ 0 w 495525"/>
              <a:gd name="connsiteY0" fmla="*/ 34887 h 1283865"/>
              <a:gd name="connsiteX1" fmla="*/ 216508 w 495525"/>
              <a:gd name="connsiteY1" fmla="*/ 1244055 h 1283865"/>
              <a:gd name="connsiteX2" fmla="*/ 1 w 495525"/>
              <a:gd name="connsiteY2" fmla="*/ 1244055 h 1283865"/>
              <a:gd name="connsiteX3" fmla="*/ 0 w 495525"/>
              <a:gd name="connsiteY3" fmla="*/ 34887 h 1283865"/>
              <a:gd name="connsiteX0" fmla="*/ 60344 w 495525"/>
              <a:gd name="connsiteY0" fmla="*/ 0 h 1283865"/>
              <a:gd name="connsiteX1" fmla="*/ 474718 w 495525"/>
              <a:gd name="connsiteY1" fmla="*/ 1283865 h 12838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95525" h="1283865" stroke="0" extrusionOk="0">
                <a:moveTo>
                  <a:pt x="0" y="34887"/>
                </a:moveTo>
                <a:cubicBezTo>
                  <a:pt x="119574" y="34887"/>
                  <a:pt x="782566" y="598021"/>
                  <a:pt x="216508" y="1244055"/>
                </a:cubicBezTo>
                <a:lnTo>
                  <a:pt x="1" y="1244055"/>
                </a:lnTo>
                <a:cubicBezTo>
                  <a:pt x="1" y="840999"/>
                  <a:pt x="0" y="437943"/>
                  <a:pt x="0" y="34887"/>
                </a:cubicBezTo>
                <a:close/>
              </a:path>
              <a:path w="495525" h="1283865" fill="none">
                <a:moveTo>
                  <a:pt x="60344" y="0"/>
                </a:moveTo>
                <a:cubicBezTo>
                  <a:pt x="171090" y="382140"/>
                  <a:pt x="593320" y="806623"/>
                  <a:pt x="474718" y="1283865"/>
                </a:cubicBez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Rounded Rectangle 37"/>
          <p:cNvSpPr/>
          <p:nvPr/>
        </p:nvSpPr>
        <p:spPr bwMode="auto">
          <a:xfrm>
            <a:off x="4467483" y="1405172"/>
            <a:ext cx="1209912" cy="476071"/>
          </a:xfrm>
          <a:prstGeom prst="roundRect">
            <a:avLst>
              <a:gd name="adj" fmla="val 50000"/>
            </a:avLst>
          </a:prstGeom>
          <a:solidFill>
            <a:srgbClr val="E1FFFF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u="none" strike="noStrike" cap="none" normalizeH="0" baseline="0" dirty="0" smtClean="0">
                <a:ln>
                  <a:noFill/>
                </a:ln>
                <a:effectLst/>
                <a:latin typeface="Arial" charset="0"/>
              </a:rPr>
              <a:t>Blocking</a:t>
            </a:r>
          </a:p>
        </p:txBody>
      </p:sp>
      <p:sp>
        <p:nvSpPr>
          <p:cNvPr id="46" name="Rectangle 45"/>
          <p:cNvSpPr/>
          <p:nvPr/>
        </p:nvSpPr>
        <p:spPr>
          <a:xfrm>
            <a:off x="3330686" y="1699915"/>
            <a:ext cx="870751" cy="4801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m</a:t>
            </a:r>
            <a:r>
              <a:rPr lang="en-US" sz="1400" dirty="0" smtClean="0"/>
              <a:t>onitor </a:t>
            </a:r>
            <a:br>
              <a:rPr lang="en-US" sz="1400" dirty="0" smtClean="0"/>
            </a:br>
            <a:r>
              <a:rPr lang="en-US" sz="1400" dirty="0" smtClean="0"/>
              <a:t>obtained</a:t>
            </a:r>
            <a:endParaRPr lang="en-US" sz="1400" dirty="0"/>
          </a:p>
        </p:txBody>
      </p:sp>
      <p:sp>
        <p:nvSpPr>
          <p:cNvPr id="47" name="Arc 40"/>
          <p:cNvSpPr/>
          <p:nvPr/>
        </p:nvSpPr>
        <p:spPr bwMode="auto">
          <a:xfrm rot="1006222">
            <a:off x="4421976" y="1974584"/>
            <a:ext cx="1055902" cy="2774086"/>
          </a:xfrm>
          <a:custGeom>
            <a:avLst/>
            <a:gdLst>
              <a:gd name="connsiteX0" fmla="*/ 216507 w 433015"/>
              <a:gd name="connsiteY0" fmla="*/ 0 h 2418336"/>
              <a:gd name="connsiteX1" fmla="*/ 433015 w 433015"/>
              <a:gd name="connsiteY1" fmla="*/ 1209168 h 2418336"/>
              <a:gd name="connsiteX2" fmla="*/ 216508 w 433015"/>
              <a:gd name="connsiteY2" fmla="*/ 1209168 h 2418336"/>
              <a:gd name="connsiteX3" fmla="*/ 216507 w 433015"/>
              <a:gd name="connsiteY3" fmla="*/ 0 h 2418336"/>
              <a:gd name="connsiteX0" fmla="*/ 216507 w 433015"/>
              <a:gd name="connsiteY0" fmla="*/ 0 h 2418336"/>
              <a:gd name="connsiteX1" fmla="*/ 433015 w 433015"/>
              <a:gd name="connsiteY1" fmla="*/ 1209168 h 2418336"/>
              <a:gd name="connsiteX0" fmla="*/ 0 w 273284"/>
              <a:gd name="connsiteY0" fmla="*/ 0 h 1209168"/>
              <a:gd name="connsiteX1" fmla="*/ 216508 w 273284"/>
              <a:gd name="connsiteY1" fmla="*/ 1209168 h 1209168"/>
              <a:gd name="connsiteX2" fmla="*/ 1 w 273284"/>
              <a:gd name="connsiteY2" fmla="*/ 1209168 h 1209168"/>
              <a:gd name="connsiteX3" fmla="*/ 0 w 273284"/>
              <a:gd name="connsiteY3" fmla="*/ 0 h 1209168"/>
              <a:gd name="connsiteX0" fmla="*/ 0 w 273284"/>
              <a:gd name="connsiteY0" fmla="*/ 0 h 1209168"/>
              <a:gd name="connsiteX1" fmla="*/ 216508 w 273284"/>
              <a:gd name="connsiteY1" fmla="*/ 1209168 h 1209168"/>
              <a:gd name="connsiteX0" fmla="*/ 0 w 442123"/>
              <a:gd name="connsiteY0" fmla="*/ 0 h 1209168"/>
              <a:gd name="connsiteX1" fmla="*/ 216508 w 442123"/>
              <a:gd name="connsiteY1" fmla="*/ 1209168 h 1209168"/>
              <a:gd name="connsiteX2" fmla="*/ 1 w 442123"/>
              <a:gd name="connsiteY2" fmla="*/ 1209168 h 1209168"/>
              <a:gd name="connsiteX3" fmla="*/ 0 w 442123"/>
              <a:gd name="connsiteY3" fmla="*/ 0 h 1209168"/>
              <a:gd name="connsiteX0" fmla="*/ 0 w 442123"/>
              <a:gd name="connsiteY0" fmla="*/ 0 h 1209168"/>
              <a:gd name="connsiteX1" fmla="*/ 216508 w 442123"/>
              <a:gd name="connsiteY1" fmla="*/ 1209168 h 1209168"/>
              <a:gd name="connsiteX0" fmla="*/ 0 w 442123"/>
              <a:gd name="connsiteY0" fmla="*/ 0 h 1209168"/>
              <a:gd name="connsiteX1" fmla="*/ 216508 w 442123"/>
              <a:gd name="connsiteY1" fmla="*/ 1209168 h 1209168"/>
              <a:gd name="connsiteX2" fmla="*/ 1 w 442123"/>
              <a:gd name="connsiteY2" fmla="*/ 1209168 h 1209168"/>
              <a:gd name="connsiteX3" fmla="*/ 0 w 442123"/>
              <a:gd name="connsiteY3" fmla="*/ 0 h 1209168"/>
              <a:gd name="connsiteX0" fmla="*/ 0 w 442123"/>
              <a:gd name="connsiteY0" fmla="*/ 0 h 1209168"/>
              <a:gd name="connsiteX1" fmla="*/ 292708 w 442123"/>
              <a:gd name="connsiteY1" fmla="*/ 1122082 h 1209168"/>
              <a:gd name="connsiteX0" fmla="*/ 0 w 461515"/>
              <a:gd name="connsiteY0" fmla="*/ 0 h 1209168"/>
              <a:gd name="connsiteX1" fmla="*/ 216508 w 461515"/>
              <a:gd name="connsiteY1" fmla="*/ 1209168 h 1209168"/>
              <a:gd name="connsiteX2" fmla="*/ 1 w 461515"/>
              <a:gd name="connsiteY2" fmla="*/ 1209168 h 1209168"/>
              <a:gd name="connsiteX3" fmla="*/ 0 w 461515"/>
              <a:gd name="connsiteY3" fmla="*/ 0 h 1209168"/>
              <a:gd name="connsiteX0" fmla="*/ 0 w 461515"/>
              <a:gd name="connsiteY0" fmla="*/ 0 h 1209168"/>
              <a:gd name="connsiteX1" fmla="*/ 292708 w 461515"/>
              <a:gd name="connsiteY1" fmla="*/ 1122082 h 1209168"/>
              <a:gd name="connsiteX0" fmla="*/ 0 w 472338"/>
              <a:gd name="connsiteY0" fmla="*/ 34887 h 1244055"/>
              <a:gd name="connsiteX1" fmla="*/ 216508 w 472338"/>
              <a:gd name="connsiteY1" fmla="*/ 1244055 h 1244055"/>
              <a:gd name="connsiteX2" fmla="*/ 1 w 472338"/>
              <a:gd name="connsiteY2" fmla="*/ 1244055 h 1244055"/>
              <a:gd name="connsiteX3" fmla="*/ 0 w 472338"/>
              <a:gd name="connsiteY3" fmla="*/ 34887 h 1244055"/>
              <a:gd name="connsiteX0" fmla="*/ 60344 w 472338"/>
              <a:gd name="connsiteY0" fmla="*/ 0 h 1244055"/>
              <a:gd name="connsiteX1" fmla="*/ 292708 w 472338"/>
              <a:gd name="connsiteY1" fmla="*/ 1156969 h 1244055"/>
              <a:gd name="connsiteX0" fmla="*/ 0 w 442123"/>
              <a:gd name="connsiteY0" fmla="*/ 34887 h 1244055"/>
              <a:gd name="connsiteX1" fmla="*/ 216508 w 442123"/>
              <a:gd name="connsiteY1" fmla="*/ 1244055 h 1244055"/>
              <a:gd name="connsiteX2" fmla="*/ 1 w 442123"/>
              <a:gd name="connsiteY2" fmla="*/ 1244055 h 1244055"/>
              <a:gd name="connsiteX3" fmla="*/ 0 w 442123"/>
              <a:gd name="connsiteY3" fmla="*/ 34887 h 1244055"/>
              <a:gd name="connsiteX0" fmla="*/ 60344 w 442123"/>
              <a:gd name="connsiteY0" fmla="*/ 0 h 1244055"/>
              <a:gd name="connsiteX1" fmla="*/ 292708 w 442123"/>
              <a:gd name="connsiteY1" fmla="*/ 1156969 h 1244055"/>
              <a:gd name="connsiteX0" fmla="*/ 0 w 442123"/>
              <a:gd name="connsiteY0" fmla="*/ 34887 h 1244055"/>
              <a:gd name="connsiteX1" fmla="*/ 216508 w 442123"/>
              <a:gd name="connsiteY1" fmla="*/ 1244055 h 1244055"/>
              <a:gd name="connsiteX2" fmla="*/ 1 w 442123"/>
              <a:gd name="connsiteY2" fmla="*/ 1244055 h 1244055"/>
              <a:gd name="connsiteX3" fmla="*/ 0 w 442123"/>
              <a:gd name="connsiteY3" fmla="*/ 34887 h 1244055"/>
              <a:gd name="connsiteX0" fmla="*/ 60344 w 442123"/>
              <a:gd name="connsiteY0" fmla="*/ 0 h 1244055"/>
              <a:gd name="connsiteX1" fmla="*/ 292708 w 442123"/>
              <a:gd name="connsiteY1" fmla="*/ 1156969 h 1244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42123" h="1244055" stroke="0" extrusionOk="0">
                <a:moveTo>
                  <a:pt x="0" y="34887"/>
                </a:moveTo>
                <a:cubicBezTo>
                  <a:pt x="119574" y="34887"/>
                  <a:pt x="782566" y="598021"/>
                  <a:pt x="216508" y="1244055"/>
                </a:cubicBezTo>
                <a:lnTo>
                  <a:pt x="1" y="1244055"/>
                </a:lnTo>
                <a:cubicBezTo>
                  <a:pt x="1" y="840999"/>
                  <a:pt x="0" y="437943"/>
                  <a:pt x="0" y="34887"/>
                </a:cubicBezTo>
                <a:close/>
              </a:path>
              <a:path w="442123" h="1244055" fill="none">
                <a:moveTo>
                  <a:pt x="60344" y="0"/>
                </a:moveTo>
                <a:cubicBezTo>
                  <a:pt x="171090" y="382140"/>
                  <a:pt x="411310" y="679727"/>
                  <a:pt x="292708" y="1156969"/>
                </a:cubicBez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5072439" y="1985453"/>
            <a:ext cx="1650284" cy="4801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a</a:t>
            </a:r>
            <a:r>
              <a:rPr lang="en-US" sz="1400" dirty="0" smtClean="0"/>
              <a:t>ttempt to access guarded resource</a:t>
            </a:r>
            <a:endParaRPr lang="en-US" sz="1400" dirty="0"/>
          </a:p>
        </p:txBody>
      </p:sp>
      <p:sp>
        <p:nvSpPr>
          <p:cNvPr id="31" name="Rounded Rectangle 30"/>
          <p:cNvSpPr/>
          <p:nvPr/>
        </p:nvSpPr>
        <p:spPr bwMode="auto">
          <a:xfrm>
            <a:off x="2524754" y="3688918"/>
            <a:ext cx="1209912" cy="476071"/>
          </a:xfrm>
          <a:prstGeom prst="roundRect">
            <a:avLst>
              <a:gd name="adj" fmla="val 50000"/>
            </a:avLst>
          </a:prstGeom>
          <a:solidFill>
            <a:srgbClr val="E1FFFF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u="none" strike="noStrike" cap="none" normalizeH="0" baseline="0" dirty="0" smtClean="0">
                <a:ln>
                  <a:noFill/>
                </a:ln>
                <a:effectLst/>
                <a:latin typeface="Arial" charset="0"/>
              </a:rPr>
              <a:t>Runnable</a:t>
            </a:r>
          </a:p>
        </p:txBody>
      </p:sp>
      <p:sp>
        <p:nvSpPr>
          <p:cNvPr id="49" name="Arc 40"/>
          <p:cNvSpPr/>
          <p:nvPr/>
        </p:nvSpPr>
        <p:spPr bwMode="auto">
          <a:xfrm rot="15796462">
            <a:off x="4826812" y="1574021"/>
            <a:ext cx="928367" cy="3333744"/>
          </a:xfrm>
          <a:custGeom>
            <a:avLst/>
            <a:gdLst>
              <a:gd name="connsiteX0" fmla="*/ 216507 w 433015"/>
              <a:gd name="connsiteY0" fmla="*/ 0 h 2418336"/>
              <a:gd name="connsiteX1" fmla="*/ 433015 w 433015"/>
              <a:gd name="connsiteY1" fmla="*/ 1209168 h 2418336"/>
              <a:gd name="connsiteX2" fmla="*/ 216508 w 433015"/>
              <a:gd name="connsiteY2" fmla="*/ 1209168 h 2418336"/>
              <a:gd name="connsiteX3" fmla="*/ 216507 w 433015"/>
              <a:gd name="connsiteY3" fmla="*/ 0 h 2418336"/>
              <a:gd name="connsiteX0" fmla="*/ 216507 w 433015"/>
              <a:gd name="connsiteY0" fmla="*/ 0 h 2418336"/>
              <a:gd name="connsiteX1" fmla="*/ 433015 w 433015"/>
              <a:gd name="connsiteY1" fmla="*/ 1209168 h 2418336"/>
              <a:gd name="connsiteX0" fmla="*/ 0 w 273284"/>
              <a:gd name="connsiteY0" fmla="*/ 0 h 1209168"/>
              <a:gd name="connsiteX1" fmla="*/ 216508 w 273284"/>
              <a:gd name="connsiteY1" fmla="*/ 1209168 h 1209168"/>
              <a:gd name="connsiteX2" fmla="*/ 1 w 273284"/>
              <a:gd name="connsiteY2" fmla="*/ 1209168 h 1209168"/>
              <a:gd name="connsiteX3" fmla="*/ 0 w 273284"/>
              <a:gd name="connsiteY3" fmla="*/ 0 h 1209168"/>
              <a:gd name="connsiteX0" fmla="*/ 0 w 273284"/>
              <a:gd name="connsiteY0" fmla="*/ 0 h 1209168"/>
              <a:gd name="connsiteX1" fmla="*/ 216508 w 273284"/>
              <a:gd name="connsiteY1" fmla="*/ 1209168 h 1209168"/>
              <a:gd name="connsiteX0" fmla="*/ 0 w 442123"/>
              <a:gd name="connsiteY0" fmla="*/ 0 h 1209168"/>
              <a:gd name="connsiteX1" fmla="*/ 216508 w 442123"/>
              <a:gd name="connsiteY1" fmla="*/ 1209168 h 1209168"/>
              <a:gd name="connsiteX2" fmla="*/ 1 w 442123"/>
              <a:gd name="connsiteY2" fmla="*/ 1209168 h 1209168"/>
              <a:gd name="connsiteX3" fmla="*/ 0 w 442123"/>
              <a:gd name="connsiteY3" fmla="*/ 0 h 1209168"/>
              <a:gd name="connsiteX0" fmla="*/ 0 w 442123"/>
              <a:gd name="connsiteY0" fmla="*/ 0 h 1209168"/>
              <a:gd name="connsiteX1" fmla="*/ 216508 w 442123"/>
              <a:gd name="connsiteY1" fmla="*/ 1209168 h 1209168"/>
              <a:gd name="connsiteX0" fmla="*/ 0 w 442123"/>
              <a:gd name="connsiteY0" fmla="*/ 0 h 1209168"/>
              <a:gd name="connsiteX1" fmla="*/ 216508 w 442123"/>
              <a:gd name="connsiteY1" fmla="*/ 1209168 h 1209168"/>
              <a:gd name="connsiteX2" fmla="*/ 1 w 442123"/>
              <a:gd name="connsiteY2" fmla="*/ 1209168 h 1209168"/>
              <a:gd name="connsiteX3" fmla="*/ 0 w 442123"/>
              <a:gd name="connsiteY3" fmla="*/ 0 h 1209168"/>
              <a:gd name="connsiteX0" fmla="*/ 0 w 442123"/>
              <a:gd name="connsiteY0" fmla="*/ 0 h 1209168"/>
              <a:gd name="connsiteX1" fmla="*/ 292708 w 442123"/>
              <a:gd name="connsiteY1" fmla="*/ 1122082 h 1209168"/>
              <a:gd name="connsiteX0" fmla="*/ 0 w 461515"/>
              <a:gd name="connsiteY0" fmla="*/ 0 h 1209168"/>
              <a:gd name="connsiteX1" fmla="*/ 216508 w 461515"/>
              <a:gd name="connsiteY1" fmla="*/ 1209168 h 1209168"/>
              <a:gd name="connsiteX2" fmla="*/ 1 w 461515"/>
              <a:gd name="connsiteY2" fmla="*/ 1209168 h 1209168"/>
              <a:gd name="connsiteX3" fmla="*/ 0 w 461515"/>
              <a:gd name="connsiteY3" fmla="*/ 0 h 1209168"/>
              <a:gd name="connsiteX0" fmla="*/ 0 w 461515"/>
              <a:gd name="connsiteY0" fmla="*/ 0 h 1209168"/>
              <a:gd name="connsiteX1" fmla="*/ 292708 w 461515"/>
              <a:gd name="connsiteY1" fmla="*/ 1122082 h 1209168"/>
              <a:gd name="connsiteX0" fmla="*/ 0 w 472338"/>
              <a:gd name="connsiteY0" fmla="*/ 34887 h 1244055"/>
              <a:gd name="connsiteX1" fmla="*/ 216508 w 472338"/>
              <a:gd name="connsiteY1" fmla="*/ 1244055 h 1244055"/>
              <a:gd name="connsiteX2" fmla="*/ 1 w 472338"/>
              <a:gd name="connsiteY2" fmla="*/ 1244055 h 1244055"/>
              <a:gd name="connsiteX3" fmla="*/ 0 w 472338"/>
              <a:gd name="connsiteY3" fmla="*/ 34887 h 1244055"/>
              <a:gd name="connsiteX0" fmla="*/ 60344 w 472338"/>
              <a:gd name="connsiteY0" fmla="*/ 0 h 1244055"/>
              <a:gd name="connsiteX1" fmla="*/ 292708 w 472338"/>
              <a:gd name="connsiteY1" fmla="*/ 1156969 h 1244055"/>
              <a:gd name="connsiteX0" fmla="*/ 0 w 442123"/>
              <a:gd name="connsiteY0" fmla="*/ 34887 h 1244055"/>
              <a:gd name="connsiteX1" fmla="*/ 216508 w 442123"/>
              <a:gd name="connsiteY1" fmla="*/ 1244055 h 1244055"/>
              <a:gd name="connsiteX2" fmla="*/ 1 w 442123"/>
              <a:gd name="connsiteY2" fmla="*/ 1244055 h 1244055"/>
              <a:gd name="connsiteX3" fmla="*/ 0 w 442123"/>
              <a:gd name="connsiteY3" fmla="*/ 34887 h 1244055"/>
              <a:gd name="connsiteX0" fmla="*/ 60344 w 442123"/>
              <a:gd name="connsiteY0" fmla="*/ 0 h 1244055"/>
              <a:gd name="connsiteX1" fmla="*/ 292708 w 442123"/>
              <a:gd name="connsiteY1" fmla="*/ 1156969 h 1244055"/>
              <a:gd name="connsiteX0" fmla="*/ 0 w 442123"/>
              <a:gd name="connsiteY0" fmla="*/ 34887 h 1244055"/>
              <a:gd name="connsiteX1" fmla="*/ 216508 w 442123"/>
              <a:gd name="connsiteY1" fmla="*/ 1244055 h 1244055"/>
              <a:gd name="connsiteX2" fmla="*/ 1 w 442123"/>
              <a:gd name="connsiteY2" fmla="*/ 1244055 h 1244055"/>
              <a:gd name="connsiteX3" fmla="*/ 0 w 442123"/>
              <a:gd name="connsiteY3" fmla="*/ 34887 h 1244055"/>
              <a:gd name="connsiteX0" fmla="*/ 60344 w 442123"/>
              <a:gd name="connsiteY0" fmla="*/ 0 h 1244055"/>
              <a:gd name="connsiteX1" fmla="*/ 292708 w 442123"/>
              <a:gd name="connsiteY1" fmla="*/ 1156969 h 1244055"/>
              <a:gd name="connsiteX0" fmla="*/ 0 w 442123"/>
              <a:gd name="connsiteY0" fmla="*/ 34887 h 1244055"/>
              <a:gd name="connsiteX1" fmla="*/ 216508 w 442123"/>
              <a:gd name="connsiteY1" fmla="*/ 1244055 h 1244055"/>
              <a:gd name="connsiteX2" fmla="*/ 1 w 442123"/>
              <a:gd name="connsiteY2" fmla="*/ 1244055 h 1244055"/>
              <a:gd name="connsiteX3" fmla="*/ 0 w 442123"/>
              <a:gd name="connsiteY3" fmla="*/ 34887 h 1244055"/>
              <a:gd name="connsiteX0" fmla="*/ 60344 w 442123"/>
              <a:gd name="connsiteY0" fmla="*/ 0 h 1244055"/>
              <a:gd name="connsiteX1" fmla="*/ 193100 w 442123"/>
              <a:gd name="connsiteY1" fmla="*/ 1126789 h 1244055"/>
              <a:gd name="connsiteX0" fmla="*/ 0 w 442123"/>
              <a:gd name="connsiteY0" fmla="*/ 34887 h 1244055"/>
              <a:gd name="connsiteX1" fmla="*/ 216508 w 442123"/>
              <a:gd name="connsiteY1" fmla="*/ 1244055 h 1244055"/>
              <a:gd name="connsiteX2" fmla="*/ 1 w 442123"/>
              <a:gd name="connsiteY2" fmla="*/ 1244055 h 1244055"/>
              <a:gd name="connsiteX3" fmla="*/ 0 w 442123"/>
              <a:gd name="connsiteY3" fmla="*/ 34887 h 1244055"/>
              <a:gd name="connsiteX0" fmla="*/ 60344 w 442123"/>
              <a:gd name="connsiteY0" fmla="*/ 0 h 1244055"/>
              <a:gd name="connsiteX1" fmla="*/ 193100 w 442123"/>
              <a:gd name="connsiteY1" fmla="*/ 1126789 h 1244055"/>
              <a:gd name="connsiteX0" fmla="*/ 0 w 442123"/>
              <a:gd name="connsiteY0" fmla="*/ 34887 h 1244055"/>
              <a:gd name="connsiteX1" fmla="*/ 216508 w 442123"/>
              <a:gd name="connsiteY1" fmla="*/ 1244055 h 1244055"/>
              <a:gd name="connsiteX2" fmla="*/ 1 w 442123"/>
              <a:gd name="connsiteY2" fmla="*/ 1244055 h 1244055"/>
              <a:gd name="connsiteX3" fmla="*/ 0 w 442123"/>
              <a:gd name="connsiteY3" fmla="*/ 34887 h 1244055"/>
              <a:gd name="connsiteX0" fmla="*/ 60344 w 442123"/>
              <a:gd name="connsiteY0" fmla="*/ 0 h 1244055"/>
              <a:gd name="connsiteX1" fmla="*/ 356663 w 442123"/>
              <a:gd name="connsiteY1" fmla="*/ 1090555 h 1244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42123" h="1244055" stroke="0" extrusionOk="0">
                <a:moveTo>
                  <a:pt x="0" y="34887"/>
                </a:moveTo>
                <a:cubicBezTo>
                  <a:pt x="119574" y="34887"/>
                  <a:pt x="782566" y="598021"/>
                  <a:pt x="216508" y="1244055"/>
                </a:cubicBezTo>
                <a:lnTo>
                  <a:pt x="1" y="1244055"/>
                </a:lnTo>
                <a:cubicBezTo>
                  <a:pt x="1" y="840999"/>
                  <a:pt x="0" y="437943"/>
                  <a:pt x="0" y="34887"/>
                </a:cubicBezTo>
                <a:close/>
              </a:path>
              <a:path w="442123" h="1244055" fill="none">
                <a:moveTo>
                  <a:pt x="60344" y="0"/>
                </a:moveTo>
                <a:cubicBezTo>
                  <a:pt x="171090" y="382140"/>
                  <a:pt x="380900" y="604691"/>
                  <a:pt x="356663" y="1090555"/>
                </a:cubicBez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Rounded Rectangle 36"/>
          <p:cNvSpPr/>
          <p:nvPr/>
        </p:nvSpPr>
        <p:spPr bwMode="auto">
          <a:xfrm>
            <a:off x="6487666" y="2490028"/>
            <a:ext cx="1209912" cy="476071"/>
          </a:xfrm>
          <a:prstGeom prst="roundRect">
            <a:avLst>
              <a:gd name="adj" fmla="val 50000"/>
            </a:avLst>
          </a:prstGeom>
          <a:solidFill>
            <a:srgbClr val="E1FFFF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u="none" strike="noStrike" cap="none" normalizeH="0" baseline="0" dirty="0" smtClean="0">
                <a:ln>
                  <a:noFill/>
                </a:ln>
                <a:effectLst/>
                <a:latin typeface="Arial" charset="0"/>
              </a:rPr>
              <a:t>Waiting</a:t>
            </a:r>
          </a:p>
        </p:txBody>
      </p:sp>
      <p:sp>
        <p:nvSpPr>
          <p:cNvPr id="50" name="Rectangle 49"/>
          <p:cNvSpPr/>
          <p:nvPr/>
        </p:nvSpPr>
        <p:spPr>
          <a:xfrm>
            <a:off x="5336482" y="2968372"/>
            <a:ext cx="1650284" cy="4801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/>
              <a:t>l</a:t>
            </a:r>
            <a:r>
              <a:rPr lang="en-US" sz="1400" dirty="0" err="1" smtClean="0"/>
              <a:t>ock.notify</a:t>
            </a:r>
            <a:r>
              <a:rPr lang="en-US" sz="1400" dirty="0" smtClean="0"/>
              <a:t>(), </a:t>
            </a:r>
            <a:r>
              <a:rPr lang="en-US" sz="1400" dirty="0" err="1" smtClean="0"/>
              <a:t>lock.notifyAll</a:t>
            </a:r>
            <a:r>
              <a:rPr lang="en-US" sz="1400" dirty="0" smtClean="0"/>
              <a:t>()</a:t>
            </a:r>
            <a:endParaRPr lang="en-US" sz="1400" dirty="0"/>
          </a:p>
        </p:txBody>
      </p:sp>
      <p:sp>
        <p:nvSpPr>
          <p:cNvPr id="51" name="Rectangle 50"/>
          <p:cNvSpPr/>
          <p:nvPr/>
        </p:nvSpPr>
        <p:spPr>
          <a:xfrm>
            <a:off x="6898329" y="3779217"/>
            <a:ext cx="1650284" cy="2862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/>
              <a:t>l</a:t>
            </a:r>
            <a:r>
              <a:rPr lang="en-US" sz="1400" dirty="0" err="1" smtClean="0"/>
              <a:t>ock.wait</a:t>
            </a:r>
            <a:r>
              <a:rPr lang="en-US" sz="1400" dirty="0" smtClean="0"/>
              <a:t>()</a:t>
            </a:r>
            <a:endParaRPr lang="en-US" sz="1400" dirty="0"/>
          </a:p>
        </p:txBody>
      </p:sp>
      <p:sp>
        <p:nvSpPr>
          <p:cNvPr id="52" name="Arc 40"/>
          <p:cNvSpPr/>
          <p:nvPr/>
        </p:nvSpPr>
        <p:spPr bwMode="auto">
          <a:xfrm rot="1006222">
            <a:off x="5697790" y="2747857"/>
            <a:ext cx="1171510" cy="2677093"/>
          </a:xfrm>
          <a:custGeom>
            <a:avLst/>
            <a:gdLst>
              <a:gd name="connsiteX0" fmla="*/ 216507 w 433015"/>
              <a:gd name="connsiteY0" fmla="*/ 0 h 2418336"/>
              <a:gd name="connsiteX1" fmla="*/ 433015 w 433015"/>
              <a:gd name="connsiteY1" fmla="*/ 1209168 h 2418336"/>
              <a:gd name="connsiteX2" fmla="*/ 216508 w 433015"/>
              <a:gd name="connsiteY2" fmla="*/ 1209168 h 2418336"/>
              <a:gd name="connsiteX3" fmla="*/ 216507 w 433015"/>
              <a:gd name="connsiteY3" fmla="*/ 0 h 2418336"/>
              <a:gd name="connsiteX0" fmla="*/ 216507 w 433015"/>
              <a:gd name="connsiteY0" fmla="*/ 0 h 2418336"/>
              <a:gd name="connsiteX1" fmla="*/ 433015 w 433015"/>
              <a:gd name="connsiteY1" fmla="*/ 1209168 h 2418336"/>
              <a:gd name="connsiteX0" fmla="*/ 0 w 273284"/>
              <a:gd name="connsiteY0" fmla="*/ 0 h 1209168"/>
              <a:gd name="connsiteX1" fmla="*/ 216508 w 273284"/>
              <a:gd name="connsiteY1" fmla="*/ 1209168 h 1209168"/>
              <a:gd name="connsiteX2" fmla="*/ 1 w 273284"/>
              <a:gd name="connsiteY2" fmla="*/ 1209168 h 1209168"/>
              <a:gd name="connsiteX3" fmla="*/ 0 w 273284"/>
              <a:gd name="connsiteY3" fmla="*/ 0 h 1209168"/>
              <a:gd name="connsiteX0" fmla="*/ 0 w 273284"/>
              <a:gd name="connsiteY0" fmla="*/ 0 h 1209168"/>
              <a:gd name="connsiteX1" fmla="*/ 216508 w 273284"/>
              <a:gd name="connsiteY1" fmla="*/ 1209168 h 1209168"/>
              <a:gd name="connsiteX0" fmla="*/ 0 w 442123"/>
              <a:gd name="connsiteY0" fmla="*/ 0 h 1209168"/>
              <a:gd name="connsiteX1" fmla="*/ 216508 w 442123"/>
              <a:gd name="connsiteY1" fmla="*/ 1209168 h 1209168"/>
              <a:gd name="connsiteX2" fmla="*/ 1 w 442123"/>
              <a:gd name="connsiteY2" fmla="*/ 1209168 h 1209168"/>
              <a:gd name="connsiteX3" fmla="*/ 0 w 442123"/>
              <a:gd name="connsiteY3" fmla="*/ 0 h 1209168"/>
              <a:gd name="connsiteX0" fmla="*/ 0 w 442123"/>
              <a:gd name="connsiteY0" fmla="*/ 0 h 1209168"/>
              <a:gd name="connsiteX1" fmla="*/ 216508 w 442123"/>
              <a:gd name="connsiteY1" fmla="*/ 1209168 h 1209168"/>
              <a:gd name="connsiteX0" fmla="*/ 0 w 442123"/>
              <a:gd name="connsiteY0" fmla="*/ 0 h 1209168"/>
              <a:gd name="connsiteX1" fmla="*/ 216508 w 442123"/>
              <a:gd name="connsiteY1" fmla="*/ 1209168 h 1209168"/>
              <a:gd name="connsiteX2" fmla="*/ 1 w 442123"/>
              <a:gd name="connsiteY2" fmla="*/ 1209168 h 1209168"/>
              <a:gd name="connsiteX3" fmla="*/ 0 w 442123"/>
              <a:gd name="connsiteY3" fmla="*/ 0 h 1209168"/>
              <a:gd name="connsiteX0" fmla="*/ 0 w 442123"/>
              <a:gd name="connsiteY0" fmla="*/ 0 h 1209168"/>
              <a:gd name="connsiteX1" fmla="*/ 292708 w 442123"/>
              <a:gd name="connsiteY1" fmla="*/ 1122082 h 1209168"/>
              <a:gd name="connsiteX0" fmla="*/ 0 w 461515"/>
              <a:gd name="connsiteY0" fmla="*/ 0 h 1209168"/>
              <a:gd name="connsiteX1" fmla="*/ 216508 w 461515"/>
              <a:gd name="connsiteY1" fmla="*/ 1209168 h 1209168"/>
              <a:gd name="connsiteX2" fmla="*/ 1 w 461515"/>
              <a:gd name="connsiteY2" fmla="*/ 1209168 h 1209168"/>
              <a:gd name="connsiteX3" fmla="*/ 0 w 461515"/>
              <a:gd name="connsiteY3" fmla="*/ 0 h 1209168"/>
              <a:gd name="connsiteX0" fmla="*/ 0 w 461515"/>
              <a:gd name="connsiteY0" fmla="*/ 0 h 1209168"/>
              <a:gd name="connsiteX1" fmla="*/ 292708 w 461515"/>
              <a:gd name="connsiteY1" fmla="*/ 1122082 h 1209168"/>
              <a:gd name="connsiteX0" fmla="*/ 0 w 472338"/>
              <a:gd name="connsiteY0" fmla="*/ 34887 h 1244055"/>
              <a:gd name="connsiteX1" fmla="*/ 216508 w 472338"/>
              <a:gd name="connsiteY1" fmla="*/ 1244055 h 1244055"/>
              <a:gd name="connsiteX2" fmla="*/ 1 w 472338"/>
              <a:gd name="connsiteY2" fmla="*/ 1244055 h 1244055"/>
              <a:gd name="connsiteX3" fmla="*/ 0 w 472338"/>
              <a:gd name="connsiteY3" fmla="*/ 34887 h 1244055"/>
              <a:gd name="connsiteX0" fmla="*/ 60344 w 472338"/>
              <a:gd name="connsiteY0" fmla="*/ 0 h 1244055"/>
              <a:gd name="connsiteX1" fmla="*/ 292708 w 472338"/>
              <a:gd name="connsiteY1" fmla="*/ 1156969 h 1244055"/>
              <a:gd name="connsiteX0" fmla="*/ 0 w 442123"/>
              <a:gd name="connsiteY0" fmla="*/ 34887 h 1244055"/>
              <a:gd name="connsiteX1" fmla="*/ 216508 w 442123"/>
              <a:gd name="connsiteY1" fmla="*/ 1244055 h 1244055"/>
              <a:gd name="connsiteX2" fmla="*/ 1 w 442123"/>
              <a:gd name="connsiteY2" fmla="*/ 1244055 h 1244055"/>
              <a:gd name="connsiteX3" fmla="*/ 0 w 442123"/>
              <a:gd name="connsiteY3" fmla="*/ 34887 h 1244055"/>
              <a:gd name="connsiteX0" fmla="*/ 60344 w 442123"/>
              <a:gd name="connsiteY0" fmla="*/ 0 h 1244055"/>
              <a:gd name="connsiteX1" fmla="*/ 292708 w 442123"/>
              <a:gd name="connsiteY1" fmla="*/ 1156969 h 1244055"/>
              <a:gd name="connsiteX0" fmla="*/ 0 w 442123"/>
              <a:gd name="connsiteY0" fmla="*/ 34887 h 1244055"/>
              <a:gd name="connsiteX1" fmla="*/ 216508 w 442123"/>
              <a:gd name="connsiteY1" fmla="*/ 1244055 h 1244055"/>
              <a:gd name="connsiteX2" fmla="*/ 1 w 442123"/>
              <a:gd name="connsiteY2" fmla="*/ 1244055 h 1244055"/>
              <a:gd name="connsiteX3" fmla="*/ 0 w 442123"/>
              <a:gd name="connsiteY3" fmla="*/ 34887 h 1244055"/>
              <a:gd name="connsiteX0" fmla="*/ 60344 w 442123"/>
              <a:gd name="connsiteY0" fmla="*/ 0 h 1244055"/>
              <a:gd name="connsiteX1" fmla="*/ 292708 w 442123"/>
              <a:gd name="connsiteY1" fmla="*/ 1156969 h 1244055"/>
              <a:gd name="connsiteX0" fmla="*/ 665768 w 990567"/>
              <a:gd name="connsiteY0" fmla="*/ 34887 h 1244055"/>
              <a:gd name="connsiteX1" fmla="*/ 0 w 990567"/>
              <a:gd name="connsiteY1" fmla="*/ 809133 h 1244055"/>
              <a:gd name="connsiteX2" fmla="*/ 665769 w 990567"/>
              <a:gd name="connsiteY2" fmla="*/ 1244055 h 1244055"/>
              <a:gd name="connsiteX3" fmla="*/ 665768 w 990567"/>
              <a:gd name="connsiteY3" fmla="*/ 34887 h 1244055"/>
              <a:gd name="connsiteX0" fmla="*/ 726112 w 990567"/>
              <a:gd name="connsiteY0" fmla="*/ 0 h 1244055"/>
              <a:gd name="connsiteX1" fmla="*/ 958476 w 990567"/>
              <a:gd name="connsiteY1" fmla="*/ 1156969 h 1244055"/>
              <a:gd name="connsiteX0" fmla="*/ 695208 w 766704"/>
              <a:gd name="connsiteY0" fmla="*/ 34887 h 1244055"/>
              <a:gd name="connsiteX1" fmla="*/ 29440 w 766704"/>
              <a:gd name="connsiteY1" fmla="*/ 809133 h 1244055"/>
              <a:gd name="connsiteX2" fmla="*/ 695209 w 766704"/>
              <a:gd name="connsiteY2" fmla="*/ 1244055 h 1244055"/>
              <a:gd name="connsiteX3" fmla="*/ 695208 w 766704"/>
              <a:gd name="connsiteY3" fmla="*/ 34887 h 1244055"/>
              <a:gd name="connsiteX0" fmla="*/ 755552 w 766704"/>
              <a:gd name="connsiteY0" fmla="*/ 0 h 1244055"/>
              <a:gd name="connsiteX1" fmla="*/ 0 w 766704"/>
              <a:gd name="connsiteY1" fmla="*/ 772460 h 1244055"/>
              <a:gd name="connsiteX0" fmla="*/ 695208 w 802502"/>
              <a:gd name="connsiteY0" fmla="*/ 34887 h 1244055"/>
              <a:gd name="connsiteX1" fmla="*/ 29440 w 802502"/>
              <a:gd name="connsiteY1" fmla="*/ 809133 h 1244055"/>
              <a:gd name="connsiteX2" fmla="*/ 695209 w 802502"/>
              <a:gd name="connsiteY2" fmla="*/ 1244055 h 1244055"/>
              <a:gd name="connsiteX3" fmla="*/ 695208 w 802502"/>
              <a:gd name="connsiteY3" fmla="*/ 34887 h 1244055"/>
              <a:gd name="connsiteX0" fmla="*/ 755552 w 802502"/>
              <a:gd name="connsiteY0" fmla="*/ 0 h 1244055"/>
              <a:gd name="connsiteX1" fmla="*/ 0 w 802502"/>
              <a:gd name="connsiteY1" fmla="*/ 772460 h 1244055"/>
              <a:gd name="connsiteX0" fmla="*/ 720632 w 824157"/>
              <a:gd name="connsiteY0" fmla="*/ 34887 h 1244055"/>
              <a:gd name="connsiteX1" fmla="*/ 54864 w 824157"/>
              <a:gd name="connsiteY1" fmla="*/ 809133 h 1244055"/>
              <a:gd name="connsiteX2" fmla="*/ 720633 w 824157"/>
              <a:gd name="connsiteY2" fmla="*/ 1244055 h 1244055"/>
              <a:gd name="connsiteX3" fmla="*/ 720632 w 824157"/>
              <a:gd name="connsiteY3" fmla="*/ 34887 h 1244055"/>
              <a:gd name="connsiteX0" fmla="*/ 780976 w 824157"/>
              <a:gd name="connsiteY0" fmla="*/ 0 h 1244055"/>
              <a:gd name="connsiteX1" fmla="*/ 0 w 824157"/>
              <a:gd name="connsiteY1" fmla="*/ 851160 h 1244055"/>
              <a:gd name="connsiteX0" fmla="*/ 720632 w 815106"/>
              <a:gd name="connsiteY0" fmla="*/ 34887 h 1244055"/>
              <a:gd name="connsiteX1" fmla="*/ 54864 w 815106"/>
              <a:gd name="connsiteY1" fmla="*/ 809133 h 1244055"/>
              <a:gd name="connsiteX2" fmla="*/ 720633 w 815106"/>
              <a:gd name="connsiteY2" fmla="*/ 1244055 h 1244055"/>
              <a:gd name="connsiteX3" fmla="*/ 720632 w 815106"/>
              <a:gd name="connsiteY3" fmla="*/ 34887 h 1244055"/>
              <a:gd name="connsiteX0" fmla="*/ 780976 w 815106"/>
              <a:gd name="connsiteY0" fmla="*/ 0 h 1244055"/>
              <a:gd name="connsiteX1" fmla="*/ 0 w 815106"/>
              <a:gd name="connsiteY1" fmla="*/ 851160 h 1244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15106" h="1244055" stroke="0" extrusionOk="0">
                <a:moveTo>
                  <a:pt x="720632" y="34887"/>
                </a:moveTo>
                <a:cubicBezTo>
                  <a:pt x="840206" y="34887"/>
                  <a:pt x="620922" y="163099"/>
                  <a:pt x="54864" y="809133"/>
                </a:cubicBezTo>
                <a:lnTo>
                  <a:pt x="720633" y="1244055"/>
                </a:lnTo>
                <a:cubicBezTo>
                  <a:pt x="720633" y="840999"/>
                  <a:pt x="720632" y="437943"/>
                  <a:pt x="720632" y="34887"/>
                </a:cubicBezTo>
                <a:close/>
              </a:path>
              <a:path w="815106" h="1244055" fill="none">
                <a:moveTo>
                  <a:pt x="780976" y="0"/>
                </a:moveTo>
                <a:cubicBezTo>
                  <a:pt x="891722" y="382140"/>
                  <a:pt x="758489" y="624905"/>
                  <a:pt x="0" y="851160"/>
                </a:cubicBez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3" name="Arc 40"/>
          <p:cNvSpPr/>
          <p:nvPr/>
        </p:nvSpPr>
        <p:spPr bwMode="auto">
          <a:xfrm rot="3869104">
            <a:off x="3858635" y="4360054"/>
            <a:ext cx="324368" cy="1893347"/>
          </a:xfrm>
          <a:custGeom>
            <a:avLst/>
            <a:gdLst>
              <a:gd name="connsiteX0" fmla="*/ 216507 w 433015"/>
              <a:gd name="connsiteY0" fmla="*/ 0 h 2418336"/>
              <a:gd name="connsiteX1" fmla="*/ 433015 w 433015"/>
              <a:gd name="connsiteY1" fmla="*/ 1209168 h 2418336"/>
              <a:gd name="connsiteX2" fmla="*/ 216508 w 433015"/>
              <a:gd name="connsiteY2" fmla="*/ 1209168 h 2418336"/>
              <a:gd name="connsiteX3" fmla="*/ 216507 w 433015"/>
              <a:gd name="connsiteY3" fmla="*/ 0 h 2418336"/>
              <a:gd name="connsiteX0" fmla="*/ 216507 w 433015"/>
              <a:gd name="connsiteY0" fmla="*/ 0 h 2418336"/>
              <a:gd name="connsiteX1" fmla="*/ 433015 w 433015"/>
              <a:gd name="connsiteY1" fmla="*/ 1209168 h 2418336"/>
              <a:gd name="connsiteX0" fmla="*/ 0 w 273284"/>
              <a:gd name="connsiteY0" fmla="*/ 0 h 1209168"/>
              <a:gd name="connsiteX1" fmla="*/ 216508 w 273284"/>
              <a:gd name="connsiteY1" fmla="*/ 1209168 h 1209168"/>
              <a:gd name="connsiteX2" fmla="*/ 1 w 273284"/>
              <a:gd name="connsiteY2" fmla="*/ 1209168 h 1209168"/>
              <a:gd name="connsiteX3" fmla="*/ 0 w 273284"/>
              <a:gd name="connsiteY3" fmla="*/ 0 h 1209168"/>
              <a:gd name="connsiteX0" fmla="*/ 0 w 273284"/>
              <a:gd name="connsiteY0" fmla="*/ 0 h 1209168"/>
              <a:gd name="connsiteX1" fmla="*/ 216508 w 273284"/>
              <a:gd name="connsiteY1" fmla="*/ 1209168 h 1209168"/>
              <a:gd name="connsiteX0" fmla="*/ 0 w 442123"/>
              <a:gd name="connsiteY0" fmla="*/ 0 h 1209168"/>
              <a:gd name="connsiteX1" fmla="*/ 216508 w 442123"/>
              <a:gd name="connsiteY1" fmla="*/ 1209168 h 1209168"/>
              <a:gd name="connsiteX2" fmla="*/ 1 w 442123"/>
              <a:gd name="connsiteY2" fmla="*/ 1209168 h 1209168"/>
              <a:gd name="connsiteX3" fmla="*/ 0 w 442123"/>
              <a:gd name="connsiteY3" fmla="*/ 0 h 1209168"/>
              <a:gd name="connsiteX0" fmla="*/ 0 w 442123"/>
              <a:gd name="connsiteY0" fmla="*/ 0 h 1209168"/>
              <a:gd name="connsiteX1" fmla="*/ 216508 w 442123"/>
              <a:gd name="connsiteY1" fmla="*/ 1209168 h 1209168"/>
              <a:gd name="connsiteX0" fmla="*/ 0 w 442123"/>
              <a:gd name="connsiteY0" fmla="*/ 0 h 1209168"/>
              <a:gd name="connsiteX1" fmla="*/ 216508 w 442123"/>
              <a:gd name="connsiteY1" fmla="*/ 1209168 h 1209168"/>
              <a:gd name="connsiteX2" fmla="*/ 1 w 442123"/>
              <a:gd name="connsiteY2" fmla="*/ 1209168 h 1209168"/>
              <a:gd name="connsiteX3" fmla="*/ 0 w 442123"/>
              <a:gd name="connsiteY3" fmla="*/ 0 h 1209168"/>
              <a:gd name="connsiteX0" fmla="*/ 0 w 442123"/>
              <a:gd name="connsiteY0" fmla="*/ 0 h 1209168"/>
              <a:gd name="connsiteX1" fmla="*/ 292708 w 442123"/>
              <a:gd name="connsiteY1" fmla="*/ 1122082 h 1209168"/>
              <a:gd name="connsiteX0" fmla="*/ 0 w 461515"/>
              <a:gd name="connsiteY0" fmla="*/ 0 h 1209168"/>
              <a:gd name="connsiteX1" fmla="*/ 216508 w 461515"/>
              <a:gd name="connsiteY1" fmla="*/ 1209168 h 1209168"/>
              <a:gd name="connsiteX2" fmla="*/ 1 w 461515"/>
              <a:gd name="connsiteY2" fmla="*/ 1209168 h 1209168"/>
              <a:gd name="connsiteX3" fmla="*/ 0 w 461515"/>
              <a:gd name="connsiteY3" fmla="*/ 0 h 1209168"/>
              <a:gd name="connsiteX0" fmla="*/ 0 w 461515"/>
              <a:gd name="connsiteY0" fmla="*/ 0 h 1209168"/>
              <a:gd name="connsiteX1" fmla="*/ 292708 w 461515"/>
              <a:gd name="connsiteY1" fmla="*/ 1122082 h 1209168"/>
              <a:gd name="connsiteX0" fmla="*/ 0 w 1201904"/>
              <a:gd name="connsiteY0" fmla="*/ 0 h 1209168"/>
              <a:gd name="connsiteX1" fmla="*/ 216508 w 1201904"/>
              <a:gd name="connsiteY1" fmla="*/ 1209168 h 1209168"/>
              <a:gd name="connsiteX2" fmla="*/ 1 w 1201904"/>
              <a:gd name="connsiteY2" fmla="*/ 1209168 h 1209168"/>
              <a:gd name="connsiteX3" fmla="*/ 0 w 1201904"/>
              <a:gd name="connsiteY3" fmla="*/ 0 h 1209168"/>
              <a:gd name="connsiteX0" fmla="*/ 0 w 1201904"/>
              <a:gd name="connsiteY0" fmla="*/ 0 h 1209168"/>
              <a:gd name="connsiteX1" fmla="*/ 292708 w 1201904"/>
              <a:gd name="connsiteY1" fmla="*/ 1122082 h 1209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01904" h="1209168" stroke="0" extrusionOk="0">
                <a:moveTo>
                  <a:pt x="0" y="0"/>
                </a:moveTo>
                <a:cubicBezTo>
                  <a:pt x="119574" y="0"/>
                  <a:pt x="782566" y="563134"/>
                  <a:pt x="216508" y="1209168"/>
                </a:cubicBezTo>
                <a:lnTo>
                  <a:pt x="1" y="1209168"/>
                </a:lnTo>
                <a:cubicBezTo>
                  <a:pt x="1" y="806112"/>
                  <a:pt x="0" y="403056"/>
                  <a:pt x="0" y="0"/>
                </a:cubicBezTo>
                <a:close/>
              </a:path>
              <a:path w="1201904" h="1209168" fill="none">
                <a:moveTo>
                  <a:pt x="0" y="0"/>
                </a:moveTo>
                <a:cubicBezTo>
                  <a:pt x="119574" y="0"/>
                  <a:pt x="2443362" y="446818"/>
                  <a:pt x="292708" y="1122082"/>
                </a:cubicBez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3490852" y="5695886"/>
            <a:ext cx="1581587" cy="2862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err="1" smtClean="0"/>
              <a:t>myThread.sleep</a:t>
            </a:r>
            <a:r>
              <a:rPr lang="en-US" sz="1400" dirty="0" smtClean="0"/>
              <a:t>()</a:t>
            </a:r>
            <a:endParaRPr lang="en-US" sz="1400" dirty="0"/>
          </a:p>
        </p:txBody>
      </p:sp>
      <p:sp>
        <p:nvSpPr>
          <p:cNvPr id="55" name="Rectangle 54"/>
          <p:cNvSpPr/>
          <p:nvPr/>
        </p:nvSpPr>
        <p:spPr>
          <a:xfrm>
            <a:off x="929670" y="4629644"/>
            <a:ext cx="941283" cy="4801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400" dirty="0" err="1" smtClean="0"/>
              <a:t>sleeptime</a:t>
            </a:r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 smtClean="0"/>
              <a:t>elapsed</a:t>
            </a:r>
            <a:endParaRPr lang="en-US" sz="1400" dirty="0"/>
          </a:p>
        </p:txBody>
      </p:sp>
      <p:sp>
        <p:nvSpPr>
          <p:cNvPr id="56" name="Arc 40"/>
          <p:cNvSpPr/>
          <p:nvPr/>
        </p:nvSpPr>
        <p:spPr bwMode="auto">
          <a:xfrm rot="12793330">
            <a:off x="1902206" y="3781760"/>
            <a:ext cx="798671" cy="1349680"/>
          </a:xfrm>
          <a:custGeom>
            <a:avLst/>
            <a:gdLst>
              <a:gd name="connsiteX0" fmla="*/ 216507 w 433015"/>
              <a:gd name="connsiteY0" fmla="*/ 0 h 2418336"/>
              <a:gd name="connsiteX1" fmla="*/ 433015 w 433015"/>
              <a:gd name="connsiteY1" fmla="*/ 1209168 h 2418336"/>
              <a:gd name="connsiteX2" fmla="*/ 216508 w 433015"/>
              <a:gd name="connsiteY2" fmla="*/ 1209168 h 2418336"/>
              <a:gd name="connsiteX3" fmla="*/ 216507 w 433015"/>
              <a:gd name="connsiteY3" fmla="*/ 0 h 2418336"/>
              <a:gd name="connsiteX0" fmla="*/ 216507 w 433015"/>
              <a:gd name="connsiteY0" fmla="*/ 0 h 2418336"/>
              <a:gd name="connsiteX1" fmla="*/ 433015 w 433015"/>
              <a:gd name="connsiteY1" fmla="*/ 1209168 h 2418336"/>
              <a:gd name="connsiteX0" fmla="*/ 0 w 273284"/>
              <a:gd name="connsiteY0" fmla="*/ 0 h 1209168"/>
              <a:gd name="connsiteX1" fmla="*/ 216508 w 273284"/>
              <a:gd name="connsiteY1" fmla="*/ 1209168 h 1209168"/>
              <a:gd name="connsiteX2" fmla="*/ 1 w 273284"/>
              <a:gd name="connsiteY2" fmla="*/ 1209168 h 1209168"/>
              <a:gd name="connsiteX3" fmla="*/ 0 w 273284"/>
              <a:gd name="connsiteY3" fmla="*/ 0 h 1209168"/>
              <a:gd name="connsiteX0" fmla="*/ 0 w 273284"/>
              <a:gd name="connsiteY0" fmla="*/ 0 h 1209168"/>
              <a:gd name="connsiteX1" fmla="*/ 216508 w 273284"/>
              <a:gd name="connsiteY1" fmla="*/ 1209168 h 1209168"/>
              <a:gd name="connsiteX0" fmla="*/ 0 w 442123"/>
              <a:gd name="connsiteY0" fmla="*/ 0 h 1209168"/>
              <a:gd name="connsiteX1" fmla="*/ 216508 w 442123"/>
              <a:gd name="connsiteY1" fmla="*/ 1209168 h 1209168"/>
              <a:gd name="connsiteX2" fmla="*/ 1 w 442123"/>
              <a:gd name="connsiteY2" fmla="*/ 1209168 h 1209168"/>
              <a:gd name="connsiteX3" fmla="*/ 0 w 442123"/>
              <a:gd name="connsiteY3" fmla="*/ 0 h 1209168"/>
              <a:gd name="connsiteX0" fmla="*/ 0 w 442123"/>
              <a:gd name="connsiteY0" fmla="*/ 0 h 1209168"/>
              <a:gd name="connsiteX1" fmla="*/ 216508 w 442123"/>
              <a:gd name="connsiteY1" fmla="*/ 1209168 h 1209168"/>
              <a:gd name="connsiteX0" fmla="*/ 0 w 442123"/>
              <a:gd name="connsiteY0" fmla="*/ 0 h 1209168"/>
              <a:gd name="connsiteX1" fmla="*/ 216508 w 442123"/>
              <a:gd name="connsiteY1" fmla="*/ 1209168 h 1209168"/>
              <a:gd name="connsiteX2" fmla="*/ 1 w 442123"/>
              <a:gd name="connsiteY2" fmla="*/ 1209168 h 1209168"/>
              <a:gd name="connsiteX3" fmla="*/ 0 w 442123"/>
              <a:gd name="connsiteY3" fmla="*/ 0 h 1209168"/>
              <a:gd name="connsiteX0" fmla="*/ 0 w 442123"/>
              <a:gd name="connsiteY0" fmla="*/ 0 h 1209168"/>
              <a:gd name="connsiteX1" fmla="*/ 292708 w 442123"/>
              <a:gd name="connsiteY1" fmla="*/ 1122082 h 1209168"/>
              <a:gd name="connsiteX0" fmla="*/ 0 w 461515"/>
              <a:gd name="connsiteY0" fmla="*/ 0 h 1209168"/>
              <a:gd name="connsiteX1" fmla="*/ 216508 w 461515"/>
              <a:gd name="connsiteY1" fmla="*/ 1209168 h 1209168"/>
              <a:gd name="connsiteX2" fmla="*/ 1 w 461515"/>
              <a:gd name="connsiteY2" fmla="*/ 1209168 h 1209168"/>
              <a:gd name="connsiteX3" fmla="*/ 0 w 461515"/>
              <a:gd name="connsiteY3" fmla="*/ 0 h 1209168"/>
              <a:gd name="connsiteX0" fmla="*/ 0 w 461515"/>
              <a:gd name="connsiteY0" fmla="*/ 0 h 1209168"/>
              <a:gd name="connsiteX1" fmla="*/ 292708 w 461515"/>
              <a:gd name="connsiteY1" fmla="*/ 1122082 h 1209168"/>
              <a:gd name="connsiteX0" fmla="*/ 0 w 466867"/>
              <a:gd name="connsiteY0" fmla="*/ 66943 h 1276111"/>
              <a:gd name="connsiteX1" fmla="*/ 216508 w 466867"/>
              <a:gd name="connsiteY1" fmla="*/ 1276111 h 1276111"/>
              <a:gd name="connsiteX2" fmla="*/ 1 w 466867"/>
              <a:gd name="connsiteY2" fmla="*/ 1276111 h 1276111"/>
              <a:gd name="connsiteX3" fmla="*/ 0 w 466867"/>
              <a:gd name="connsiteY3" fmla="*/ 66943 h 1276111"/>
              <a:gd name="connsiteX0" fmla="*/ 30741 w 466867"/>
              <a:gd name="connsiteY0" fmla="*/ 0 h 1276111"/>
              <a:gd name="connsiteX1" fmla="*/ 292708 w 466867"/>
              <a:gd name="connsiteY1" fmla="*/ 1189025 h 1276111"/>
              <a:gd name="connsiteX0" fmla="*/ 0 w 478630"/>
              <a:gd name="connsiteY0" fmla="*/ 81004 h 1290172"/>
              <a:gd name="connsiteX1" fmla="*/ 216508 w 478630"/>
              <a:gd name="connsiteY1" fmla="*/ 1290172 h 1290172"/>
              <a:gd name="connsiteX2" fmla="*/ 1 w 478630"/>
              <a:gd name="connsiteY2" fmla="*/ 1290172 h 1290172"/>
              <a:gd name="connsiteX3" fmla="*/ 0 w 478630"/>
              <a:gd name="connsiteY3" fmla="*/ 81004 h 1290172"/>
              <a:gd name="connsiteX0" fmla="*/ 30741 w 478630"/>
              <a:gd name="connsiteY0" fmla="*/ 14061 h 1290172"/>
              <a:gd name="connsiteX1" fmla="*/ 292708 w 478630"/>
              <a:gd name="connsiteY1" fmla="*/ 1203086 h 1290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78630" h="1290172" stroke="0" extrusionOk="0">
                <a:moveTo>
                  <a:pt x="0" y="81004"/>
                </a:moveTo>
                <a:cubicBezTo>
                  <a:pt x="119574" y="81004"/>
                  <a:pt x="782566" y="644138"/>
                  <a:pt x="216508" y="1290172"/>
                </a:cubicBezTo>
                <a:lnTo>
                  <a:pt x="1" y="1290172"/>
                </a:lnTo>
                <a:cubicBezTo>
                  <a:pt x="1" y="887116"/>
                  <a:pt x="0" y="484060"/>
                  <a:pt x="0" y="81004"/>
                </a:cubicBezTo>
                <a:close/>
              </a:path>
              <a:path w="478630" h="1290172" fill="none">
                <a:moveTo>
                  <a:pt x="30741" y="14061"/>
                </a:moveTo>
                <a:cubicBezTo>
                  <a:pt x="220226" y="-117021"/>
                  <a:pt x="760794" y="698567"/>
                  <a:pt x="292708" y="1203086"/>
                </a:cubicBez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7" name="Arc 42"/>
          <p:cNvSpPr/>
          <p:nvPr/>
        </p:nvSpPr>
        <p:spPr bwMode="auto">
          <a:xfrm rot="8450786">
            <a:off x="5300719" y="4451751"/>
            <a:ext cx="778894" cy="1899965"/>
          </a:xfrm>
          <a:custGeom>
            <a:avLst/>
            <a:gdLst>
              <a:gd name="connsiteX0" fmla="*/ 493335 w 986671"/>
              <a:gd name="connsiteY0" fmla="*/ 0 h 1977109"/>
              <a:gd name="connsiteX1" fmla="*/ 986671 w 986671"/>
              <a:gd name="connsiteY1" fmla="*/ 988555 h 1977109"/>
              <a:gd name="connsiteX2" fmla="*/ 493336 w 986671"/>
              <a:gd name="connsiteY2" fmla="*/ 988555 h 1977109"/>
              <a:gd name="connsiteX3" fmla="*/ 493335 w 986671"/>
              <a:gd name="connsiteY3" fmla="*/ 0 h 1977109"/>
              <a:gd name="connsiteX0" fmla="*/ 493335 w 986671"/>
              <a:gd name="connsiteY0" fmla="*/ 0 h 1977109"/>
              <a:gd name="connsiteX1" fmla="*/ 986671 w 986671"/>
              <a:gd name="connsiteY1" fmla="*/ 988555 h 1977109"/>
              <a:gd name="connsiteX0" fmla="*/ 0 w 493336"/>
              <a:gd name="connsiteY0" fmla="*/ 0 h 996356"/>
              <a:gd name="connsiteX1" fmla="*/ 493336 w 493336"/>
              <a:gd name="connsiteY1" fmla="*/ 988555 h 996356"/>
              <a:gd name="connsiteX2" fmla="*/ 1 w 493336"/>
              <a:gd name="connsiteY2" fmla="*/ 988555 h 996356"/>
              <a:gd name="connsiteX3" fmla="*/ 0 w 493336"/>
              <a:gd name="connsiteY3" fmla="*/ 0 h 996356"/>
              <a:gd name="connsiteX0" fmla="*/ 0 w 493336"/>
              <a:gd name="connsiteY0" fmla="*/ 0 h 996356"/>
              <a:gd name="connsiteX1" fmla="*/ 351617 w 493336"/>
              <a:gd name="connsiteY1" fmla="*/ 996356 h 996356"/>
              <a:gd name="connsiteX0" fmla="*/ 0 w 493336"/>
              <a:gd name="connsiteY0" fmla="*/ 0 h 996356"/>
              <a:gd name="connsiteX1" fmla="*/ 493336 w 493336"/>
              <a:gd name="connsiteY1" fmla="*/ 988555 h 996356"/>
              <a:gd name="connsiteX2" fmla="*/ 1 w 493336"/>
              <a:gd name="connsiteY2" fmla="*/ 988555 h 996356"/>
              <a:gd name="connsiteX3" fmla="*/ 0 w 493336"/>
              <a:gd name="connsiteY3" fmla="*/ 0 h 996356"/>
              <a:gd name="connsiteX0" fmla="*/ 0 w 493336"/>
              <a:gd name="connsiteY0" fmla="*/ 0 h 996356"/>
              <a:gd name="connsiteX1" fmla="*/ 351617 w 493336"/>
              <a:gd name="connsiteY1" fmla="*/ 996356 h 996356"/>
              <a:gd name="connsiteX0" fmla="*/ 0 w 493336"/>
              <a:gd name="connsiteY0" fmla="*/ 0 h 988555"/>
              <a:gd name="connsiteX1" fmla="*/ 493336 w 493336"/>
              <a:gd name="connsiteY1" fmla="*/ 988555 h 988555"/>
              <a:gd name="connsiteX2" fmla="*/ 1 w 493336"/>
              <a:gd name="connsiteY2" fmla="*/ 988555 h 988555"/>
              <a:gd name="connsiteX3" fmla="*/ 0 w 493336"/>
              <a:gd name="connsiteY3" fmla="*/ 0 h 988555"/>
              <a:gd name="connsiteX0" fmla="*/ 0 w 493336"/>
              <a:gd name="connsiteY0" fmla="*/ 0 h 988555"/>
              <a:gd name="connsiteX1" fmla="*/ 221282 w 493336"/>
              <a:gd name="connsiteY1" fmla="*/ 928941 h 988555"/>
              <a:gd name="connsiteX0" fmla="*/ 0 w 493336"/>
              <a:gd name="connsiteY0" fmla="*/ 0 h 988555"/>
              <a:gd name="connsiteX1" fmla="*/ 493336 w 493336"/>
              <a:gd name="connsiteY1" fmla="*/ 988555 h 988555"/>
              <a:gd name="connsiteX2" fmla="*/ 1 w 493336"/>
              <a:gd name="connsiteY2" fmla="*/ 988555 h 988555"/>
              <a:gd name="connsiteX3" fmla="*/ 0 w 493336"/>
              <a:gd name="connsiteY3" fmla="*/ 0 h 988555"/>
              <a:gd name="connsiteX0" fmla="*/ 0 w 493336"/>
              <a:gd name="connsiteY0" fmla="*/ 0 h 988555"/>
              <a:gd name="connsiteX1" fmla="*/ 221282 w 493336"/>
              <a:gd name="connsiteY1" fmla="*/ 928941 h 988555"/>
              <a:gd name="connsiteX0" fmla="*/ 0 w 493336"/>
              <a:gd name="connsiteY0" fmla="*/ 0 h 988555"/>
              <a:gd name="connsiteX1" fmla="*/ 493336 w 493336"/>
              <a:gd name="connsiteY1" fmla="*/ 988555 h 988555"/>
              <a:gd name="connsiteX2" fmla="*/ 1 w 493336"/>
              <a:gd name="connsiteY2" fmla="*/ 988555 h 988555"/>
              <a:gd name="connsiteX3" fmla="*/ 0 w 493336"/>
              <a:gd name="connsiteY3" fmla="*/ 0 h 988555"/>
              <a:gd name="connsiteX0" fmla="*/ 0 w 493336"/>
              <a:gd name="connsiteY0" fmla="*/ 0 h 988555"/>
              <a:gd name="connsiteX1" fmla="*/ 221282 w 493336"/>
              <a:gd name="connsiteY1" fmla="*/ 928941 h 988555"/>
              <a:gd name="connsiteX0" fmla="*/ 0 w 493336"/>
              <a:gd name="connsiteY0" fmla="*/ 0 h 988555"/>
              <a:gd name="connsiteX1" fmla="*/ 493336 w 493336"/>
              <a:gd name="connsiteY1" fmla="*/ 988555 h 988555"/>
              <a:gd name="connsiteX2" fmla="*/ 1 w 493336"/>
              <a:gd name="connsiteY2" fmla="*/ 988555 h 988555"/>
              <a:gd name="connsiteX3" fmla="*/ 0 w 493336"/>
              <a:gd name="connsiteY3" fmla="*/ 0 h 988555"/>
              <a:gd name="connsiteX0" fmla="*/ 0 w 493336"/>
              <a:gd name="connsiteY0" fmla="*/ 0 h 988555"/>
              <a:gd name="connsiteX1" fmla="*/ 221282 w 493336"/>
              <a:gd name="connsiteY1" fmla="*/ 928941 h 988555"/>
              <a:gd name="connsiteX0" fmla="*/ 23101 w 516437"/>
              <a:gd name="connsiteY0" fmla="*/ 40441 h 1028996"/>
              <a:gd name="connsiteX1" fmla="*/ 516437 w 516437"/>
              <a:gd name="connsiteY1" fmla="*/ 1028996 h 1028996"/>
              <a:gd name="connsiteX2" fmla="*/ 23102 w 516437"/>
              <a:gd name="connsiteY2" fmla="*/ 1028996 h 1028996"/>
              <a:gd name="connsiteX3" fmla="*/ 23101 w 516437"/>
              <a:gd name="connsiteY3" fmla="*/ 40441 h 1028996"/>
              <a:gd name="connsiteX0" fmla="*/ 0 w 516437"/>
              <a:gd name="connsiteY0" fmla="*/ 0 h 1028996"/>
              <a:gd name="connsiteX1" fmla="*/ 244383 w 516437"/>
              <a:gd name="connsiteY1" fmla="*/ 969382 h 1028996"/>
              <a:gd name="connsiteX0" fmla="*/ 23101 w 516437"/>
              <a:gd name="connsiteY0" fmla="*/ 40441 h 1028996"/>
              <a:gd name="connsiteX1" fmla="*/ 516437 w 516437"/>
              <a:gd name="connsiteY1" fmla="*/ 1028996 h 1028996"/>
              <a:gd name="connsiteX2" fmla="*/ 23102 w 516437"/>
              <a:gd name="connsiteY2" fmla="*/ 1028996 h 1028996"/>
              <a:gd name="connsiteX3" fmla="*/ 23101 w 516437"/>
              <a:gd name="connsiteY3" fmla="*/ 40441 h 1028996"/>
              <a:gd name="connsiteX0" fmla="*/ 0 w 516437"/>
              <a:gd name="connsiteY0" fmla="*/ 0 h 1028996"/>
              <a:gd name="connsiteX1" fmla="*/ 244383 w 516437"/>
              <a:gd name="connsiteY1" fmla="*/ 969382 h 1028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16437" h="1028996" stroke="0" extrusionOk="0">
                <a:moveTo>
                  <a:pt x="23101" y="40441"/>
                </a:moveTo>
                <a:cubicBezTo>
                  <a:pt x="351875" y="358982"/>
                  <a:pt x="516437" y="483032"/>
                  <a:pt x="516437" y="1028996"/>
                </a:cubicBezTo>
                <a:lnTo>
                  <a:pt x="23102" y="1028996"/>
                </a:lnTo>
                <a:cubicBezTo>
                  <a:pt x="23102" y="699478"/>
                  <a:pt x="23101" y="369959"/>
                  <a:pt x="23101" y="40441"/>
                </a:cubicBezTo>
                <a:close/>
              </a:path>
              <a:path w="516437" h="1028996" fill="none">
                <a:moveTo>
                  <a:pt x="0" y="0"/>
                </a:moveTo>
                <a:cubicBezTo>
                  <a:pt x="361150" y="248312"/>
                  <a:pt x="655801" y="686094"/>
                  <a:pt x="244383" y="969382"/>
                </a:cubicBez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Rounded Rectangle 35"/>
          <p:cNvSpPr/>
          <p:nvPr/>
        </p:nvSpPr>
        <p:spPr bwMode="auto">
          <a:xfrm>
            <a:off x="4398386" y="4276513"/>
            <a:ext cx="1209912" cy="476071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Running</a:t>
            </a:r>
          </a:p>
        </p:txBody>
      </p:sp>
      <p:sp>
        <p:nvSpPr>
          <p:cNvPr id="58" name="Rectangle 57"/>
          <p:cNvSpPr/>
          <p:nvPr/>
        </p:nvSpPr>
        <p:spPr>
          <a:xfrm>
            <a:off x="5520818" y="5034454"/>
            <a:ext cx="1650284" cy="4801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r</a:t>
            </a:r>
            <a:r>
              <a:rPr lang="en-US" sz="1400" dirty="0" smtClean="0"/>
              <a:t>un() method returns</a:t>
            </a:r>
            <a:endParaRPr lang="en-US" sz="1400" dirty="0"/>
          </a:p>
        </p:txBody>
      </p:sp>
      <p:sp>
        <p:nvSpPr>
          <p:cNvPr id="60" name="Oval 59"/>
          <p:cNvSpPr/>
          <p:nvPr/>
        </p:nvSpPr>
        <p:spPr bwMode="auto">
          <a:xfrm>
            <a:off x="7569184" y="4638584"/>
            <a:ext cx="392925" cy="366901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1" name="Arc 42"/>
          <p:cNvSpPr/>
          <p:nvPr/>
        </p:nvSpPr>
        <p:spPr bwMode="auto">
          <a:xfrm rot="2795281">
            <a:off x="7299800" y="5037639"/>
            <a:ext cx="359662" cy="1082527"/>
          </a:xfrm>
          <a:custGeom>
            <a:avLst/>
            <a:gdLst>
              <a:gd name="connsiteX0" fmla="*/ 493335 w 986671"/>
              <a:gd name="connsiteY0" fmla="*/ 0 h 1977109"/>
              <a:gd name="connsiteX1" fmla="*/ 986671 w 986671"/>
              <a:gd name="connsiteY1" fmla="*/ 988555 h 1977109"/>
              <a:gd name="connsiteX2" fmla="*/ 493336 w 986671"/>
              <a:gd name="connsiteY2" fmla="*/ 988555 h 1977109"/>
              <a:gd name="connsiteX3" fmla="*/ 493335 w 986671"/>
              <a:gd name="connsiteY3" fmla="*/ 0 h 1977109"/>
              <a:gd name="connsiteX0" fmla="*/ 493335 w 986671"/>
              <a:gd name="connsiteY0" fmla="*/ 0 h 1977109"/>
              <a:gd name="connsiteX1" fmla="*/ 986671 w 986671"/>
              <a:gd name="connsiteY1" fmla="*/ 988555 h 1977109"/>
              <a:gd name="connsiteX0" fmla="*/ 0 w 493336"/>
              <a:gd name="connsiteY0" fmla="*/ 0 h 996356"/>
              <a:gd name="connsiteX1" fmla="*/ 493336 w 493336"/>
              <a:gd name="connsiteY1" fmla="*/ 988555 h 996356"/>
              <a:gd name="connsiteX2" fmla="*/ 1 w 493336"/>
              <a:gd name="connsiteY2" fmla="*/ 988555 h 996356"/>
              <a:gd name="connsiteX3" fmla="*/ 0 w 493336"/>
              <a:gd name="connsiteY3" fmla="*/ 0 h 996356"/>
              <a:gd name="connsiteX0" fmla="*/ 0 w 493336"/>
              <a:gd name="connsiteY0" fmla="*/ 0 h 996356"/>
              <a:gd name="connsiteX1" fmla="*/ 351617 w 493336"/>
              <a:gd name="connsiteY1" fmla="*/ 996356 h 996356"/>
              <a:gd name="connsiteX0" fmla="*/ 0 w 493336"/>
              <a:gd name="connsiteY0" fmla="*/ 0 h 996356"/>
              <a:gd name="connsiteX1" fmla="*/ 493336 w 493336"/>
              <a:gd name="connsiteY1" fmla="*/ 988555 h 996356"/>
              <a:gd name="connsiteX2" fmla="*/ 1 w 493336"/>
              <a:gd name="connsiteY2" fmla="*/ 988555 h 996356"/>
              <a:gd name="connsiteX3" fmla="*/ 0 w 493336"/>
              <a:gd name="connsiteY3" fmla="*/ 0 h 996356"/>
              <a:gd name="connsiteX0" fmla="*/ 0 w 493336"/>
              <a:gd name="connsiteY0" fmla="*/ 0 h 996356"/>
              <a:gd name="connsiteX1" fmla="*/ 351617 w 493336"/>
              <a:gd name="connsiteY1" fmla="*/ 996356 h 996356"/>
              <a:gd name="connsiteX0" fmla="*/ 0 w 493336"/>
              <a:gd name="connsiteY0" fmla="*/ 0 h 988555"/>
              <a:gd name="connsiteX1" fmla="*/ 493336 w 493336"/>
              <a:gd name="connsiteY1" fmla="*/ 988555 h 988555"/>
              <a:gd name="connsiteX2" fmla="*/ 1 w 493336"/>
              <a:gd name="connsiteY2" fmla="*/ 988555 h 988555"/>
              <a:gd name="connsiteX3" fmla="*/ 0 w 493336"/>
              <a:gd name="connsiteY3" fmla="*/ 0 h 988555"/>
              <a:gd name="connsiteX0" fmla="*/ 0 w 493336"/>
              <a:gd name="connsiteY0" fmla="*/ 0 h 988555"/>
              <a:gd name="connsiteX1" fmla="*/ 221282 w 493336"/>
              <a:gd name="connsiteY1" fmla="*/ 928941 h 988555"/>
              <a:gd name="connsiteX0" fmla="*/ 0 w 493336"/>
              <a:gd name="connsiteY0" fmla="*/ 0 h 988555"/>
              <a:gd name="connsiteX1" fmla="*/ 493336 w 493336"/>
              <a:gd name="connsiteY1" fmla="*/ 988555 h 988555"/>
              <a:gd name="connsiteX2" fmla="*/ 1 w 493336"/>
              <a:gd name="connsiteY2" fmla="*/ 988555 h 988555"/>
              <a:gd name="connsiteX3" fmla="*/ 0 w 493336"/>
              <a:gd name="connsiteY3" fmla="*/ 0 h 988555"/>
              <a:gd name="connsiteX0" fmla="*/ 0 w 493336"/>
              <a:gd name="connsiteY0" fmla="*/ 0 h 988555"/>
              <a:gd name="connsiteX1" fmla="*/ 221282 w 493336"/>
              <a:gd name="connsiteY1" fmla="*/ 928941 h 988555"/>
              <a:gd name="connsiteX0" fmla="*/ 0 w 493336"/>
              <a:gd name="connsiteY0" fmla="*/ 0 h 988555"/>
              <a:gd name="connsiteX1" fmla="*/ 493336 w 493336"/>
              <a:gd name="connsiteY1" fmla="*/ 988555 h 988555"/>
              <a:gd name="connsiteX2" fmla="*/ 1 w 493336"/>
              <a:gd name="connsiteY2" fmla="*/ 988555 h 988555"/>
              <a:gd name="connsiteX3" fmla="*/ 0 w 493336"/>
              <a:gd name="connsiteY3" fmla="*/ 0 h 988555"/>
              <a:gd name="connsiteX0" fmla="*/ 0 w 493336"/>
              <a:gd name="connsiteY0" fmla="*/ 0 h 988555"/>
              <a:gd name="connsiteX1" fmla="*/ 221282 w 493336"/>
              <a:gd name="connsiteY1" fmla="*/ 928941 h 988555"/>
              <a:gd name="connsiteX0" fmla="*/ 0 w 493336"/>
              <a:gd name="connsiteY0" fmla="*/ 0 h 988555"/>
              <a:gd name="connsiteX1" fmla="*/ 493336 w 493336"/>
              <a:gd name="connsiteY1" fmla="*/ 988555 h 988555"/>
              <a:gd name="connsiteX2" fmla="*/ 1 w 493336"/>
              <a:gd name="connsiteY2" fmla="*/ 988555 h 988555"/>
              <a:gd name="connsiteX3" fmla="*/ 0 w 493336"/>
              <a:gd name="connsiteY3" fmla="*/ 0 h 988555"/>
              <a:gd name="connsiteX0" fmla="*/ 0 w 493336"/>
              <a:gd name="connsiteY0" fmla="*/ 0 h 988555"/>
              <a:gd name="connsiteX1" fmla="*/ 221282 w 493336"/>
              <a:gd name="connsiteY1" fmla="*/ 928941 h 988555"/>
              <a:gd name="connsiteX0" fmla="*/ 23101 w 516437"/>
              <a:gd name="connsiteY0" fmla="*/ 40441 h 1028996"/>
              <a:gd name="connsiteX1" fmla="*/ 516437 w 516437"/>
              <a:gd name="connsiteY1" fmla="*/ 1028996 h 1028996"/>
              <a:gd name="connsiteX2" fmla="*/ 23102 w 516437"/>
              <a:gd name="connsiteY2" fmla="*/ 1028996 h 1028996"/>
              <a:gd name="connsiteX3" fmla="*/ 23101 w 516437"/>
              <a:gd name="connsiteY3" fmla="*/ 40441 h 1028996"/>
              <a:gd name="connsiteX0" fmla="*/ 0 w 516437"/>
              <a:gd name="connsiteY0" fmla="*/ 0 h 1028996"/>
              <a:gd name="connsiteX1" fmla="*/ 244383 w 516437"/>
              <a:gd name="connsiteY1" fmla="*/ 969382 h 1028996"/>
              <a:gd name="connsiteX0" fmla="*/ 23101 w 516437"/>
              <a:gd name="connsiteY0" fmla="*/ 40441 h 1028996"/>
              <a:gd name="connsiteX1" fmla="*/ 516437 w 516437"/>
              <a:gd name="connsiteY1" fmla="*/ 1028996 h 1028996"/>
              <a:gd name="connsiteX2" fmla="*/ 23102 w 516437"/>
              <a:gd name="connsiteY2" fmla="*/ 1028996 h 1028996"/>
              <a:gd name="connsiteX3" fmla="*/ 23101 w 516437"/>
              <a:gd name="connsiteY3" fmla="*/ 40441 h 1028996"/>
              <a:gd name="connsiteX0" fmla="*/ 0 w 516437"/>
              <a:gd name="connsiteY0" fmla="*/ 0 h 1028996"/>
              <a:gd name="connsiteX1" fmla="*/ 244383 w 516437"/>
              <a:gd name="connsiteY1" fmla="*/ 969382 h 1028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16437" h="1028996" stroke="0" extrusionOk="0">
                <a:moveTo>
                  <a:pt x="23101" y="40441"/>
                </a:moveTo>
                <a:cubicBezTo>
                  <a:pt x="351875" y="358982"/>
                  <a:pt x="516437" y="483032"/>
                  <a:pt x="516437" y="1028996"/>
                </a:cubicBezTo>
                <a:lnTo>
                  <a:pt x="23102" y="1028996"/>
                </a:lnTo>
                <a:cubicBezTo>
                  <a:pt x="23102" y="699478"/>
                  <a:pt x="23101" y="369959"/>
                  <a:pt x="23101" y="40441"/>
                </a:cubicBezTo>
                <a:close/>
              </a:path>
              <a:path w="516437" h="1028996" fill="none">
                <a:moveTo>
                  <a:pt x="0" y="0"/>
                </a:moveTo>
                <a:cubicBezTo>
                  <a:pt x="361150" y="248312"/>
                  <a:pt x="655801" y="686094"/>
                  <a:pt x="244383" y="969382"/>
                </a:cubicBez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Rounded Rectangle 33"/>
          <p:cNvSpPr/>
          <p:nvPr/>
        </p:nvSpPr>
        <p:spPr bwMode="auto">
          <a:xfrm>
            <a:off x="6572114" y="5553358"/>
            <a:ext cx="1523096" cy="476071"/>
          </a:xfrm>
          <a:prstGeom prst="roundRect">
            <a:avLst>
              <a:gd name="adj" fmla="val 50000"/>
            </a:avLst>
          </a:prstGeom>
          <a:solidFill>
            <a:srgbClr val="E1FFFF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u="none" strike="noStrike" cap="none" normalizeH="0" baseline="0" dirty="0" smtClean="0">
                <a:ln>
                  <a:noFill/>
                </a:ln>
                <a:effectLst/>
                <a:latin typeface="Arial" charset="0"/>
              </a:rPr>
              <a:t>Terminated</a:t>
            </a:r>
          </a:p>
        </p:txBody>
      </p:sp>
      <p:sp>
        <p:nvSpPr>
          <p:cNvPr id="13" name="Oval 12"/>
          <p:cNvSpPr/>
          <p:nvPr/>
        </p:nvSpPr>
        <p:spPr bwMode="auto">
          <a:xfrm>
            <a:off x="349694" y="1426176"/>
            <a:ext cx="379143" cy="356839"/>
          </a:xfrm>
          <a:prstGeom prst="ellipse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3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533400"/>
            <a:ext cx="8839200" cy="381000"/>
          </a:xfrm>
        </p:spPr>
        <p:txBody>
          <a:bodyPr>
            <a:noAutofit/>
          </a:bodyPr>
          <a:lstStyle/>
          <a:p>
            <a:pPr algn="ctr"/>
            <a:r>
              <a:rPr lang="en-US" sz="3200" dirty="0" smtClean="0"/>
              <a:t>State Machine for Java Threads in Android</a:t>
            </a:r>
            <a:endParaRPr lang="en-US" sz="3200" dirty="0"/>
          </a:p>
        </p:txBody>
      </p:sp>
      <p:sp>
        <p:nvSpPr>
          <p:cNvPr id="59" name="Arc 58"/>
          <p:cNvSpPr/>
          <p:nvPr/>
        </p:nvSpPr>
        <p:spPr bwMode="auto">
          <a:xfrm rot="19437458">
            <a:off x="2985175" y="2604903"/>
            <a:ext cx="433015" cy="2418336"/>
          </a:xfrm>
          <a:prstGeom prst="arc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9155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Oval 63"/>
          <p:cNvSpPr>
            <a:spLocks noChangeAspect="1"/>
          </p:cNvSpPr>
          <p:nvPr/>
        </p:nvSpPr>
        <p:spPr bwMode="auto">
          <a:xfrm>
            <a:off x="7525846" y="4600450"/>
            <a:ext cx="479614" cy="451401"/>
          </a:xfrm>
          <a:prstGeom prst="ellipse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2" name="Oval 41"/>
          <p:cNvSpPr/>
          <p:nvPr/>
        </p:nvSpPr>
        <p:spPr bwMode="auto">
          <a:xfrm rot="555692">
            <a:off x="3303546" y="3798910"/>
            <a:ext cx="1581736" cy="985939"/>
          </a:xfrm>
          <a:prstGeom prst="ellipse">
            <a:avLst/>
          </a:prstGeom>
          <a:solidFill>
            <a:srgbClr val="FFC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Scheduler</a:t>
            </a:r>
          </a:p>
        </p:txBody>
      </p:sp>
      <p:sp>
        <p:nvSpPr>
          <p:cNvPr id="35" name="Rounded Rectangle 34"/>
          <p:cNvSpPr/>
          <p:nvPr/>
        </p:nvSpPr>
        <p:spPr bwMode="auto">
          <a:xfrm>
            <a:off x="2052994" y="5199008"/>
            <a:ext cx="1209912" cy="476071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Sleeping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217152" y="1653749"/>
            <a:ext cx="1488613" cy="2862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/>
              <a:t>new </a:t>
            </a:r>
            <a:r>
              <a:rPr lang="en-US" sz="1400" dirty="0" err="1" smtClean="0"/>
              <a:t>MyThread</a:t>
            </a:r>
            <a:r>
              <a:rPr lang="en-US" sz="1400" dirty="0" smtClean="0"/>
              <a:t>()</a:t>
            </a:r>
            <a:endParaRPr lang="en-US" sz="1400" dirty="0"/>
          </a:p>
        </p:txBody>
      </p:sp>
      <p:sp>
        <p:nvSpPr>
          <p:cNvPr id="39" name="Arc 38"/>
          <p:cNvSpPr/>
          <p:nvPr/>
        </p:nvSpPr>
        <p:spPr bwMode="auto">
          <a:xfrm rot="19437458">
            <a:off x="1209276" y="1358003"/>
            <a:ext cx="433015" cy="2418336"/>
          </a:xfrm>
          <a:prstGeom prst="arc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1217152" y="3052310"/>
            <a:ext cx="1528688" cy="2862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err="1" smtClean="0"/>
              <a:t>myThread.start</a:t>
            </a:r>
            <a:r>
              <a:rPr lang="en-US" sz="1400" dirty="0" smtClean="0"/>
              <a:t>()</a:t>
            </a:r>
            <a:endParaRPr lang="en-US" sz="1400" dirty="0"/>
          </a:p>
        </p:txBody>
      </p:sp>
      <p:sp>
        <p:nvSpPr>
          <p:cNvPr id="43" name="Arc 42"/>
          <p:cNvSpPr/>
          <p:nvPr/>
        </p:nvSpPr>
        <p:spPr bwMode="auto">
          <a:xfrm rot="18337307">
            <a:off x="4016022" y="3567271"/>
            <a:ext cx="493336" cy="996356"/>
          </a:xfrm>
          <a:custGeom>
            <a:avLst/>
            <a:gdLst>
              <a:gd name="connsiteX0" fmla="*/ 493335 w 986671"/>
              <a:gd name="connsiteY0" fmla="*/ 0 h 1977109"/>
              <a:gd name="connsiteX1" fmla="*/ 986671 w 986671"/>
              <a:gd name="connsiteY1" fmla="*/ 988555 h 1977109"/>
              <a:gd name="connsiteX2" fmla="*/ 493336 w 986671"/>
              <a:gd name="connsiteY2" fmla="*/ 988555 h 1977109"/>
              <a:gd name="connsiteX3" fmla="*/ 493335 w 986671"/>
              <a:gd name="connsiteY3" fmla="*/ 0 h 1977109"/>
              <a:gd name="connsiteX0" fmla="*/ 493335 w 986671"/>
              <a:gd name="connsiteY0" fmla="*/ 0 h 1977109"/>
              <a:gd name="connsiteX1" fmla="*/ 986671 w 986671"/>
              <a:gd name="connsiteY1" fmla="*/ 988555 h 1977109"/>
              <a:gd name="connsiteX0" fmla="*/ 0 w 493336"/>
              <a:gd name="connsiteY0" fmla="*/ 0 h 996356"/>
              <a:gd name="connsiteX1" fmla="*/ 493336 w 493336"/>
              <a:gd name="connsiteY1" fmla="*/ 988555 h 996356"/>
              <a:gd name="connsiteX2" fmla="*/ 1 w 493336"/>
              <a:gd name="connsiteY2" fmla="*/ 988555 h 996356"/>
              <a:gd name="connsiteX3" fmla="*/ 0 w 493336"/>
              <a:gd name="connsiteY3" fmla="*/ 0 h 996356"/>
              <a:gd name="connsiteX0" fmla="*/ 0 w 493336"/>
              <a:gd name="connsiteY0" fmla="*/ 0 h 996356"/>
              <a:gd name="connsiteX1" fmla="*/ 351617 w 493336"/>
              <a:gd name="connsiteY1" fmla="*/ 996356 h 996356"/>
              <a:gd name="connsiteX0" fmla="*/ 0 w 493336"/>
              <a:gd name="connsiteY0" fmla="*/ 0 h 996356"/>
              <a:gd name="connsiteX1" fmla="*/ 493336 w 493336"/>
              <a:gd name="connsiteY1" fmla="*/ 988555 h 996356"/>
              <a:gd name="connsiteX2" fmla="*/ 1 w 493336"/>
              <a:gd name="connsiteY2" fmla="*/ 988555 h 996356"/>
              <a:gd name="connsiteX3" fmla="*/ 0 w 493336"/>
              <a:gd name="connsiteY3" fmla="*/ 0 h 996356"/>
              <a:gd name="connsiteX0" fmla="*/ 0 w 493336"/>
              <a:gd name="connsiteY0" fmla="*/ 0 h 996356"/>
              <a:gd name="connsiteX1" fmla="*/ 351617 w 493336"/>
              <a:gd name="connsiteY1" fmla="*/ 996356 h 996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93336" h="996356" stroke="0" extrusionOk="0">
                <a:moveTo>
                  <a:pt x="0" y="0"/>
                </a:moveTo>
                <a:cubicBezTo>
                  <a:pt x="272462" y="0"/>
                  <a:pt x="493336" y="442591"/>
                  <a:pt x="493336" y="988555"/>
                </a:cubicBezTo>
                <a:lnTo>
                  <a:pt x="1" y="988555"/>
                </a:lnTo>
                <a:cubicBezTo>
                  <a:pt x="1" y="659037"/>
                  <a:pt x="0" y="329518"/>
                  <a:pt x="0" y="0"/>
                </a:cubicBezTo>
                <a:close/>
              </a:path>
              <a:path w="493336" h="996356" fill="none">
                <a:moveTo>
                  <a:pt x="0" y="0"/>
                </a:moveTo>
                <a:cubicBezTo>
                  <a:pt x="272462" y="0"/>
                  <a:pt x="649332" y="678999"/>
                  <a:pt x="351617" y="996356"/>
                </a:cubicBez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4" name="Arc 42"/>
          <p:cNvSpPr/>
          <p:nvPr/>
        </p:nvSpPr>
        <p:spPr bwMode="auto">
          <a:xfrm rot="7498854">
            <a:off x="3573892" y="3856731"/>
            <a:ext cx="498174" cy="1293512"/>
          </a:xfrm>
          <a:custGeom>
            <a:avLst/>
            <a:gdLst>
              <a:gd name="connsiteX0" fmla="*/ 493335 w 986671"/>
              <a:gd name="connsiteY0" fmla="*/ 0 h 1977109"/>
              <a:gd name="connsiteX1" fmla="*/ 986671 w 986671"/>
              <a:gd name="connsiteY1" fmla="*/ 988555 h 1977109"/>
              <a:gd name="connsiteX2" fmla="*/ 493336 w 986671"/>
              <a:gd name="connsiteY2" fmla="*/ 988555 h 1977109"/>
              <a:gd name="connsiteX3" fmla="*/ 493335 w 986671"/>
              <a:gd name="connsiteY3" fmla="*/ 0 h 1977109"/>
              <a:gd name="connsiteX0" fmla="*/ 493335 w 986671"/>
              <a:gd name="connsiteY0" fmla="*/ 0 h 1977109"/>
              <a:gd name="connsiteX1" fmla="*/ 986671 w 986671"/>
              <a:gd name="connsiteY1" fmla="*/ 988555 h 1977109"/>
              <a:gd name="connsiteX0" fmla="*/ 0 w 493336"/>
              <a:gd name="connsiteY0" fmla="*/ 0 h 996356"/>
              <a:gd name="connsiteX1" fmla="*/ 493336 w 493336"/>
              <a:gd name="connsiteY1" fmla="*/ 988555 h 996356"/>
              <a:gd name="connsiteX2" fmla="*/ 1 w 493336"/>
              <a:gd name="connsiteY2" fmla="*/ 988555 h 996356"/>
              <a:gd name="connsiteX3" fmla="*/ 0 w 493336"/>
              <a:gd name="connsiteY3" fmla="*/ 0 h 996356"/>
              <a:gd name="connsiteX0" fmla="*/ 0 w 493336"/>
              <a:gd name="connsiteY0" fmla="*/ 0 h 996356"/>
              <a:gd name="connsiteX1" fmla="*/ 351617 w 493336"/>
              <a:gd name="connsiteY1" fmla="*/ 996356 h 996356"/>
              <a:gd name="connsiteX0" fmla="*/ 0 w 493336"/>
              <a:gd name="connsiteY0" fmla="*/ 0 h 996356"/>
              <a:gd name="connsiteX1" fmla="*/ 493336 w 493336"/>
              <a:gd name="connsiteY1" fmla="*/ 988555 h 996356"/>
              <a:gd name="connsiteX2" fmla="*/ 1 w 493336"/>
              <a:gd name="connsiteY2" fmla="*/ 988555 h 996356"/>
              <a:gd name="connsiteX3" fmla="*/ 0 w 493336"/>
              <a:gd name="connsiteY3" fmla="*/ 0 h 996356"/>
              <a:gd name="connsiteX0" fmla="*/ 0 w 493336"/>
              <a:gd name="connsiteY0" fmla="*/ 0 h 996356"/>
              <a:gd name="connsiteX1" fmla="*/ 351617 w 493336"/>
              <a:gd name="connsiteY1" fmla="*/ 996356 h 996356"/>
              <a:gd name="connsiteX0" fmla="*/ 0 w 493336"/>
              <a:gd name="connsiteY0" fmla="*/ 0 h 988555"/>
              <a:gd name="connsiteX1" fmla="*/ 493336 w 493336"/>
              <a:gd name="connsiteY1" fmla="*/ 988555 h 988555"/>
              <a:gd name="connsiteX2" fmla="*/ 1 w 493336"/>
              <a:gd name="connsiteY2" fmla="*/ 988555 h 988555"/>
              <a:gd name="connsiteX3" fmla="*/ 0 w 493336"/>
              <a:gd name="connsiteY3" fmla="*/ 0 h 988555"/>
              <a:gd name="connsiteX0" fmla="*/ 0 w 493336"/>
              <a:gd name="connsiteY0" fmla="*/ 0 h 988555"/>
              <a:gd name="connsiteX1" fmla="*/ 221282 w 493336"/>
              <a:gd name="connsiteY1" fmla="*/ 928941 h 988555"/>
              <a:gd name="connsiteX0" fmla="*/ 0 w 493336"/>
              <a:gd name="connsiteY0" fmla="*/ 0 h 988555"/>
              <a:gd name="connsiteX1" fmla="*/ 493336 w 493336"/>
              <a:gd name="connsiteY1" fmla="*/ 988555 h 988555"/>
              <a:gd name="connsiteX2" fmla="*/ 1 w 493336"/>
              <a:gd name="connsiteY2" fmla="*/ 988555 h 988555"/>
              <a:gd name="connsiteX3" fmla="*/ 0 w 493336"/>
              <a:gd name="connsiteY3" fmla="*/ 0 h 988555"/>
              <a:gd name="connsiteX0" fmla="*/ 0 w 493336"/>
              <a:gd name="connsiteY0" fmla="*/ 0 h 988555"/>
              <a:gd name="connsiteX1" fmla="*/ 221282 w 493336"/>
              <a:gd name="connsiteY1" fmla="*/ 928941 h 988555"/>
              <a:gd name="connsiteX0" fmla="*/ 0 w 493336"/>
              <a:gd name="connsiteY0" fmla="*/ 0 h 988555"/>
              <a:gd name="connsiteX1" fmla="*/ 493336 w 493336"/>
              <a:gd name="connsiteY1" fmla="*/ 988555 h 988555"/>
              <a:gd name="connsiteX2" fmla="*/ 1 w 493336"/>
              <a:gd name="connsiteY2" fmla="*/ 988555 h 988555"/>
              <a:gd name="connsiteX3" fmla="*/ 0 w 493336"/>
              <a:gd name="connsiteY3" fmla="*/ 0 h 988555"/>
              <a:gd name="connsiteX0" fmla="*/ 0 w 493336"/>
              <a:gd name="connsiteY0" fmla="*/ 0 h 988555"/>
              <a:gd name="connsiteX1" fmla="*/ 221282 w 493336"/>
              <a:gd name="connsiteY1" fmla="*/ 928941 h 988555"/>
              <a:gd name="connsiteX0" fmla="*/ 0 w 493336"/>
              <a:gd name="connsiteY0" fmla="*/ 0 h 988555"/>
              <a:gd name="connsiteX1" fmla="*/ 493336 w 493336"/>
              <a:gd name="connsiteY1" fmla="*/ 988555 h 988555"/>
              <a:gd name="connsiteX2" fmla="*/ 1 w 493336"/>
              <a:gd name="connsiteY2" fmla="*/ 988555 h 988555"/>
              <a:gd name="connsiteX3" fmla="*/ 0 w 493336"/>
              <a:gd name="connsiteY3" fmla="*/ 0 h 988555"/>
              <a:gd name="connsiteX0" fmla="*/ 0 w 493336"/>
              <a:gd name="connsiteY0" fmla="*/ 0 h 988555"/>
              <a:gd name="connsiteX1" fmla="*/ 221282 w 493336"/>
              <a:gd name="connsiteY1" fmla="*/ 928941 h 988555"/>
              <a:gd name="connsiteX0" fmla="*/ 23101 w 516437"/>
              <a:gd name="connsiteY0" fmla="*/ 40441 h 1028996"/>
              <a:gd name="connsiteX1" fmla="*/ 516437 w 516437"/>
              <a:gd name="connsiteY1" fmla="*/ 1028996 h 1028996"/>
              <a:gd name="connsiteX2" fmla="*/ 23102 w 516437"/>
              <a:gd name="connsiteY2" fmla="*/ 1028996 h 1028996"/>
              <a:gd name="connsiteX3" fmla="*/ 23101 w 516437"/>
              <a:gd name="connsiteY3" fmla="*/ 40441 h 1028996"/>
              <a:gd name="connsiteX0" fmla="*/ 0 w 516437"/>
              <a:gd name="connsiteY0" fmla="*/ 0 h 1028996"/>
              <a:gd name="connsiteX1" fmla="*/ 244383 w 516437"/>
              <a:gd name="connsiteY1" fmla="*/ 969382 h 1028996"/>
              <a:gd name="connsiteX0" fmla="*/ 23101 w 516437"/>
              <a:gd name="connsiteY0" fmla="*/ 40441 h 1028996"/>
              <a:gd name="connsiteX1" fmla="*/ 516437 w 516437"/>
              <a:gd name="connsiteY1" fmla="*/ 1028996 h 1028996"/>
              <a:gd name="connsiteX2" fmla="*/ 23102 w 516437"/>
              <a:gd name="connsiteY2" fmla="*/ 1028996 h 1028996"/>
              <a:gd name="connsiteX3" fmla="*/ 23101 w 516437"/>
              <a:gd name="connsiteY3" fmla="*/ 40441 h 1028996"/>
              <a:gd name="connsiteX0" fmla="*/ 0 w 516437"/>
              <a:gd name="connsiteY0" fmla="*/ 0 h 1028996"/>
              <a:gd name="connsiteX1" fmla="*/ 244383 w 516437"/>
              <a:gd name="connsiteY1" fmla="*/ 969382 h 1028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16437" h="1028996" stroke="0" extrusionOk="0">
                <a:moveTo>
                  <a:pt x="23101" y="40441"/>
                </a:moveTo>
                <a:cubicBezTo>
                  <a:pt x="351875" y="358982"/>
                  <a:pt x="516437" y="483032"/>
                  <a:pt x="516437" y="1028996"/>
                </a:cubicBezTo>
                <a:lnTo>
                  <a:pt x="23102" y="1028996"/>
                </a:lnTo>
                <a:cubicBezTo>
                  <a:pt x="23102" y="699478"/>
                  <a:pt x="23101" y="369959"/>
                  <a:pt x="23101" y="40441"/>
                </a:cubicBezTo>
                <a:close/>
              </a:path>
              <a:path w="516437" h="1028996" fill="none">
                <a:moveTo>
                  <a:pt x="0" y="0"/>
                </a:moveTo>
                <a:cubicBezTo>
                  <a:pt x="361150" y="248312"/>
                  <a:pt x="655801" y="686094"/>
                  <a:pt x="244383" y="969382"/>
                </a:cubicBez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" name="Rounded Rectangle 4"/>
          <p:cNvSpPr/>
          <p:nvPr/>
        </p:nvSpPr>
        <p:spPr bwMode="auto">
          <a:xfrm>
            <a:off x="1352839" y="2435527"/>
            <a:ext cx="1171915" cy="476071"/>
          </a:xfrm>
          <a:prstGeom prst="roundRect">
            <a:avLst>
              <a:gd name="adj" fmla="val 50000"/>
            </a:avLst>
          </a:prstGeom>
          <a:solidFill>
            <a:srgbClr val="E1FFFF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u="none" strike="noStrike" cap="none" normalizeH="0" baseline="0" dirty="0" smtClean="0">
                <a:ln>
                  <a:noFill/>
                </a:ln>
                <a:effectLst/>
                <a:latin typeface="Arial" charset="0"/>
              </a:rPr>
              <a:t>Created</a:t>
            </a:r>
          </a:p>
        </p:txBody>
      </p:sp>
      <p:sp>
        <p:nvSpPr>
          <p:cNvPr id="45" name="Arc 40"/>
          <p:cNvSpPr/>
          <p:nvPr/>
        </p:nvSpPr>
        <p:spPr bwMode="auto">
          <a:xfrm rot="14921611">
            <a:off x="3371769" y="1960400"/>
            <a:ext cx="1561412" cy="1727686"/>
          </a:xfrm>
          <a:custGeom>
            <a:avLst/>
            <a:gdLst>
              <a:gd name="connsiteX0" fmla="*/ 216507 w 433015"/>
              <a:gd name="connsiteY0" fmla="*/ 0 h 2418336"/>
              <a:gd name="connsiteX1" fmla="*/ 433015 w 433015"/>
              <a:gd name="connsiteY1" fmla="*/ 1209168 h 2418336"/>
              <a:gd name="connsiteX2" fmla="*/ 216508 w 433015"/>
              <a:gd name="connsiteY2" fmla="*/ 1209168 h 2418336"/>
              <a:gd name="connsiteX3" fmla="*/ 216507 w 433015"/>
              <a:gd name="connsiteY3" fmla="*/ 0 h 2418336"/>
              <a:gd name="connsiteX0" fmla="*/ 216507 w 433015"/>
              <a:gd name="connsiteY0" fmla="*/ 0 h 2418336"/>
              <a:gd name="connsiteX1" fmla="*/ 433015 w 433015"/>
              <a:gd name="connsiteY1" fmla="*/ 1209168 h 2418336"/>
              <a:gd name="connsiteX0" fmla="*/ 0 w 273284"/>
              <a:gd name="connsiteY0" fmla="*/ 0 h 1209168"/>
              <a:gd name="connsiteX1" fmla="*/ 216508 w 273284"/>
              <a:gd name="connsiteY1" fmla="*/ 1209168 h 1209168"/>
              <a:gd name="connsiteX2" fmla="*/ 1 w 273284"/>
              <a:gd name="connsiteY2" fmla="*/ 1209168 h 1209168"/>
              <a:gd name="connsiteX3" fmla="*/ 0 w 273284"/>
              <a:gd name="connsiteY3" fmla="*/ 0 h 1209168"/>
              <a:gd name="connsiteX0" fmla="*/ 0 w 273284"/>
              <a:gd name="connsiteY0" fmla="*/ 0 h 1209168"/>
              <a:gd name="connsiteX1" fmla="*/ 216508 w 273284"/>
              <a:gd name="connsiteY1" fmla="*/ 1209168 h 1209168"/>
              <a:gd name="connsiteX0" fmla="*/ 0 w 442123"/>
              <a:gd name="connsiteY0" fmla="*/ 0 h 1209168"/>
              <a:gd name="connsiteX1" fmla="*/ 216508 w 442123"/>
              <a:gd name="connsiteY1" fmla="*/ 1209168 h 1209168"/>
              <a:gd name="connsiteX2" fmla="*/ 1 w 442123"/>
              <a:gd name="connsiteY2" fmla="*/ 1209168 h 1209168"/>
              <a:gd name="connsiteX3" fmla="*/ 0 w 442123"/>
              <a:gd name="connsiteY3" fmla="*/ 0 h 1209168"/>
              <a:gd name="connsiteX0" fmla="*/ 0 w 442123"/>
              <a:gd name="connsiteY0" fmla="*/ 0 h 1209168"/>
              <a:gd name="connsiteX1" fmla="*/ 216508 w 442123"/>
              <a:gd name="connsiteY1" fmla="*/ 1209168 h 1209168"/>
              <a:gd name="connsiteX0" fmla="*/ 0 w 442123"/>
              <a:gd name="connsiteY0" fmla="*/ 0 h 1209168"/>
              <a:gd name="connsiteX1" fmla="*/ 216508 w 442123"/>
              <a:gd name="connsiteY1" fmla="*/ 1209168 h 1209168"/>
              <a:gd name="connsiteX2" fmla="*/ 1 w 442123"/>
              <a:gd name="connsiteY2" fmla="*/ 1209168 h 1209168"/>
              <a:gd name="connsiteX3" fmla="*/ 0 w 442123"/>
              <a:gd name="connsiteY3" fmla="*/ 0 h 1209168"/>
              <a:gd name="connsiteX0" fmla="*/ 0 w 442123"/>
              <a:gd name="connsiteY0" fmla="*/ 0 h 1209168"/>
              <a:gd name="connsiteX1" fmla="*/ 292708 w 442123"/>
              <a:gd name="connsiteY1" fmla="*/ 1122082 h 1209168"/>
              <a:gd name="connsiteX0" fmla="*/ 0 w 461515"/>
              <a:gd name="connsiteY0" fmla="*/ 0 h 1209168"/>
              <a:gd name="connsiteX1" fmla="*/ 216508 w 461515"/>
              <a:gd name="connsiteY1" fmla="*/ 1209168 h 1209168"/>
              <a:gd name="connsiteX2" fmla="*/ 1 w 461515"/>
              <a:gd name="connsiteY2" fmla="*/ 1209168 h 1209168"/>
              <a:gd name="connsiteX3" fmla="*/ 0 w 461515"/>
              <a:gd name="connsiteY3" fmla="*/ 0 h 1209168"/>
              <a:gd name="connsiteX0" fmla="*/ 0 w 461515"/>
              <a:gd name="connsiteY0" fmla="*/ 0 h 1209168"/>
              <a:gd name="connsiteX1" fmla="*/ 292708 w 461515"/>
              <a:gd name="connsiteY1" fmla="*/ 1122082 h 1209168"/>
              <a:gd name="connsiteX0" fmla="*/ 0 w 472338"/>
              <a:gd name="connsiteY0" fmla="*/ 34887 h 1244055"/>
              <a:gd name="connsiteX1" fmla="*/ 216508 w 472338"/>
              <a:gd name="connsiteY1" fmla="*/ 1244055 h 1244055"/>
              <a:gd name="connsiteX2" fmla="*/ 1 w 472338"/>
              <a:gd name="connsiteY2" fmla="*/ 1244055 h 1244055"/>
              <a:gd name="connsiteX3" fmla="*/ 0 w 472338"/>
              <a:gd name="connsiteY3" fmla="*/ 34887 h 1244055"/>
              <a:gd name="connsiteX0" fmla="*/ 60344 w 472338"/>
              <a:gd name="connsiteY0" fmla="*/ 0 h 1244055"/>
              <a:gd name="connsiteX1" fmla="*/ 292708 w 472338"/>
              <a:gd name="connsiteY1" fmla="*/ 1156969 h 1244055"/>
              <a:gd name="connsiteX0" fmla="*/ 0 w 442123"/>
              <a:gd name="connsiteY0" fmla="*/ 34887 h 1244055"/>
              <a:gd name="connsiteX1" fmla="*/ 216508 w 442123"/>
              <a:gd name="connsiteY1" fmla="*/ 1244055 h 1244055"/>
              <a:gd name="connsiteX2" fmla="*/ 1 w 442123"/>
              <a:gd name="connsiteY2" fmla="*/ 1244055 h 1244055"/>
              <a:gd name="connsiteX3" fmla="*/ 0 w 442123"/>
              <a:gd name="connsiteY3" fmla="*/ 34887 h 1244055"/>
              <a:gd name="connsiteX0" fmla="*/ 60344 w 442123"/>
              <a:gd name="connsiteY0" fmla="*/ 0 h 1244055"/>
              <a:gd name="connsiteX1" fmla="*/ 292708 w 442123"/>
              <a:gd name="connsiteY1" fmla="*/ 1156969 h 1244055"/>
              <a:gd name="connsiteX0" fmla="*/ 0 w 442123"/>
              <a:gd name="connsiteY0" fmla="*/ 34887 h 1244055"/>
              <a:gd name="connsiteX1" fmla="*/ 216508 w 442123"/>
              <a:gd name="connsiteY1" fmla="*/ 1244055 h 1244055"/>
              <a:gd name="connsiteX2" fmla="*/ 1 w 442123"/>
              <a:gd name="connsiteY2" fmla="*/ 1244055 h 1244055"/>
              <a:gd name="connsiteX3" fmla="*/ 0 w 442123"/>
              <a:gd name="connsiteY3" fmla="*/ 34887 h 1244055"/>
              <a:gd name="connsiteX0" fmla="*/ 60344 w 442123"/>
              <a:gd name="connsiteY0" fmla="*/ 0 h 1244055"/>
              <a:gd name="connsiteX1" fmla="*/ 292708 w 442123"/>
              <a:gd name="connsiteY1" fmla="*/ 1156969 h 1244055"/>
              <a:gd name="connsiteX0" fmla="*/ 0 w 473214"/>
              <a:gd name="connsiteY0" fmla="*/ 34887 h 1249554"/>
              <a:gd name="connsiteX1" fmla="*/ 216508 w 473214"/>
              <a:gd name="connsiteY1" fmla="*/ 1244055 h 1249554"/>
              <a:gd name="connsiteX2" fmla="*/ 1 w 473214"/>
              <a:gd name="connsiteY2" fmla="*/ 1244055 h 1249554"/>
              <a:gd name="connsiteX3" fmla="*/ 0 w 473214"/>
              <a:gd name="connsiteY3" fmla="*/ 34887 h 1249554"/>
              <a:gd name="connsiteX0" fmla="*/ 60344 w 473214"/>
              <a:gd name="connsiteY0" fmla="*/ 0 h 1249554"/>
              <a:gd name="connsiteX1" fmla="*/ 451419 w 473214"/>
              <a:gd name="connsiteY1" fmla="*/ 1249554 h 1249554"/>
              <a:gd name="connsiteX0" fmla="*/ 0 w 495525"/>
              <a:gd name="connsiteY0" fmla="*/ 34887 h 1283865"/>
              <a:gd name="connsiteX1" fmla="*/ 216508 w 495525"/>
              <a:gd name="connsiteY1" fmla="*/ 1244055 h 1283865"/>
              <a:gd name="connsiteX2" fmla="*/ 1 w 495525"/>
              <a:gd name="connsiteY2" fmla="*/ 1244055 h 1283865"/>
              <a:gd name="connsiteX3" fmla="*/ 0 w 495525"/>
              <a:gd name="connsiteY3" fmla="*/ 34887 h 1283865"/>
              <a:gd name="connsiteX0" fmla="*/ 60344 w 495525"/>
              <a:gd name="connsiteY0" fmla="*/ 0 h 1283865"/>
              <a:gd name="connsiteX1" fmla="*/ 474718 w 495525"/>
              <a:gd name="connsiteY1" fmla="*/ 1283865 h 12838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95525" h="1283865" stroke="0" extrusionOk="0">
                <a:moveTo>
                  <a:pt x="0" y="34887"/>
                </a:moveTo>
                <a:cubicBezTo>
                  <a:pt x="119574" y="34887"/>
                  <a:pt x="782566" y="598021"/>
                  <a:pt x="216508" y="1244055"/>
                </a:cubicBezTo>
                <a:lnTo>
                  <a:pt x="1" y="1244055"/>
                </a:lnTo>
                <a:cubicBezTo>
                  <a:pt x="1" y="840999"/>
                  <a:pt x="0" y="437943"/>
                  <a:pt x="0" y="34887"/>
                </a:cubicBezTo>
                <a:close/>
              </a:path>
              <a:path w="495525" h="1283865" fill="none">
                <a:moveTo>
                  <a:pt x="60344" y="0"/>
                </a:moveTo>
                <a:cubicBezTo>
                  <a:pt x="171090" y="382140"/>
                  <a:pt x="593320" y="806623"/>
                  <a:pt x="474718" y="1283865"/>
                </a:cubicBez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Rounded Rectangle 37"/>
          <p:cNvSpPr/>
          <p:nvPr/>
        </p:nvSpPr>
        <p:spPr bwMode="auto">
          <a:xfrm>
            <a:off x="4467483" y="1405172"/>
            <a:ext cx="1209912" cy="476071"/>
          </a:xfrm>
          <a:prstGeom prst="roundRect">
            <a:avLst>
              <a:gd name="adj" fmla="val 50000"/>
            </a:avLst>
          </a:prstGeom>
          <a:solidFill>
            <a:srgbClr val="E1FFFF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u="none" strike="noStrike" cap="none" normalizeH="0" baseline="0" dirty="0" smtClean="0">
                <a:ln>
                  <a:noFill/>
                </a:ln>
                <a:effectLst/>
                <a:latin typeface="Arial" charset="0"/>
              </a:rPr>
              <a:t>Blocking</a:t>
            </a:r>
          </a:p>
        </p:txBody>
      </p:sp>
      <p:sp>
        <p:nvSpPr>
          <p:cNvPr id="46" name="Rectangle 45"/>
          <p:cNvSpPr/>
          <p:nvPr/>
        </p:nvSpPr>
        <p:spPr>
          <a:xfrm>
            <a:off x="3330686" y="1699915"/>
            <a:ext cx="870751" cy="4801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m</a:t>
            </a:r>
            <a:r>
              <a:rPr lang="en-US" sz="1400" dirty="0" smtClean="0"/>
              <a:t>onitor </a:t>
            </a:r>
            <a:br>
              <a:rPr lang="en-US" sz="1400" dirty="0" smtClean="0"/>
            </a:br>
            <a:r>
              <a:rPr lang="en-US" sz="1400" dirty="0" smtClean="0"/>
              <a:t>obtained</a:t>
            </a:r>
            <a:endParaRPr lang="en-US" sz="1400" dirty="0"/>
          </a:p>
        </p:txBody>
      </p:sp>
      <p:sp>
        <p:nvSpPr>
          <p:cNvPr id="47" name="Arc 40"/>
          <p:cNvSpPr/>
          <p:nvPr/>
        </p:nvSpPr>
        <p:spPr bwMode="auto">
          <a:xfrm rot="1006222">
            <a:off x="4421976" y="1974584"/>
            <a:ext cx="1055902" cy="2774086"/>
          </a:xfrm>
          <a:custGeom>
            <a:avLst/>
            <a:gdLst>
              <a:gd name="connsiteX0" fmla="*/ 216507 w 433015"/>
              <a:gd name="connsiteY0" fmla="*/ 0 h 2418336"/>
              <a:gd name="connsiteX1" fmla="*/ 433015 w 433015"/>
              <a:gd name="connsiteY1" fmla="*/ 1209168 h 2418336"/>
              <a:gd name="connsiteX2" fmla="*/ 216508 w 433015"/>
              <a:gd name="connsiteY2" fmla="*/ 1209168 h 2418336"/>
              <a:gd name="connsiteX3" fmla="*/ 216507 w 433015"/>
              <a:gd name="connsiteY3" fmla="*/ 0 h 2418336"/>
              <a:gd name="connsiteX0" fmla="*/ 216507 w 433015"/>
              <a:gd name="connsiteY0" fmla="*/ 0 h 2418336"/>
              <a:gd name="connsiteX1" fmla="*/ 433015 w 433015"/>
              <a:gd name="connsiteY1" fmla="*/ 1209168 h 2418336"/>
              <a:gd name="connsiteX0" fmla="*/ 0 w 273284"/>
              <a:gd name="connsiteY0" fmla="*/ 0 h 1209168"/>
              <a:gd name="connsiteX1" fmla="*/ 216508 w 273284"/>
              <a:gd name="connsiteY1" fmla="*/ 1209168 h 1209168"/>
              <a:gd name="connsiteX2" fmla="*/ 1 w 273284"/>
              <a:gd name="connsiteY2" fmla="*/ 1209168 h 1209168"/>
              <a:gd name="connsiteX3" fmla="*/ 0 w 273284"/>
              <a:gd name="connsiteY3" fmla="*/ 0 h 1209168"/>
              <a:gd name="connsiteX0" fmla="*/ 0 w 273284"/>
              <a:gd name="connsiteY0" fmla="*/ 0 h 1209168"/>
              <a:gd name="connsiteX1" fmla="*/ 216508 w 273284"/>
              <a:gd name="connsiteY1" fmla="*/ 1209168 h 1209168"/>
              <a:gd name="connsiteX0" fmla="*/ 0 w 442123"/>
              <a:gd name="connsiteY0" fmla="*/ 0 h 1209168"/>
              <a:gd name="connsiteX1" fmla="*/ 216508 w 442123"/>
              <a:gd name="connsiteY1" fmla="*/ 1209168 h 1209168"/>
              <a:gd name="connsiteX2" fmla="*/ 1 w 442123"/>
              <a:gd name="connsiteY2" fmla="*/ 1209168 h 1209168"/>
              <a:gd name="connsiteX3" fmla="*/ 0 w 442123"/>
              <a:gd name="connsiteY3" fmla="*/ 0 h 1209168"/>
              <a:gd name="connsiteX0" fmla="*/ 0 w 442123"/>
              <a:gd name="connsiteY0" fmla="*/ 0 h 1209168"/>
              <a:gd name="connsiteX1" fmla="*/ 216508 w 442123"/>
              <a:gd name="connsiteY1" fmla="*/ 1209168 h 1209168"/>
              <a:gd name="connsiteX0" fmla="*/ 0 w 442123"/>
              <a:gd name="connsiteY0" fmla="*/ 0 h 1209168"/>
              <a:gd name="connsiteX1" fmla="*/ 216508 w 442123"/>
              <a:gd name="connsiteY1" fmla="*/ 1209168 h 1209168"/>
              <a:gd name="connsiteX2" fmla="*/ 1 w 442123"/>
              <a:gd name="connsiteY2" fmla="*/ 1209168 h 1209168"/>
              <a:gd name="connsiteX3" fmla="*/ 0 w 442123"/>
              <a:gd name="connsiteY3" fmla="*/ 0 h 1209168"/>
              <a:gd name="connsiteX0" fmla="*/ 0 w 442123"/>
              <a:gd name="connsiteY0" fmla="*/ 0 h 1209168"/>
              <a:gd name="connsiteX1" fmla="*/ 292708 w 442123"/>
              <a:gd name="connsiteY1" fmla="*/ 1122082 h 1209168"/>
              <a:gd name="connsiteX0" fmla="*/ 0 w 461515"/>
              <a:gd name="connsiteY0" fmla="*/ 0 h 1209168"/>
              <a:gd name="connsiteX1" fmla="*/ 216508 w 461515"/>
              <a:gd name="connsiteY1" fmla="*/ 1209168 h 1209168"/>
              <a:gd name="connsiteX2" fmla="*/ 1 w 461515"/>
              <a:gd name="connsiteY2" fmla="*/ 1209168 h 1209168"/>
              <a:gd name="connsiteX3" fmla="*/ 0 w 461515"/>
              <a:gd name="connsiteY3" fmla="*/ 0 h 1209168"/>
              <a:gd name="connsiteX0" fmla="*/ 0 w 461515"/>
              <a:gd name="connsiteY0" fmla="*/ 0 h 1209168"/>
              <a:gd name="connsiteX1" fmla="*/ 292708 w 461515"/>
              <a:gd name="connsiteY1" fmla="*/ 1122082 h 1209168"/>
              <a:gd name="connsiteX0" fmla="*/ 0 w 472338"/>
              <a:gd name="connsiteY0" fmla="*/ 34887 h 1244055"/>
              <a:gd name="connsiteX1" fmla="*/ 216508 w 472338"/>
              <a:gd name="connsiteY1" fmla="*/ 1244055 h 1244055"/>
              <a:gd name="connsiteX2" fmla="*/ 1 w 472338"/>
              <a:gd name="connsiteY2" fmla="*/ 1244055 h 1244055"/>
              <a:gd name="connsiteX3" fmla="*/ 0 w 472338"/>
              <a:gd name="connsiteY3" fmla="*/ 34887 h 1244055"/>
              <a:gd name="connsiteX0" fmla="*/ 60344 w 472338"/>
              <a:gd name="connsiteY0" fmla="*/ 0 h 1244055"/>
              <a:gd name="connsiteX1" fmla="*/ 292708 w 472338"/>
              <a:gd name="connsiteY1" fmla="*/ 1156969 h 1244055"/>
              <a:gd name="connsiteX0" fmla="*/ 0 w 442123"/>
              <a:gd name="connsiteY0" fmla="*/ 34887 h 1244055"/>
              <a:gd name="connsiteX1" fmla="*/ 216508 w 442123"/>
              <a:gd name="connsiteY1" fmla="*/ 1244055 h 1244055"/>
              <a:gd name="connsiteX2" fmla="*/ 1 w 442123"/>
              <a:gd name="connsiteY2" fmla="*/ 1244055 h 1244055"/>
              <a:gd name="connsiteX3" fmla="*/ 0 w 442123"/>
              <a:gd name="connsiteY3" fmla="*/ 34887 h 1244055"/>
              <a:gd name="connsiteX0" fmla="*/ 60344 w 442123"/>
              <a:gd name="connsiteY0" fmla="*/ 0 h 1244055"/>
              <a:gd name="connsiteX1" fmla="*/ 292708 w 442123"/>
              <a:gd name="connsiteY1" fmla="*/ 1156969 h 1244055"/>
              <a:gd name="connsiteX0" fmla="*/ 0 w 442123"/>
              <a:gd name="connsiteY0" fmla="*/ 34887 h 1244055"/>
              <a:gd name="connsiteX1" fmla="*/ 216508 w 442123"/>
              <a:gd name="connsiteY1" fmla="*/ 1244055 h 1244055"/>
              <a:gd name="connsiteX2" fmla="*/ 1 w 442123"/>
              <a:gd name="connsiteY2" fmla="*/ 1244055 h 1244055"/>
              <a:gd name="connsiteX3" fmla="*/ 0 w 442123"/>
              <a:gd name="connsiteY3" fmla="*/ 34887 h 1244055"/>
              <a:gd name="connsiteX0" fmla="*/ 60344 w 442123"/>
              <a:gd name="connsiteY0" fmla="*/ 0 h 1244055"/>
              <a:gd name="connsiteX1" fmla="*/ 292708 w 442123"/>
              <a:gd name="connsiteY1" fmla="*/ 1156969 h 1244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42123" h="1244055" stroke="0" extrusionOk="0">
                <a:moveTo>
                  <a:pt x="0" y="34887"/>
                </a:moveTo>
                <a:cubicBezTo>
                  <a:pt x="119574" y="34887"/>
                  <a:pt x="782566" y="598021"/>
                  <a:pt x="216508" y="1244055"/>
                </a:cubicBezTo>
                <a:lnTo>
                  <a:pt x="1" y="1244055"/>
                </a:lnTo>
                <a:cubicBezTo>
                  <a:pt x="1" y="840999"/>
                  <a:pt x="0" y="437943"/>
                  <a:pt x="0" y="34887"/>
                </a:cubicBezTo>
                <a:close/>
              </a:path>
              <a:path w="442123" h="1244055" fill="none">
                <a:moveTo>
                  <a:pt x="60344" y="0"/>
                </a:moveTo>
                <a:cubicBezTo>
                  <a:pt x="171090" y="382140"/>
                  <a:pt x="411310" y="679727"/>
                  <a:pt x="292708" y="1156969"/>
                </a:cubicBez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5072439" y="1985453"/>
            <a:ext cx="1650284" cy="4801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a</a:t>
            </a:r>
            <a:r>
              <a:rPr lang="en-US" sz="1400" dirty="0" smtClean="0"/>
              <a:t>ttempt to access guarded resource</a:t>
            </a:r>
            <a:endParaRPr lang="en-US" sz="1400" dirty="0"/>
          </a:p>
        </p:txBody>
      </p:sp>
      <p:sp>
        <p:nvSpPr>
          <p:cNvPr id="31" name="Rounded Rectangle 30"/>
          <p:cNvSpPr/>
          <p:nvPr/>
        </p:nvSpPr>
        <p:spPr bwMode="auto">
          <a:xfrm>
            <a:off x="2524754" y="3688918"/>
            <a:ext cx="1209912" cy="476071"/>
          </a:xfrm>
          <a:prstGeom prst="roundRect">
            <a:avLst>
              <a:gd name="adj" fmla="val 50000"/>
            </a:avLst>
          </a:prstGeom>
          <a:solidFill>
            <a:srgbClr val="E1FFFF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u="none" strike="noStrike" cap="none" normalizeH="0" baseline="0" dirty="0" smtClean="0">
                <a:ln>
                  <a:noFill/>
                </a:ln>
                <a:effectLst/>
                <a:latin typeface="Arial" charset="0"/>
              </a:rPr>
              <a:t>Runnable</a:t>
            </a:r>
          </a:p>
        </p:txBody>
      </p:sp>
      <p:sp>
        <p:nvSpPr>
          <p:cNvPr id="49" name="Arc 40"/>
          <p:cNvSpPr/>
          <p:nvPr/>
        </p:nvSpPr>
        <p:spPr bwMode="auto">
          <a:xfrm rot="15796462">
            <a:off x="4826812" y="1574021"/>
            <a:ext cx="928367" cy="3333744"/>
          </a:xfrm>
          <a:custGeom>
            <a:avLst/>
            <a:gdLst>
              <a:gd name="connsiteX0" fmla="*/ 216507 w 433015"/>
              <a:gd name="connsiteY0" fmla="*/ 0 h 2418336"/>
              <a:gd name="connsiteX1" fmla="*/ 433015 w 433015"/>
              <a:gd name="connsiteY1" fmla="*/ 1209168 h 2418336"/>
              <a:gd name="connsiteX2" fmla="*/ 216508 w 433015"/>
              <a:gd name="connsiteY2" fmla="*/ 1209168 h 2418336"/>
              <a:gd name="connsiteX3" fmla="*/ 216507 w 433015"/>
              <a:gd name="connsiteY3" fmla="*/ 0 h 2418336"/>
              <a:gd name="connsiteX0" fmla="*/ 216507 w 433015"/>
              <a:gd name="connsiteY0" fmla="*/ 0 h 2418336"/>
              <a:gd name="connsiteX1" fmla="*/ 433015 w 433015"/>
              <a:gd name="connsiteY1" fmla="*/ 1209168 h 2418336"/>
              <a:gd name="connsiteX0" fmla="*/ 0 w 273284"/>
              <a:gd name="connsiteY0" fmla="*/ 0 h 1209168"/>
              <a:gd name="connsiteX1" fmla="*/ 216508 w 273284"/>
              <a:gd name="connsiteY1" fmla="*/ 1209168 h 1209168"/>
              <a:gd name="connsiteX2" fmla="*/ 1 w 273284"/>
              <a:gd name="connsiteY2" fmla="*/ 1209168 h 1209168"/>
              <a:gd name="connsiteX3" fmla="*/ 0 w 273284"/>
              <a:gd name="connsiteY3" fmla="*/ 0 h 1209168"/>
              <a:gd name="connsiteX0" fmla="*/ 0 w 273284"/>
              <a:gd name="connsiteY0" fmla="*/ 0 h 1209168"/>
              <a:gd name="connsiteX1" fmla="*/ 216508 w 273284"/>
              <a:gd name="connsiteY1" fmla="*/ 1209168 h 1209168"/>
              <a:gd name="connsiteX0" fmla="*/ 0 w 442123"/>
              <a:gd name="connsiteY0" fmla="*/ 0 h 1209168"/>
              <a:gd name="connsiteX1" fmla="*/ 216508 w 442123"/>
              <a:gd name="connsiteY1" fmla="*/ 1209168 h 1209168"/>
              <a:gd name="connsiteX2" fmla="*/ 1 w 442123"/>
              <a:gd name="connsiteY2" fmla="*/ 1209168 h 1209168"/>
              <a:gd name="connsiteX3" fmla="*/ 0 w 442123"/>
              <a:gd name="connsiteY3" fmla="*/ 0 h 1209168"/>
              <a:gd name="connsiteX0" fmla="*/ 0 w 442123"/>
              <a:gd name="connsiteY0" fmla="*/ 0 h 1209168"/>
              <a:gd name="connsiteX1" fmla="*/ 216508 w 442123"/>
              <a:gd name="connsiteY1" fmla="*/ 1209168 h 1209168"/>
              <a:gd name="connsiteX0" fmla="*/ 0 w 442123"/>
              <a:gd name="connsiteY0" fmla="*/ 0 h 1209168"/>
              <a:gd name="connsiteX1" fmla="*/ 216508 w 442123"/>
              <a:gd name="connsiteY1" fmla="*/ 1209168 h 1209168"/>
              <a:gd name="connsiteX2" fmla="*/ 1 w 442123"/>
              <a:gd name="connsiteY2" fmla="*/ 1209168 h 1209168"/>
              <a:gd name="connsiteX3" fmla="*/ 0 w 442123"/>
              <a:gd name="connsiteY3" fmla="*/ 0 h 1209168"/>
              <a:gd name="connsiteX0" fmla="*/ 0 w 442123"/>
              <a:gd name="connsiteY0" fmla="*/ 0 h 1209168"/>
              <a:gd name="connsiteX1" fmla="*/ 292708 w 442123"/>
              <a:gd name="connsiteY1" fmla="*/ 1122082 h 1209168"/>
              <a:gd name="connsiteX0" fmla="*/ 0 w 461515"/>
              <a:gd name="connsiteY0" fmla="*/ 0 h 1209168"/>
              <a:gd name="connsiteX1" fmla="*/ 216508 w 461515"/>
              <a:gd name="connsiteY1" fmla="*/ 1209168 h 1209168"/>
              <a:gd name="connsiteX2" fmla="*/ 1 w 461515"/>
              <a:gd name="connsiteY2" fmla="*/ 1209168 h 1209168"/>
              <a:gd name="connsiteX3" fmla="*/ 0 w 461515"/>
              <a:gd name="connsiteY3" fmla="*/ 0 h 1209168"/>
              <a:gd name="connsiteX0" fmla="*/ 0 w 461515"/>
              <a:gd name="connsiteY0" fmla="*/ 0 h 1209168"/>
              <a:gd name="connsiteX1" fmla="*/ 292708 w 461515"/>
              <a:gd name="connsiteY1" fmla="*/ 1122082 h 1209168"/>
              <a:gd name="connsiteX0" fmla="*/ 0 w 472338"/>
              <a:gd name="connsiteY0" fmla="*/ 34887 h 1244055"/>
              <a:gd name="connsiteX1" fmla="*/ 216508 w 472338"/>
              <a:gd name="connsiteY1" fmla="*/ 1244055 h 1244055"/>
              <a:gd name="connsiteX2" fmla="*/ 1 w 472338"/>
              <a:gd name="connsiteY2" fmla="*/ 1244055 h 1244055"/>
              <a:gd name="connsiteX3" fmla="*/ 0 w 472338"/>
              <a:gd name="connsiteY3" fmla="*/ 34887 h 1244055"/>
              <a:gd name="connsiteX0" fmla="*/ 60344 w 472338"/>
              <a:gd name="connsiteY0" fmla="*/ 0 h 1244055"/>
              <a:gd name="connsiteX1" fmla="*/ 292708 w 472338"/>
              <a:gd name="connsiteY1" fmla="*/ 1156969 h 1244055"/>
              <a:gd name="connsiteX0" fmla="*/ 0 w 442123"/>
              <a:gd name="connsiteY0" fmla="*/ 34887 h 1244055"/>
              <a:gd name="connsiteX1" fmla="*/ 216508 w 442123"/>
              <a:gd name="connsiteY1" fmla="*/ 1244055 h 1244055"/>
              <a:gd name="connsiteX2" fmla="*/ 1 w 442123"/>
              <a:gd name="connsiteY2" fmla="*/ 1244055 h 1244055"/>
              <a:gd name="connsiteX3" fmla="*/ 0 w 442123"/>
              <a:gd name="connsiteY3" fmla="*/ 34887 h 1244055"/>
              <a:gd name="connsiteX0" fmla="*/ 60344 w 442123"/>
              <a:gd name="connsiteY0" fmla="*/ 0 h 1244055"/>
              <a:gd name="connsiteX1" fmla="*/ 292708 w 442123"/>
              <a:gd name="connsiteY1" fmla="*/ 1156969 h 1244055"/>
              <a:gd name="connsiteX0" fmla="*/ 0 w 442123"/>
              <a:gd name="connsiteY0" fmla="*/ 34887 h 1244055"/>
              <a:gd name="connsiteX1" fmla="*/ 216508 w 442123"/>
              <a:gd name="connsiteY1" fmla="*/ 1244055 h 1244055"/>
              <a:gd name="connsiteX2" fmla="*/ 1 w 442123"/>
              <a:gd name="connsiteY2" fmla="*/ 1244055 h 1244055"/>
              <a:gd name="connsiteX3" fmla="*/ 0 w 442123"/>
              <a:gd name="connsiteY3" fmla="*/ 34887 h 1244055"/>
              <a:gd name="connsiteX0" fmla="*/ 60344 w 442123"/>
              <a:gd name="connsiteY0" fmla="*/ 0 h 1244055"/>
              <a:gd name="connsiteX1" fmla="*/ 292708 w 442123"/>
              <a:gd name="connsiteY1" fmla="*/ 1156969 h 1244055"/>
              <a:gd name="connsiteX0" fmla="*/ 0 w 442123"/>
              <a:gd name="connsiteY0" fmla="*/ 34887 h 1244055"/>
              <a:gd name="connsiteX1" fmla="*/ 216508 w 442123"/>
              <a:gd name="connsiteY1" fmla="*/ 1244055 h 1244055"/>
              <a:gd name="connsiteX2" fmla="*/ 1 w 442123"/>
              <a:gd name="connsiteY2" fmla="*/ 1244055 h 1244055"/>
              <a:gd name="connsiteX3" fmla="*/ 0 w 442123"/>
              <a:gd name="connsiteY3" fmla="*/ 34887 h 1244055"/>
              <a:gd name="connsiteX0" fmla="*/ 60344 w 442123"/>
              <a:gd name="connsiteY0" fmla="*/ 0 h 1244055"/>
              <a:gd name="connsiteX1" fmla="*/ 193100 w 442123"/>
              <a:gd name="connsiteY1" fmla="*/ 1126789 h 1244055"/>
              <a:gd name="connsiteX0" fmla="*/ 0 w 442123"/>
              <a:gd name="connsiteY0" fmla="*/ 34887 h 1244055"/>
              <a:gd name="connsiteX1" fmla="*/ 216508 w 442123"/>
              <a:gd name="connsiteY1" fmla="*/ 1244055 h 1244055"/>
              <a:gd name="connsiteX2" fmla="*/ 1 w 442123"/>
              <a:gd name="connsiteY2" fmla="*/ 1244055 h 1244055"/>
              <a:gd name="connsiteX3" fmla="*/ 0 w 442123"/>
              <a:gd name="connsiteY3" fmla="*/ 34887 h 1244055"/>
              <a:gd name="connsiteX0" fmla="*/ 60344 w 442123"/>
              <a:gd name="connsiteY0" fmla="*/ 0 h 1244055"/>
              <a:gd name="connsiteX1" fmla="*/ 193100 w 442123"/>
              <a:gd name="connsiteY1" fmla="*/ 1126789 h 1244055"/>
              <a:gd name="connsiteX0" fmla="*/ 0 w 442123"/>
              <a:gd name="connsiteY0" fmla="*/ 34887 h 1244055"/>
              <a:gd name="connsiteX1" fmla="*/ 216508 w 442123"/>
              <a:gd name="connsiteY1" fmla="*/ 1244055 h 1244055"/>
              <a:gd name="connsiteX2" fmla="*/ 1 w 442123"/>
              <a:gd name="connsiteY2" fmla="*/ 1244055 h 1244055"/>
              <a:gd name="connsiteX3" fmla="*/ 0 w 442123"/>
              <a:gd name="connsiteY3" fmla="*/ 34887 h 1244055"/>
              <a:gd name="connsiteX0" fmla="*/ 60344 w 442123"/>
              <a:gd name="connsiteY0" fmla="*/ 0 h 1244055"/>
              <a:gd name="connsiteX1" fmla="*/ 356663 w 442123"/>
              <a:gd name="connsiteY1" fmla="*/ 1090555 h 1244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42123" h="1244055" stroke="0" extrusionOk="0">
                <a:moveTo>
                  <a:pt x="0" y="34887"/>
                </a:moveTo>
                <a:cubicBezTo>
                  <a:pt x="119574" y="34887"/>
                  <a:pt x="782566" y="598021"/>
                  <a:pt x="216508" y="1244055"/>
                </a:cubicBezTo>
                <a:lnTo>
                  <a:pt x="1" y="1244055"/>
                </a:lnTo>
                <a:cubicBezTo>
                  <a:pt x="1" y="840999"/>
                  <a:pt x="0" y="437943"/>
                  <a:pt x="0" y="34887"/>
                </a:cubicBezTo>
                <a:close/>
              </a:path>
              <a:path w="442123" h="1244055" fill="none">
                <a:moveTo>
                  <a:pt x="60344" y="0"/>
                </a:moveTo>
                <a:cubicBezTo>
                  <a:pt x="171090" y="382140"/>
                  <a:pt x="380900" y="604691"/>
                  <a:pt x="356663" y="1090555"/>
                </a:cubicBez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Rounded Rectangle 36"/>
          <p:cNvSpPr/>
          <p:nvPr/>
        </p:nvSpPr>
        <p:spPr bwMode="auto">
          <a:xfrm>
            <a:off x="6487666" y="2490028"/>
            <a:ext cx="1209912" cy="476071"/>
          </a:xfrm>
          <a:prstGeom prst="roundRect">
            <a:avLst>
              <a:gd name="adj" fmla="val 50000"/>
            </a:avLst>
          </a:prstGeom>
          <a:solidFill>
            <a:srgbClr val="E1FFFF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u="none" strike="noStrike" cap="none" normalizeH="0" baseline="0" dirty="0" smtClean="0">
                <a:ln>
                  <a:noFill/>
                </a:ln>
                <a:effectLst/>
                <a:latin typeface="Arial" charset="0"/>
              </a:rPr>
              <a:t>Waiting</a:t>
            </a:r>
          </a:p>
        </p:txBody>
      </p:sp>
      <p:sp>
        <p:nvSpPr>
          <p:cNvPr id="50" name="Rectangle 49"/>
          <p:cNvSpPr/>
          <p:nvPr/>
        </p:nvSpPr>
        <p:spPr>
          <a:xfrm>
            <a:off x="5336482" y="2968372"/>
            <a:ext cx="1650284" cy="4801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/>
              <a:t>l</a:t>
            </a:r>
            <a:r>
              <a:rPr lang="en-US" sz="1400" dirty="0" err="1" smtClean="0"/>
              <a:t>ock.notify</a:t>
            </a:r>
            <a:r>
              <a:rPr lang="en-US" sz="1400" dirty="0" smtClean="0"/>
              <a:t>(), </a:t>
            </a:r>
            <a:r>
              <a:rPr lang="en-US" sz="1400" dirty="0" err="1" smtClean="0"/>
              <a:t>lock.notifyAll</a:t>
            </a:r>
            <a:r>
              <a:rPr lang="en-US" sz="1400" dirty="0" smtClean="0"/>
              <a:t>()</a:t>
            </a:r>
            <a:endParaRPr lang="en-US" sz="1400" dirty="0"/>
          </a:p>
        </p:txBody>
      </p:sp>
      <p:sp>
        <p:nvSpPr>
          <p:cNvPr id="51" name="Rectangle 50"/>
          <p:cNvSpPr/>
          <p:nvPr/>
        </p:nvSpPr>
        <p:spPr>
          <a:xfrm>
            <a:off x="6898329" y="3779217"/>
            <a:ext cx="1650284" cy="2862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/>
              <a:t>l</a:t>
            </a:r>
            <a:r>
              <a:rPr lang="en-US" sz="1400" dirty="0" err="1" smtClean="0"/>
              <a:t>ock.wait</a:t>
            </a:r>
            <a:r>
              <a:rPr lang="en-US" sz="1400" dirty="0" smtClean="0"/>
              <a:t>()</a:t>
            </a:r>
            <a:endParaRPr lang="en-US" sz="1400" dirty="0"/>
          </a:p>
        </p:txBody>
      </p:sp>
      <p:sp>
        <p:nvSpPr>
          <p:cNvPr id="52" name="Arc 40"/>
          <p:cNvSpPr/>
          <p:nvPr/>
        </p:nvSpPr>
        <p:spPr bwMode="auto">
          <a:xfrm rot="1006222">
            <a:off x="5697790" y="2747857"/>
            <a:ext cx="1171510" cy="2677093"/>
          </a:xfrm>
          <a:custGeom>
            <a:avLst/>
            <a:gdLst>
              <a:gd name="connsiteX0" fmla="*/ 216507 w 433015"/>
              <a:gd name="connsiteY0" fmla="*/ 0 h 2418336"/>
              <a:gd name="connsiteX1" fmla="*/ 433015 w 433015"/>
              <a:gd name="connsiteY1" fmla="*/ 1209168 h 2418336"/>
              <a:gd name="connsiteX2" fmla="*/ 216508 w 433015"/>
              <a:gd name="connsiteY2" fmla="*/ 1209168 h 2418336"/>
              <a:gd name="connsiteX3" fmla="*/ 216507 w 433015"/>
              <a:gd name="connsiteY3" fmla="*/ 0 h 2418336"/>
              <a:gd name="connsiteX0" fmla="*/ 216507 w 433015"/>
              <a:gd name="connsiteY0" fmla="*/ 0 h 2418336"/>
              <a:gd name="connsiteX1" fmla="*/ 433015 w 433015"/>
              <a:gd name="connsiteY1" fmla="*/ 1209168 h 2418336"/>
              <a:gd name="connsiteX0" fmla="*/ 0 w 273284"/>
              <a:gd name="connsiteY0" fmla="*/ 0 h 1209168"/>
              <a:gd name="connsiteX1" fmla="*/ 216508 w 273284"/>
              <a:gd name="connsiteY1" fmla="*/ 1209168 h 1209168"/>
              <a:gd name="connsiteX2" fmla="*/ 1 w 273284"/>
              <a:gd name="connsiteY2" fmla="*/ 1209168 h 1209168"/>
              <a:gd name="connsiteX3" fmla="*/ 0 w 273284"/>
              <a:gd name="connsiteY3" fmla="*/ 0 h 1209168"/>
              <a:gd name="connsiteX0" fmla="*/ 0 w 273284"/>
              <a:gd name="connsiteY0" fmla="*/ 0 h 1209168"/>
              <a:gd name="connsiteX1" fmla="*/ 216508 w 273284"/>
              <a:gd name="connsiteY1" fmla="*/ 1209168 h 1209168"/>
              <a:gd name="connsiteX0" fmla="*/ 0 w 442123"/>
              <a:gd name="connsiteY0" fmla="*/ 0 h 1209168"/>
              <a:gd name="connsiteX1" fmla="*/ 216508 w 442123"/>
              <a:gd name="connsiteY1" fmla="*/ 1209168 h 1209168"/>
              <a:gd name="connsiteX2" fmla="*/ 1 w 442123"/>
              <a:gd name="connsiteY2" fmla="*/ 1209168 h 1209168"/>
              <a:gd name="connsiteX3" fmla="*/ 0 w 442123"/>
              <a:gd name="connsiteY3" fmla="*/ 0 h 1209168"/>
              <a:gd name="connsiteX0" fmla="*/ 0 w 442123"/>
              <a:gd name="connsiteY0" fmla="*/ 0 h 1209168"/>
              <a:gd name="connsiteX1" fmla="*/ 216508 w 442123"/>
              <a:gd name="connsiteY1" fmla="*/ 1209168 h 1209168"/>
              <a:gd name="connsiteX0" fmla="*/ 0 w 442123"/>
              <a:gd name="connsiteY0" fmla="*/ 0 h 1209168"/>
              <a:gd name="connsiteX1" fmla="*/ 216508 w 442123"/>
              <a:gd name="connsiteY1" fmla="*/ 1209168 h 1209168"/>
              <a:gd name="connsiteX2" fmla="*/ 1 w 442123"/>
              <a:gd name="connsiteY2" fmla="*/ 1209168 h 1209168"/>
              <a:gd name="connsiteX3" fmla="*/ 0 w 442123"/>
              <a:gd name="connsiteY3" fmla="*/ 0 h 1209168"/>
              <a:gd name="connsiteX0" fmla="*/ 0 w 442123"/>
              <a:gd name="connsiteY0" fmla="*/ 0 h 1209168"/>
              <a:gd name="connsiteX1" fmla="*/ 292708 w 442123"/>
              <a:gd name="connsiteY1" fmla="*/ 1122082 h 1209168"/>
              <a:gd name="connsiteX0" fmla="*/ 0 w 461515"/>
              <a:gd name="connsiteY0" fmla="*/ 0 h 1209168"/>
              <a:gd name="connsiteX1" fmla="*/ 216508 w 461515"/>
              <a:gd name="connsiteY1" fmla="*/ 1209168 h 1209168"/>
              <a:gd name="connsiteX2" fmla="*/ 1 w 461515"/>
              <a:gd name="connsiteY2" fmla="*/ 1209168 h 1209168"/>
              <a:gd name="connsiteX3" fmla="*/ 0 w 461515"/>
              <a:gd name="connsiteY3" fmla="*/ 0 h 1209168"/>
              <a:gd name="connsiteX0" fmla="*/ 0 w 461515"/>
              <a:gd name="connsiteY0" fmla="*/ 0 h 1209168"/>
              <a:gd name="connsiteX1" fmla="*/ 292708 w 461515"/>
              <a:gd name="connsiteY1" fmla="*/ 1122082 h 1209168"/>
              <a:gd name="connsiteX0" fmla="*/ 0 w 472338"/>
              <a:gd name="connsiteY0" fmla="*/ 34887 h 1244055"/>
              <a:gd name="connsiteX1" fmla="*/ 216508 w 472338"/>
              <a:gd name="connsiteY1" fmla="*/ 1244055 h 1244055"/>
              <a:gd name="connsiteX2" fmla="*/ 1 w 472338"/>
              <a:gd name="connsiteY2" fmla="*/ 1244055 h 1244055"/>
              <a:gd name="connsiteX3" fmla="*/ 0 w 472338"/>
              <a:gd name="connsiteY3" fmla="*/ 34887 h 1244055"/>
              <a:gd name="connsiteX0" fmla="*/ 60344 w 472338"/>
              <a:gd name="connsiteY0" fmla="*/ 0 h 1244055"/>
              <a:gd name="connsiteX1" fmla="*/ 292708 w 472338"/>
              <a:gd name="connsiteY1" fmla="*/ 1156969 h 1244055"/>
              <a:gd name="connsiteX0" fmla="*/ 0 w 442123"/>
              <a:gd name="connsiteY0" fmla="*/ 34887 h 1244055"/>
              <a:gd name="connsiteX1" fmla="*/ 216508 w 442123"/>
              <a:gd name="connsiteY1" fmla="*/ 1244055 h 1244055"/>
              <a:gd name="connsiteX2" fmla="*/ 1 w 442123"/>
              <a:gd name="connsiteY2" fmla="*/ 1244055 h 1244055"/>
              <a:gd name="connsiteX3" fmla="*/ 0 w 442123"/>
              <a:gd name="connsiteY3" fmla="*/ 34887 h 1244055"/>
              <a:gd name="connsiteX0" fmla="*/ 60344 w 442123"/>
              <a:gd name="connsiteY0" fmla="*/ 0 h 1244055"/>
              <a:gd name="connsiteX1" fmla="*/ 292708 w 442123"/>
              <a:gd name="connsiteY1" fmla="*/ 1156969 h 1244055"/>
              <a:gd name="connsiteX0" fmla="*/ 0 w 442123"/>
              <a:gd name="connsiteY0" fmla="*/ 34887 h 1244055"/>
              <a:gd name="connsiteX1" fmla="*/ 216508 w 442123"/>
              <a:gd name="connsiteY1" fmla="*/ 1244055 h 1244055"/>
              <a:gd name="connsiteX2" fmla="*/ 1 w 442123"/>
              <a:gd name="connsiteY2" fmla="*/ 1244055 h 1244055"/>
              <a:gd name="connsiteX3" fmla="*/ 0 w 442123"/>
              <a:gd name="connsiteY3" fmla="*/ 34887 h 1244055"/>
              <a:gd name="connsiteX0" fmla="*/ 60344 w 442123"/>
              <a:gd name="connsiteY0" fmla="*/ 0 h 1244055"/>
              <a:gd name="connsiteX1" fmla="*/ 292708 w 442123"/>
              <a:gd name="connsiteY1" fmla="*/ 1156969 h 1244055"/>
              <a:gd name="connsiteX0" fmla="*/ 665768 w 990567"/>
              <a:gd name="connsiteY0" fmla="*/ 34887 h 1244055"/>
              <a:gd name="connsiteX1" fmla="*/ 0 w 990567"/>
              <a:gd name="connsiteY1" fmla="*/ 809133 h 1244055"/>
              <a:gd name="connsiteX2" fmla="*/ 665769 w 990567"/>
              <a:gd name="connsiteY2" fmla="*/ 1244055 h 1244055"/>
              <a:gd name="connsiteX3" fmla="*/ 665768 w 990567"/>
              <a:gd name="connsiteY3" fmla="*/ 34887 h 1244055"/>
              <a:gd name="connsiteX0" fmla="*/ 726112 w 990567"/>
              <a:gd name="connsiteY0" fmla="*/ 0 h 1244055"/>
              <a:gd name="connsiteX1" fmla="*/ 958476 w 990567"/>
              <a:gd name="connsiteY1" fmla="*/ 1156969 h 1244055"/>
              <a:gd name="connsiteX0" fmla="*/ 695208 w 766704"/>
              <a:gd name="connsiteY0" fmla="*/ 34887 h 1244055"/>
              <a:gd name="connsiteX1" fmla="*/ 29440 w 766704"/>
              <a:gd name="connsiteY1" fmla="*/ 809133 h 1244055"/>
              <a:gd name="connsiteX2" fmla="*/ 695209 w 766704"/>
              <a:gd name="connsiteY2" fmla="*/ 1244055 h 1244055"/>
              <a:gd name="connsiteX3" fmla="*/ 695208 w 766704"/>
              <a:gd name="connsiteY3" fmla="*/ 34887 h 1244055"/>
              <a:gd name="connsiteX0" fmla="*/ 755552 w 766704"/>
              <a:gd name="connsiteY0" fmla="*/ 0 h 1244055"/>
              <a:gd name="connsiteX1" fmla="*/ 0 w 766704"/>
              <a:gd name="connsiteY1" fmla="*/ 772460 h 1244055"/>
              <a:gd name="connsiteX0" fmla="*/ 695208 w 802502"/>
              <a:gd name="connsiteY0" fmla="*/ 34887 h 1244055"/>
              <a:gd name="connsiteX1" fmla="*/ 29440 w 802502"/>
              <a:gd name="connsiteY1" fmla="*/ 809133 h 1244055"/>
              <a:gd name="connsiteX2" fmla="*/ 695209 w 802502"/>
              <a:gd name="connsiteY2" fmla="*/ 1244055 h 1244055"/>
              <a:gd name="connsiteX3" fmla="*/ 695208 w 802502"/>
              <a:gd name="connsiteY3" fmla="*/ 34887 h 1244055"/>
              <a:gd name="connsiteX0" fmla="*/ 755552 w 802502"/>
              <a:gd name="connsiteY0" fmla="*/ 0 h 1244055"/>
              <a:gd name="connsiteX1" fmla="*/ 0 w 802502"/>
              <a:gd name="connsiteY1" fmla="*/ 772460 h 1244055"/>
              <a:gd name="connsiteX0" fmla="*/ 720632 w 824157"/>
              <a:gd name="connsiteY0" fmla="*/ 34887 h 1244055"/>
              <a:gd name="connsiteX1" fmla="*/ 54864 w 824157"/>
              <a:gd name="connsiteY1" fmla="*/ 809133 h 1244055"/>
              <a:gd name="connsiteX2" fmla="*/ 720633 w 824157"/>
              <a:gd name="connsiteY2" fmla="*/ 1244055 h 1244055"/>
              <a:gd name="connsiteX3" fmla="*/ 720632 w 824157"/>
              <a:gd name="connsiteY3" fmla="*/ 34887 h 1244055"/>
              <a:gd name="connsiteX0" fmla="*/ 780976 w 824157"/>
              <a:gd name="connsiteY0" fmla="*/ 0 h 1244055"/>
              <a:gd name="connsiteX1" fmla="*/ 0 w 824157"/>
              <a:gd name="connsiteY1" fmla="*/ 851160 h 1244055"/>
              <a:gd name="connsiteX0" fmla="*/ 720632 w 815106"/>
              <a:gd name="connsiteY0" fmla="*/ 34887 h 1244055"/>
              <a:gd name="connsiteX1" fmla="*/ 54864 w 815106"/>
              <a:gd name="connsiteY1" fmla="*/ 809133 h 1244055"/>
              <a:gd name="connsiteX2" fmla="*/ 720633 w 815106"/>
              <a:gd name="connsiteY2" fmla="*/ 1244055 h 1244055"/>
              <a:gd name="connsiteX3" fmla="*/ 720632 w 815106"/>
              <a:gd name="connsiteY3" fmla="*/ 34887 h 1244055"/>
              <a:gd name="connsiteX0" fmla="*/ 780976 w 815106"/>
              <a:gd name="connsiteY0" fmla="*/ 0 h 1244055"/>
              <a:gd name="connsiteX1" fmla="*/ 0 w 815106"/>
              <a:gd name="connsiteY1" fmla="*/ 851160 h 1244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15106" h="1244055" stroke="0" extrusionOk="0">
                <a:moveTo>
                  <a:pt x="720632" y="34887"/>
                </a:moveTo>
                <a:cubicBezTo>
                  <a:pt x="840206" y="34887"/>
                  <a:pt x="620922" y="163099"/>
                  <a:pt x="54864" y="809133"/>
                </a:cubicBezTo>
                <a:lnTo>
                  <a:pt x="720633" y="1244055"/>
                </a:lnTo>
                <a:cubicBezTo>
                  <a:pt x="720633" y="840999"/>
                  <a:pt x="720632" y="437943"/>
                  <a:pt x="720632" y="34887"/>
                </a:cubicBezTo>
                <a:close/>
              </a:path>
              <a:path w="815106" h="1244055" fill="none">
                <a:moveTo>
                  <a:pt x="780976" y="0"/>
                </a:moveTo>
                <a:cubicBezTo>
                  <a:pt x="891722" y="382140"/>
                  <a:pt x="758489" y="624905"/>
                  <a:pt x="0" y="851160"/>
                </a:cubicBez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3" name="Arc 40"/>
          <p:cNvSpPr/>
          <p:nvPr/>
        </p:nvSpPr>
        <p:spPr bwMode="auto">
          <a:xfrm rot="3869104">
            <a:off x="3858635" y="4360054"/>
            <a:ext cx="324368" cy="1893347"/>
          </a:xfrm>
          <a:custGeom>
            <a:avLst/>
            <a:gdLst>
              <a:gd name="connsiteX0" fmla="*/ 216507 w 433015"/>
              <a:gd name="connsiteY0" fmla="*/ 0 h 2418336"/>
              <a:gd name="connsiteX1" fmla="*/ 433015 w 433015"/>
              <a:gd name="connsiteY1" fmla="*/ 1209168 h 2418336"/>
              <a:gd name="connsiteX2" fmla="*/ 216508 w 433015"/>
              <a:gd name="connsiteY2" fmla="*/ 1209168 h 2418336"/>
              <a:gd name="connsiteX3" fmla="*/ 216507 w 433015"/>
              <a:gd name="connsiteY3" fmla="*/ 0 h 2418336"/>
              <a:gd name="connsiteX0" fmla="*/ 216507 w 433015"/>
              <a:gd name="connsiteY0" fmla="*/ 0 h 2418336"/>
              <a:gd name="connsiteX1" fmla="*/ 433015 w 433015"/>
              <a:gd name="connsiteY1" fmla="*/ 1209168 h 2418336"/>
              <a:gd name="connsiteX0" fmla="*/ 0 w 273284"/>
              <a:gd name="connsiteY0" fmla="*/ 0 h 1209168"/>
              <a:gd name="connsiteX1" fmla="*/ 216508 w 273284"/>
              <a:gd name="connsiteY1" fmla="*/ 1209168 h 1209168"/>
              <a:gd name="connsiteX2" fmla="*/ 1 w 273284"/>
              <a:gd name="connsiteY2" fmla="*/ 1209168 h 1209168"/>
              <a:gd name="connsiteX3" fmla="*/ 0 w 273284"/>
              <a:gd name="connsiteY3" fmla="*/ 0 h 1209168"/>
              <a:gd name="connsiteX0" fmla="*/ 0 w 273284"/>
              <a:gd name="connsiteY0" fmla="*/ 0 h 1209168"/>
              <a:gd name="connsiteX1" fmla="*/ 216508 w 273284"/>
              <a:gd name="connsiteY1" fmla="*/ 1209168 h 1209168"/>
              <a:gd name="connsiteX0" fmla="*/ 0 w 442123"/>
              <a:gd name="connsiteY0" fmla="*/ 0 h 1209168"/>
              <a:gd name="connsiteX1" fmla="*/ 216508 w 442123"/>
              <a:gd name="connsiteY1" fmla="*/ 1209168 h 1209168"/>
              <a:gd name="connsiteX2" fmla="*/ 1 w 442123"/>
              <a:gd name="connsiteY2" fmla="*/ 1209168 h 1209168"/>
              <a:gd name="connsiteX3" fmla="*/ 0 w 442123"/>
              <a:gd name="connsiteY3" fmla="*/ 0 h 1209168"/>
              <a:gd name="connsiteX0" fmla="*/ 0 w 442123"/>
              <a:gd name="connsiteY0" fmla="*/ 0 h 1209168"/>
              <a:gd name="connsiteX1" fmla="*/ 216508 w 442123"/>
              <a:gd name="connsiteY1" fmla="*/ 1209168 h 1209168"/>
              <a:gd name="connsiteX0" fmla="*/ 0 w 442123"/>
              <a:gd name="connsiteY0" fmla="*/ 0 h 1209168"/>
              <a:gd name="connsiteX1" fmla="*/ 216508 w 442123"/>
              <a:gd name="connsiteY1" fmla="*/ 1209168 h 1209168"/>
              <a:gd name="connsiteX2" fmla="*/ 1 w 442123"/>
              <a:gd name="connsiteY2" fmla="*/ 1209168 h 1209168"/>
              <a:gd name="connsiteX3" fmla="*/ 0 w 442123"/>
              <a:gd name="connsiteY3" fmla="*/ 0 h 1209168"/>
              <a:gd name="connsiteX0" fmla="*/ 0 w 442123"/>
              <a:gd name="connsiteY0" fmla="*/ 0 h 1209168"/>
              <a:gd name="connsiteX1" fmla="*/ 292708 w 442123"/>
              <a:gd name="connsiteY1" fmla="*/ 1122082 h 1209168"/>
              <a:gd name="connsiteX0" fmla="*/ 0 w 461515"/>
              <a:gd name="connsiteY0" fmla="*/ 0 h 1209168"/>
              <a:gd name="connsiteX1" fmla="*/ 216508 w 461515"/>
              <a:gd name="connsiteY1" fmla="*/ 1209168 h 1209168"/>
              <a:gd name="connsiteX2" fmla="*/ 1 w 461515"/>
              <a:gd name="connsiteY2" fmla="*/ 1209168 h 1209168"/>
              <a:gd name="connsiteX3" fmla="*/ 0 w 461515"/>
              <a:gd name="connsiteY3" fmla="*/ 0 h 1209168"/>
              <a:gd name="connsiteX0" fmla="*/ 0 w 461515"/>
              <a:gd name="connsiteY0" fmla="*/ 0 h 1209168"/>
              <a:gd name="connsiteX1" fmla="*/ 292708 w 461515"/>
              <a:gd name="connsiteY1" fmla="*/ 1122082 h 1209168"/>
              <a:gd name="connsiteX0" fmla="*/ 0 w 1201904"/>
              <a:gd name="connsiteY0" fmla="*/ 0 h 1209168"/>
              <a:gd name="connsiteX1" fmla="*/ 216508 w 1201904"/>
              <a:gd name="connsiteY1" fmla="*/ 1209168 h 1209168"/>
              <a:gd name="connsiteX2" fmla="*/ 1 w 1201904"/>
              <a:gd name="connsiteY2" fmla="*/ 1209168 h 1209168"/>
              <a:gd name="connsiteX3" fmla="*/ 0 w 1201904"/>
              <a:gd name="connsiteY3" fmla="*/ 0 h 1209168"/>
              <a:gd name="connsiteX0" fmla="*/ 0 w 1201904"/>
              <a:gd name="connsiteY0" fmla="*/ 0 h 1209168"/>
              <a:gd name="connsiteX1" fmla="*/ 292708 w 1201904"/>
              <a:gd name="connsiteY1" fmla="*/ 1122082 h 1209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01904" h="1209168" stroke="0" extrusionOk="0">
                <a:moveTo>
                  <a:pt x="0" y="0"/>
                </a:moveTo>
                <a:cubicBezTo>
                  <a:pt x="119574" y="0"/>
                  <a:pt x="782566" y="563134"/>
                  <a:pt x="216508" y="1209168"/>
                </a:cubicBezTo>
                <a:lnTo>
                  <a:pt x="1" y="1209168"/>
                </a:lnTo>
                <a:cubicBezTo>
                  <a:pt x="1" y="806112"/>
                  <a:pt x="0" y="403056"/>
                  <a:pt x="0" y="0"/>
                </a:cubicBezTo>
                <a:close/>
              </a:path>
              <a:path w="1201904" h="1209168" fill="none">
                <a:moveTo>
                  <a:pt x="0" y="0"/>
                </a:moveTo>
                <a:cubicBezTo>
                  <a:pt x="119574" y="0"/>
                  <a:pt x="2443362" y="446818"/>
                  <a:pt x="292708" y="1122082"/>
                </a:cubicBez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3490852" y="5695886"/>
            <a:ext cx="1581587" cy="2862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err="1" smtClean="0"/>
              <a:t>myThread.sleep</a:t>
            </a:r>
            <a:r>
              <a:rPr lang="en-US" sz="1400" dirty="0" smtClean="0"/>
              <a:t>()</a:t>
            </a:r>
            <a:endParaRPr lang="en-US" sz="1400" dirty="0"/>
          </a:p>
        </p:txBody>
      </p:sp>
      <p:sp>
        <p:nvSpPr>
          <p:cNvPr id="55" name="Rectangle 54"/>
          <p:cNvSpPr/>
          <p:nvPr/>
        </p:nvSpPr>
        <p:spPr>
          <a:xfrm>
            <a:off x="929670" y="4629644"/>
            <a:ext cx="941283" cy="4801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400" dirty="0" err="1" smtClean="0"/>
              <a:t>sleeptime</a:t>
            </a:r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 smtClean="0"/>
              <a:t>elapsed</a:t>
            </a:r>
            <a:endParaRPr lang="en-US" sz="1400" dirty="0"/>
          </a:p>
        </p:txBody>
      </p:sp>
      <p:sp>
        <p:nvSpPr>
          <p:cNvPr id="56" name="Arc 40"/>
          <p:cNvSpPr/>
          <p:nvPr/>
        </p:nvSpPr>
        <p:spPr bwMode="auto">
          <a:xfrm rot="12793330">
            <a:off x="1902206" y="3781760"/>
            <a:ext cx="798671" cy="1349680"/>
          </a:xfrm>
          <a:custGeom>
            <a:avLst/>
            <a:gdLst>
              <a:gd name="connsiteX0" fmla="*/ 216507 w 433015"/>
              <a:gd name="connsiteY0" fmla="*/ 0 h 2418336"/>
              <a:gd name="connsiteX1" fmla="*/ 433015 w 433015"/>
              <a:gd name="connsiteY1" fmla="*/ 1209168 h 2418336"/>
              <a:gd name="connsiteX2" fmla="*/ 216508 w 433015"/>
              <a:gd name="connsiteY2" fmla="*/ 1209168 h 2418336"/>
              <a:gd name="connsiteX3" fmla="*/ 216507 w 433015"/>
              <a:gd name="connsiteY3" fmla="*/ 0 h 2418336"/>
              <a:gd name="connsiteX0" fmla="*/ 216507 w 433015"/>
              <a:gd name="connsiteY0" fmla="*/ 0 h 2418336"/>
              <a:gd name="connsiteX1" fmla="*/ 433015 w 433015"/>
              <a:gd name="connsiteY1" fmla="*/ 1209168 h 2418336"/>
              <a:gd name="connsiteX0" fmla="*/ 0 w 273284"/>
              <a:gd name="connsiteY0" fmla="*/ 0 h 1209168"/>
              <a:gd name="connsiteX1" fmla="*/ 216508 w 273284"/>
              <a:gd name="connsiteY1" fmla="*/ 1209168 h 1209168"/>
              <a:gd name="connsiteX2" fmla="*/ 1 w 273284"/>
              <a:gd name="connsiteY2" fmla="*/ 1209168 h 1209168"/>
              <a:gd name="connsiteX3" fmla="*/ 0 w 273284"/>
              <a:gd name="connsiteY3" fmla="*/ 0 h 1209168"/>
              <a:gd name="connsiteX0" fmla="*/ 0 w 273284"/>
              <a:gd name="connsiteY0" fmla="*/ 0 h 1209168"/>
              <a:gd name="connsiteX1" fmla="*/ 216508 w 273284"/>
              <a:gd name="connsiteY1" fmla="*/ 1209168 h 1209168"/>
              <a:gd name="connsiteX0" fmla="*/ 0 w 442123"/>
              <a:gd name="connsiteY0" fmla="*/ 0 h 1209168"/>
              <a:gd name="connsiteX1" fmla="*/ 216508 w 442123"/>
              <a:gd name="connsiteY1" fmla="*/ 1209168 h 1209168"/>
              <a:gd name="connsiteX2" fmla="*/ 1 w 442123"/>
              <a:gd name="connsiteY2" fmla="*/ 1209168 h 1209168"/>
              <a:gd name="connsiteX3" fmla="*/ 0 w 442123"/>
              <a:gd name="connsiteY3" fmla="*/ 0 h 1209168"/>
              <a:gd name="connsiteX0" fmla="*/ 0 w 442123"/>
              <a:gd name="connsiteY0" fmla="*/ 0 h 1209168"/>
              <a:gd name="connsiteX1" fmla="*/ 216508 w 442123"/>
              <a:gd name="connsiteY1" fmla="*/ 1209168 h 1209168"/>
              <a:gd name="connsiteX0" fmla="*/ 0 w 442123"/>
              <a:gd name="connsiteY0" fmla="*/ 0 h 1209168"/>
              <a:gd name="connsiteX1" fmla="*/ 216508 w 442123"/>
              <a:gd name="connsiteY1" fmla="*/ 1209168 h 1209168"/>
              <a:gd name="connsiteX2" fmla="*/ 1 w 442123"/>
              <a:gd name="connsiteY2" fmla="*/ 1209168 h 1209168"/>
              <a:gd name="connsiteX3" fmla="*/ 0 w 442123"/>
              <a:gd name="connsiteY3" fmla="*/ 0 h 1209168"/>
              <a:gd name="connsiteX0" fmla="*/ 0 w 442123"/>
              <a:gd name="connsiteY0" fmla="*/ 0 h 1209168"/>
              <a:gd name="connsiteX1" fmla="*/ 292708 w 442123"/>
              <a:gd name="connsiteY1" fmla="*/ 1122082 h 1209168"/>
              <a:gd name="connsiteX0" fmla="*/ 0 w 461515"/>
              <a:gd name="connsiteY0" fmla="*/ 0 h 1209168"/>
              <a:gd name="connsiteX1" fmla="*/ 216508 w 461515"/>
              <a:gd name="connsiteY1" fmla="*/ 1209168 h 1209168"/>
              <a:gd name="connsiteX2" fmla="*/ 1 w 461515"/>
              <a:gd name="connsiteY2" fmla="*/ 1209168 h 1209168"/>
              <a:gd name="connsiteX3" fmla="*/ 0 w 461515"/>
              <a:gd name="connsiteY3" fmla="*/ 0 h 1209168"/>
              <a:gd name="connsiteX0" fmla="*/ 0 w 461515"/>
              <a:gd name="connsiteY0" fmla="*/ 0 h 1209168"/>
              <a:gd name="connsiteX1" fmla="*/ 292708 w 461515"/>
              <a:gd name="connsiteY1" fmla="*/ 1122082 h 1209168"/>
              <a:gd name="connsiteX0" fmla="*/ 0 w 466867"/>
              <a:gd name="connsiteY0" fmla="*/ 66943 h 1276111"/>
              <a:gd name="connsiteX1" fmla="*/ 216508 w 466867"/>
              <a:gd name="connsiteY1" fmla="*/ 1276111 h 1276111"/>
              <a:gd name="connsiteX2" fmla="*/ 1 w 466867"/>
              <a:gd name="connsiteY2" fmla="*/ 1276111 h 1276111"/>
              <a:gd name="connsiteX3" fmla="*/ 0 w 466867"/>
              <a:gd name="connsiteY3" fmla="*/ 66943 h 1276111"/>
              <a:gd name="connsiteX0" fmla="*/ 30741 w 466867"/>
              <a:gd name="connsiteY0" fmla="*/ 0 h 1276111"/>
              <a:gd name="connsiteX1" fmla="*/ 292708 w 466867"/>
              <a:gd name="connsiteY1" fmla="*/ 1189025 h 1276111"/>
              <a:gd name="connsiteX0" fmla="*/ 0 w 478630"/>
              <a:gd name="connsiteY0" fmla="*/ 81004 h 1290172"/>
              <a:gd name="connsiteX1" fmla="*/ 216508 w 478630"/>
              <a:gd name="connsiteY1" fmla="*/ 1290172 h 1290172"/>
              <a:gd name="connsiteX2" fmla="*/ 1 w 478630"/>
              <a:gd name="connsiteY2" fmla="*/ 1290172 h 1290172"/>
              <a:gd name="connsiteX3" fmla="*/ 0 w 478630"/>
              <a:gd name="connsiteY3" fmla="*/ 81004 h 1290172"/>
              <a:gd name="connsiteX0" fmla="*/ 30741 w 478630"/>
              <a:gd name="connsiteY0" fmla="*/ 14061 h 1290172"/>
              <a:gd name="connsiteX1" fmla="*/ 292708 w 478630"/>
              <a:gd name="connsiteY1" fmla="*/ 1203086 h 1290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78630" h="1290172" stroke="0" extrusionOk="0">
                <a:moveTo>
                  <a:pt x="0" y="81004"/>
                </a:moveTo>
                <a:cubicBezTo>
                  <a:pt x="119574" y="81004"/>
                  <a:pt x="782566" y="644138"/>
                  <a:pt x="216508" y="1290172"/>
                </a:cubicBezTo>
                <a:lnTo>
                  <a:pt x="1" y="1290172"/>
                </a:lnTo>
                <a:cubicBezTo>
                  <a:pt x="1" y="887116"/>
                  <a:pt x="0" y="484060"/>
                  <a:pt x="0" y="81004"/>
                </a:cubicBezTo>
                <a:close/>
              </a:path>
              <a:path w="478630" h="1290172" fill="none">
                <a:moveTo>
                  <a:pt x="30741" y="14061"/>
                </a:moveTo>
                <a:cubicBezTo>
                  <a:pt x="220226" y="-117021"/>
                  <a:pt x="760794" y="698567"/>
                  <a:pt x="292708" y="1203086"/>
                </a:cubicBez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7" name="Arc 42"/>
          <p:cNvSpPr/>
          <p:nvPr/>
        </p:nvSpPr>
        <p:spPr bwMode="auto">
          <a:xfrm rot="8450786">
            <a:off x="5300719" y="4451751"/>
            <a:ext cx="778894" cy="1899965"/>
          </a:xfrm>
          <a:custGeom>
            <a:avLst/>
            <a:gdLst>
              <a:gd name="connsiteX0" fmla="*/ 493335 w 986671"/>
              <a:gd name="connsiteY0" fmla="*/ 0 h 1977109"/>
              <a:gd name="connsiteX1" fmla="*/ 986671 w 986671"/>
              <a:gd name="connsiteY1" fmla="*/ 988555 h 1977109"/>
              <a:gd name="connsiteX2" fmla="*/ 493336 w 986671"/>
              <a:gd name="connsiteY2" fmla="*/ 988555 h 1977109"/>
              <a:gd name="connsiteX3" fmla="*/ 493335 w 986671"/>
              <a:gd name="connsiteY3" fmla="*/ 0 h 1977109"/>
              <a:gd name="connsiteX0" fmla="*/ 493335 w 986671"/>
              <a:gd name="connsiteY0" fmla="*/ 0 h 1977109"/>
              <a:gd name="connsiteX1" fmla="*/ 986671 w 986671"/>
              <a:gd name="connsiteY1" fmla="*/ 988555 h 1977109"/>
              <a:gd name="connsiteX0" fmla="*/ 0 w 493336"/>
              <a:gd name="connsiteY0" fmla="*/ 0 h 996356"/>
              <a:gd name="connsiteX1" fmla="*/ 493336 w 493336"/>
              <a:gd name="connsiteY1" fmla="*/ 988555 h 996356"/>
              <a:gd name="connsiteX2" fmla="*/ 1 w 493336"/>
              <a:gd name="connsiteY2" fmla="*/ 988555 h 996356"/>
              <a:gd name="connsiteX3" fmla="*/ 0 w 493336"/>
              <a:gd name="connsiteY3" fmla="*/ 0 h 996356"/>
              <a:gd name="connsiteX0" fmla="*/ 0 w 493336"/>
              <a:gd name="connsiteY0" fmla="*/ 0 h 996356"/>
              <a:gd name="connsiteX1" fmla="*/ 351617 w 493336"/>
              <a:gd name="connsiteY1" fmla="*/ 996356 h 996356"/>
              <a:gd name="connsiteX0" fmla="*/ 0 w 493336"/>
              <a:gd name="connsiteY0" fmla="*/ 0 h 996356"/>
              <a:gd name="connsiteX1" fmla="*/ 493336 w 493336"/>
              <a:gd name="connsiteY1" fmla="*/ 988555 h 996356"/>
              <a:gd name="connsiteX2" fmla="*/ 1 w 493336"/>
              <a:gd name="connsiteY2" fmla="*/ 988555 h 996356"/>
              <a:gd name="connsiteX3" fmla="*/ 0 w 493336"/>
              <a:gd name="connsiteY3" fmla="*/ 0 h 996356"/>
              <a:gd name="connsiteX0" fmla="*/ 0 w 493336"/>
              <a:gd name="connsiteY0" fmla="*/ 0 h 996356"/>
              <a:gd name="connsiteX1" fmla="*/ 351617 w 493336"/>
              <a:gd name="connsiteY1" fmla="*/ 996356 h 996356"/>
              <a:gd name="connsiteX0" fmla="*/ 0 w 493336"/>
              <a:gd name="connsiteY0" fmla="*/ 0 h 988555"/>
              <a:gd name="connsiteX1" fmla="*/ 493336 w 493336"/>
              <a:gd name="connsiteY1" fmla="*/ 988555 h 988555"/>
              <a:gd name="connsiteX2" fmla="*/ 1 w 493336"/>
              <a:gd name="connsiteY2" fmla="*/ 988555 h 988555"/>
              <a:gd name="connsiteX3" fmla="*/ 0 w 493336"/>
              <a:gd name="connsiteY3" fmla="*/ 0 h 988555"/>
              <a:gd name="connsiteX0" fmla="*/ 0 w 493336"/>
              <a:gd name="connsiteY0" fmla="*/ 0 h 988555"/>
              <a:gd name="connsiteX1" fmla="*/ 221282 w 493336"/>
              <a:gd name="connsiteY1" fmla="*/ 928941 h 988555"/>
              <a:gd name="connsiteX0" fmla="*/ 0 w 493336"/>
              <a:gd name="connsiteY0" fmla="*/ 0 h 988555"/>
              <a:gd name="connsiteX1" fmla="*/ 493336 w 493336"/>
              <a:gd name="connsiteY1" fmla="*/ 988555 h 988555"/>
              <a:gd name="connsiteX2" fmla="*/ 1 w 493336"/>
              <a:gd name="connsiteY2" fmla="*/ 988555 h 988555"/>
              <a:gd name="connsiteX3" fmla="*/ 0 w 493336"/>
              <a:gd name="connsiteY3" fmla="*/ 0 h 988555"/>
              <a:gd name="connsiteX0" fmla="*/ 0 w 493336"/>
              <a:gd name="connsiteY0" fmla="*/ 0 h 988555"/>
              <a:gd name="connsiteX1" fmla="*/ 221282 w 493336"/>
              <a:gd name="connsiteY1" fmla="*/ 928941 h 988555"/>
              <a:gd name="connsiteX0" fmla="*/ 0 w 493336"/>
              <a:gd name="connsiteY0" fmla="*/ 0 h 988555"/>
              <a:gd name="connsiteX1" fmla="*/ 493336 w 493336"/>
              <a:gd name="connsiteY1" fmla="*/ 988555 h 988555"/>
              <a:gd name="connsiteX2" fmla="*/ 1 w 493336"/>
              <a:gd name="connsiteY2" fmla="*/ 988555 h 988555"/>
              <a:gd name="connsiteX3" fmla="*/ 0 w 493336"/>
              <a:gd name="connsiteY3" fmla="*/ 0 h 988555"/>
              <a:gd name="connsiteX0" fmla="*/ 0 w 493336"/>
              <a:gd name="connsiteY0" fmla="*/ 0 h 988555"/>
              <a:gd name="connsiteX1" fmla="*/ 221282 w 493336"/>
              <a:gd name="connsiteY1" fmla="*/ 928941 h 988555"/>
              <a:gd name="connsiteX0" fmla="*/ 0 w 493336"/>
              <a:gd name="connsiteY0" fmla="*/ 0 h 988555"/>
              <a:gd name="connsiteX1" fmla="*/ 493336 w 493336"/>
              <a:gd name="connsiteY1" fmla="*/ 988555 h 988555"/>
              <a:gd name="connsiteX2" fmla="*/ 1 w 493336"/>
              <a:gd name="connsiteY2" fmla="*/ 988555 h 988555"/>
              <a:gd name="connsiteX3" fmla="*/ 0 w 493336"/>
              <a:gd name="connsiteY3" fmla="*/ 0 h 988555"/>
              <a:gd name="connsiteX0" fmla="*/ 0 w 493336"/>
              <a:gd name="connsiteY0" fmla="*/ 0 h 988555"/>
              <a:gd name="connsiteX1" fmla="*/ 221282 w 493336"/>
              <a:gd name="connsiteY1" fmla="*/ 928941 h 988555"/>
              <a:gd name="connsiteX0" fmla="*/ 23101 w 516437"/>
              <a:gd name="connsiteY0" fmla="*/ 40441 h 1028996"/>
              <a:gd name="connsiteX1" fmla="*/ 516437 w 516437"/>
              <a:gd name="connsiteY1" fmla="*/ 1028996 h 1028996"/>
              <a:gd name="connsiteX2" fmla="*/ 23102 w 516437"/>
              <a:gd name="connsiteY2" fmla="*/ 1028996 h 1028996"/>
              <a:gd name="connsiteX3" fmla="*/ 23101 w 516437"/>
              <a:gd name="connsiteY3" fmla="*/ 40441 h 1028996"/>
              <a:gd name="connsiteX0" fmla="*/ 0 w 516437"/>
              <a:gd name="connsiteY0" fmla="*/ 0 h 1028996"/>
              <a:gd name="connsiteX1" fmla="*/ 244383 w 516437"/>
              <a:gd name="connsiteY1" fmla="*/ 969382 h 1028996"/>
              <a:gd name="connsiteX0" fmla="*/ 23101 w 516437"/>
              <a:gd name="connsiteY0" fmla="*/ 40441 h 1028996"/>
              <a:gd name="connsiteX1" fmla="*/ 516437 w 516437"/>
              <a:gd name="connsiteY1" fmla="*/ 1028996 h 1028996"/>
              <a:gd name="connsiteX2" fmla="*/ 23102 w 516437"/>
              <a:gd name="connsiteY2" fmla="*/ 1028996 h 1028996"/>
              <a:gd name="connsiteX3" fmla="*/ 23101 w 516437"/>
              <a:gd name="connsiteY3" fmla="*/ 40441 h 1028996"/>
              <a:gd name="connsiteX0" fmla="*/ 0 w 516437"/>
              <a:gd name="connsiteY0" fmla="*/ 0 h 1028996"/>
              <a:gd name="connsiteX1" fmla="*/ 244383 w 516437"/>
              <a:gd name="connsiteY1" fmla="*/ 969382 h 1028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16437" h="1028996" stroke="0" extrusionOk="0">
                <a:moveTo>
                  <a:pt x="23101" y="40441"/>
                </a:moveTo>
                <a:cubicBezTo>
                  <a:pt x="351875" y="358982"/>
                  <a:pt x="516437" y="483032"/>
                  <a:pt x="516437" y="1028996"/>
                </a:cubicBezTo>
                <a:lnTo>
                  <a:pt x="23102" y="1028996"/>
                </a:lnTo>
                <a:cubicBezTo>
                  <a:pt x="23102" y="699478"/>
                  <a:pt x="23101" y="369959"/>
                  <a:pt x="23101" y="40441"/>
                </a:cubicBezTo>
                <a:close/>
              </a:path>
              <a:path w="516437" h="1028996" fill="none">
                <a:moveTo>
                  <a:pt x="0" y="0"/>
                </a:moveTo>
                <a:cubicBezTo>
                  <a:pt x="361150" y="248312"/>
                  <a:pt x="655801" y="686094"/>
                  <a:pt x="244383" y="969382"/>
                </a:cubicBez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Rounded Rectangle 35"/>
          <p:cNvSpPr/>
          <p:nvPr/>
        </p:nvSpPr>
        <p:spPr bwMode="auto">
          <a:xfrm>
            <a:off x="4398386" y="4276513"/>
            <a:ext cx="1209912" cy="476071"/>
          </a:xfrm>
          <a:prstGeom prst="roundRect">
            <a:avLst>
              <a:gd name="adj" fmla="val 50000"/>
            </a:avLst>
          </a:prstGeom>
          <a:solidFill>
            <a:srgbClr val="E1FFFF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u="none" strike="noStrike" cap="none" normalizeH="0" baseline="0" dirty="0" smtClean="0">
                <a:ln>
                  <a:noFill/>
                </a:ln>
                <a:effectLst/>
                <a:latin typeface="Arial" charset="0"/>
              </a:rPr>
              <a:t>Running</a:t>
            </a:r>
          </a:p>
        </p:txBody>
      </p:sp>
      <p:sp>
        <p:nvSpPr>
          <p:cNvPr id="58" name="Rectangle 57"/>
          <p:cNvSpPr/>
          <p:nvPr/>
        </p:nvSpPr>
        <p:spPr>
          <a:xfrm>
            <a:off x="5520818" y="5034454"/>
            <a:ext cx="1650284" cy="4801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r</a:t>
            </a:r>
            <a:r>
              <a:rPr lang="en-US" sz="1400" dirty="0" smtClean="0"/>
              <a:t>un() method returns</a:t>
            </a:r>
            <a:endParaRPr lang="en-US" sz="1400" dirty="0"/>
          </a:p>
        </p:txBody>
      </p:sp>
      <p:sp>
        <p:nvSpPr>
          <p:cNvPr id="60" name="Oval 59"/>
          <p:cNvSpPr/>
          <p:nvPr/>
        </p:nvSpPr>
        <p:spPr bwMode="auto">
          <a:xfrm>
            <a:off x="7569184" y="4638584"/>
            <a:ext cx="392925" cy="366901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1" name="Arc 42"/>
          <p:cNvSpPr/>
          <p:nvPr/>
        </p:nvSpPr>
        <p:spPr bwMode="auto">
          <a:xfrm rot="2795281">
            <a:off x="7299800" y="5037639"/>
            <a:ext cx="359662" cy="1082527"/>
          </a:xfrm>
          <a:custGeom>
            <a:avLst/>
            <a:gdLst>
              <a:gd name="connsiteX0" fmla="*/ 493335 w 986671"/>
              <a:gd name="connsiteY0" fmla="*/ 0 h 1977109"/>
              <a:gd name="connsiteX1" fmla="*/ 986671 w 986671"/>
              <a:gd name="connsiteY1" fmla="*/ 988555 h 1977109"/>
              <a:gd name="connsiteX2" fmla="*/ 493336 w 986671"/>
              <a:gd name="connsiteY2" fmla="*/ 988555 h 1977109"/>
              <a:gd name="connsiteX3" fmla="*/ 493335 w 986671"/>
              <a:gd name="connsiteY3" fmla="*/ 0 h 1977109"/>
              <a:gd name="connsiteX0" fmla="*/ 493335 w 986671"/>
              <a:gd name="connsiteY0" fmla="*/ 0 h 1977109"/>
              <a:gd name="connsiteX1" fmla="*/ 986671 w 986671"/>
              <a:gd name="connsiteY1" fmla="*/ 988555 h 1977109"/>
              <a:gd name="connsiteX0" fmla="*/ 0 w 493336"/>
              <a:gd name="connsiteY0" fmla="*/ 0 h 996356"/>
              <a:gd name="connsiteX1" fmla="*/ 493336 w 493336"/>
              <a:gd name="connsiteY1" fmla="*/ 988555 h 996356"/>
              <a:gd name="connsiteX2" fmla="*/ 1 w 493336"/>
              <a:gd name="connsiteY2" fmla="*/ 988555 h 996356"/>
              <a:gd name="connsiteX3" fmla="*/ 0 w 493336"/>
              <a:gd name="connsiteY3" fmla="*/ 0 h 996356"/>
              <a:gd name="connsiteX0" fmla="*/ 0 w 493336"/>
              <a:gd name="connsiteY0" fmla="*/ 0 h 996356"/>
              <a:gd name="connsiteX1" fmla="*/ 351617 w 493336"/>
              <a:gd name="connsiteY1" fmla="*/ 996356 h 996356"/>
              <a:gd name="connsiteX0" fmla="*/ 0 w 493336"/>
              <a:gd name="connsiteY0" fmla="*/ 0 h 996356"/>
              <a:gd name="connsiteX1" fmla="*/ 493336 w 493336"/>
              <a:gd name="connsiteY1" fmla="*/ 988555 h 996356"/>
              <a:gd name="connsiteX2" fmla="*/ 1 w 493336"/>
              <a:gd name="connsiteY2" fmla="*/ 988555 h 996356"/>
              <a:gd name="connsiteX3" fmla="*/ 0 w 493336"/>
              <a:gd name="connsiteY3" fmla="*/ 0 h 996356"/>
              <a:gd name="connsiteX0" fmla="*/ 0 w 493336"/>
              <a:gd name="connsiteY0" fmla="*/ 0 h 996356"/>
              <a:gd name="connsiteX1" fmla="*/ 351617 w 493336"/>
              <a:gd name="connsiteY1" fmla="*/ 996356 h 996356"/>
              <a:gd name="connsiteX0" fmla="*/ 0 w 493336"/>
              <a:gd name="connsiteY0" fmla="*/ 0 h 988555"/>
              <a:gd name="connsiteX1" fmla="*/ 493336 w 493336"/>
              <a:gd name="connsiteY1" fmla="*/ 988555 h 988555"/>
              <a:gd name="connsiteX2" fmla="*/ 1 w 493336"/>
              <a:gd name="connsiteY2" fmla="*/ 988555 h 988555"/>
              <a:gd name="connsiteX3" fmla="*/ 0 w 493336"/>
              <a:gd name="connsiteY3" fmla="*/ 0 h 988555"/>
              <a:gd name="connsiteX0" fmla="*/ 0 w 493336"/>
              <a:gd name="connsiteY0" fmla="*/ 0 h 988555"/>
              <a:gd name="connsiteX1" fmla="*/ 221282 w 493336"/>
              <a:gd name="connsiteY1" fmla="*/ 928941 h 988555"/>
              <a:gd name="connsiteX0" fmla="*/ 0 w 493336"/>
              <a:gd name="connsiteY0" fmla="*/ 0 h 988555"/>
              <a:gd name="connsiteX1" fmla="*/ 493336 w 493336"/>
              <a:gd name="connsiteY1" fmla="*/ 988555 h 988555"/>
              <a:gd name="connsiteX2" fmla="*/ 1 w 493336"/>
              <a:gd name="connsiteY2" fmla="*/ 988555 h 988555"/>
              <a:gd name="connsiteX3" fmla="*/ 0 w 493336"/>
              <a:gd name="connsiteY3" fmla="*/ 0 h 988555"/>
              <a:gd name="connsiteX0" fmla="*/ 0 w 493336"/>
              <a:gd name="connsiteY0" fmla="*/ 0 h 988555"/>
              <a:gd name="connsiteX1" fmla="*/ 221282 w 493336"/>
              <a:gd name="connsiteY1" fmla="*/ 928941 h 988555"/>
              <a:gd name="connsiteX0" fmla="*/ 0 w 493336"/>
              <a:gd name="connsiteY0" fmla="*/ 0 h 988555"/>
              <a:gd name="connsiteX1" fmla="*/ 493336 w 493336"/>
              <a:gd name="connsiteY1" fmla="*/ 988555 h 988555"/>
              <a:gd name="connsiteX2" fmla="*/ 1 w 493336"/>
              <a:gd name="connsiteY2" fmla="*/ 988555 h 988555"/>
              <a:gd name="connsiteX3" fmla="*/ 0 w 493336"/>
              <a:gd name="connsiteY3" fmla="*/ 0 h 988555"/>
              <a:gd name="connsiteX0" fmla="*/ 0 w 493336"/>
              <a:gd name="connsiteY0" fmla="*/ 0 h 988555"/>
              <a:gd name="connsiteX1" fmla="*/ 221282 w 493336"/>
              <a:gd name="connsiteY1" fmla="*/ 928941 h 988555"/>
              <a:gd name="connsiteX0" fmla="*/ 0 w 493336"/>
              <a:gd name="connsiteY0" fmla="*/ 0 h 988555"/>
              <a:gd name="connsiteX1" fmla="*/ 493336 w 493336"/>
              <a:gd name="connsiteY1" fmla="*/ 988555 h 988555"/>
              <a:gd name="connsiteX2" fmla="*/ 1 w 493336"/>
              <a:gd name="connsiteY2" fmla="*/ 988555 h 988555"/>
              <a:gd name="connsiteX3" fmla="*/ 0 w 493336"/>
              <a:gd name="connsiteY3" fmla="*/ 0 h 988555"/>
              <a:gd name="connsiteX0" fmla="*/ 0 w 493336"/>
              <a:gd name="connsiteY0" fmla="*/ 0 h 988555"/>
              <a:gd name="connsiteX1" fmla="*/ 221282 w 493336"/>
              <a:gd name="connsiteY1" fmla="*/ 928941 h 988555"/>
              <a:gd name="connsiteX0" fmla="*/ 23101 w 516437"/>
              <a:gd name="connsiteY0" fmla="*/ 40441 h 1028996"/>
              <a:gd name="connsiteX1" fmla="*/ 516437 w 516437"/>
              <a:gd name="connsiteY1" fmla="*/ 1028996 h 1028996"/>
              <a:gd name="connsiteX2" fmla="*/ 23102 w 516437"/>
              <a:gd name="connsiteY2" fmla="*/ 1028996 h 1028996"/>
              <a:gd name="connsiteX3" fmla="*/ 23101 w 516437"/>
              <a:gd name="connsiteY3" fmla="*/ 40441 h 1028996"/>
              <a:gd name="connsiteX0" fmla="*/ 0 w 516437"/>
              <a:gd name="connsiteY0" fmla="*/ 0 h 1028996"/>
              <a:gd name="connsiteX1" fmla="*/ 244383 w 516437"/>
              <a:gd name="connsiteY1" fmla="*/ 969382 h 1028996"/>
              <a:gd name="connsiteX0" fmla="*/ 23101 w 516437"/>
              <a:gd name="connsiteY0" fmla="*/ 40441 h 1028996"/>
              <a:gd name="connsiteX1" fmla="*/ 516437 w 516437"/>
              <a:gd name="connsiteY1" fmla="*/ 1028996 h 1028996"/>
              <a:gd name="connsiteX2" fmla="*/ 23102 w 516437"/>
              <a:gd name="connsiteY2" fmla="*/ 1028996 h 1028996"/>
              <a:gd name="connsiteX3" fmla="*/ 23101 w 516437"/>
              <a:gd name="connsiteY3" fmla="*/ 40441 h 1028996"/>
              <a:gd name="connsiteX0" fmla="*/ 0 w 516437"/>
              <a:gd name="connsiteY0" fmla="*/ 0 h 1028996"/>
              <a:gd name="connsiteX1" fmla="*/ 244383 w 516437"/>
              <a:gd name="connsiteY1" fmla="*/ 969382 h 1028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16437" h="1028996" stroke="0" extrusionOk="0">
                <a:moveTo>
                  <a:pt x="23101" y="40441"/>
                </a:moveTo>
                <a:cubicBezTo>
                  <a:pt x="351875" y="358982"/>
                  <a:pt x="516437" y="483032"/>
                  <a:pt x="516437" y="1028996"/>
                </a:cubicBezTo>
                <a:lnTo>
                  <a:pt x="23102" y="1028996"/>
                </a:lnTo>
                <a:cubicBezTo>
                  <a:pt x="23102" y="699478"/>
                  <a:pt x="23101" y="369959"/>
                  <a:pt x="23101" y="40441"/>
                </a:cubicBezTo>
                <a:close/>
              </a:path>
              <a:path w="516437" h="1028996" fill="none">
                <a:moveTo>
                  <a:pt x="0" y="0"/>
                </a:moveTo>
                <a:cubicBezTo>
                  <a:pt x="361150" y="248312"/>
                  <a:pt x="655801" y="686094"/>
                  <a:pt x="244383" y="969382"/>
                </a:cubicBez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Rounded Rectangle 33"/>
          <p:cNvSpPr/>
          <p:nvPr/>
        </p:nvSpPr>
        <p:spPr bwMode="auto">
          <a:xfrm>
            <a:off x="6572114" y="5553358"/>
            <a:ext cx="1523096" cy="476071"/>
          </a:xfrm>
          <a:prstGeom prst="roundRect">
            <a:avLst>
              <a:gd name="adj" fmla="val 50000"/>
            </a:avLst>
          </a:prstGeom>
          <a:solidFill>
            <a:srgbClr val="E1FFFF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u="none" strike="noStrike" cap="none" normalizeH="0" baseline="0" dirty="0" smtClean="0">
                <a:ln>
                  <a:noFill/>
                </a:ln>
                <a:effectLst/>
                <a:latin typeface="Arial" charset="0"/>
              </a:rPr>
              <a:t>Terminated</a:t>
            </a:r>
          </a:p>
        </p:txBody>
      </p:sp>
      <p:sp>
        <p:nvSpPr>
          <p:cNvPr id="13" name="Oval 12"/>
          <p:cNvSpPr/>
          <p:nvPr/>
        </p:nvSpPr>
        <p:spPr bwMode="auto">
          <a:xfrm>
            <a:off x="349694" y="1426176"/>
            <a:ext cx="379143" cy="356839"/>
          </a:xfrm>
          <a:prstGeom prst="ellipse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3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533400"/>
            <a:ext cx="8839200" cy="381000"/>
          </a:xfrm>
        </p:spPr>
        <p:txBody>
          <a:bodyPr>
            <a:noAutofit/>
          </a:bodyPr>
          <a:lstStyle/>
          <a:p>
            <a:pPr algn="ctr"/>
            <a:r>
              <a:rPr lang="en-US" sz="3200" dirty="0" smtClean="0"/>
              <a:t>State Machine for Java Threads in Android</a:t>
            </a:r>
            <a:endParaRPr lang="en-US" sz="3200" dirty="0"/>
          </a:p>
        </p:txBody>
      </p:sp>
      <p:sp>
        <p:nvSpPr>
          <p:cNvPr id="59" name="Arc 58"/>
          <p:cNvSpPr/>
          <p:nvPr/>
        </p:nvSpPr>
        <p:spPr bwMode="auto">
          <a:xfrm rot="19437458">
            <a:off x="2985175" y="2604903"/>
            <a:ext cx="433015" cy="2418336"/>
          </a:xfrm>
          <a:prstGeom prst="arc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004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Oval 63"/>
          <p:cNvSpPr>
            <a:spLocks noChangeAspect="1"/>
          </p:cNvSpPr>
          <p:nvPr/>
        </p:nvSpPr>
        <p:spPr bwMode="auto">
          <a:xfrm>
            <a:off x="7525846" y="4600450"/>
            <a:ext cx="479614" cy="451401"/>
          </a:xfrm>
          <a:prstGeom prst="ellipse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2" name="Oval 41"/>
          <p:cNvSpPr/>
          <p:nvPr/>
        </p:nvSpPr>
        <p:spPr bwMode="auto">
          <a:xfrm rot="555692">
            <a:off x="3303546" y="3798910"/>
            <a:ext cx="1581736" cy="985939"/>
          </a:xfrm>
          <a:prstGeom prst="ellipse">
            <a:avLst/>
          </a:prstGeom>
          <a:solidFill>
            <a:srgbClr val="FFC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Scheduler</a:t>
            </a:r>
          </a:p>
        </p:txBody>
      </p:sp>
      <p:sp>
        <p:nvSpPr>
          <p:cNvPr id="35" name="Rounded Rectangle 34"/>
          <p:cNvSpPr/>
          <p:nvPr/>
        </p:nvSpPr>
        <p:spPr bwMode="auto">
          <a:xfrm>
            <a:off x="2052994" y="5199008"/>
            <a:ext cx="1209912" cy="476071"/>
          </a:xfrm>
          <a:prstGeom prst="roundRect">
            <a:avLst>
              <a:gd name="adj" fmla="val 50000"/>
            </a:avLst>
          </a:prstGeom>
          <a:solidFill>
            <a:srgbClr val="E1FFFF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u="none" strike="noStrike" cap="none" normalizeH="0" baseline="0" dirty="0" smtClean="0">
                <a:ln>
                  <a:noFill/>
                </a:ln>
                <a:effectLst/>
                <a:latin typeface="Arial" charset="0"/>
              </a:rPr>
              <a:t>Sleeping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217152" y="1653749"/>
            <a:ext cx="1488613" cy="2862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/>
              <a:t>new </a:t>
            </a:r>
            <a:r>
              <a:rPr lang="en-US" sz="1400" dirty="0" err="1" smtClean="0"/>
              <a:t>MyThread</a:t>
            </a:r>
            <a:r>
              <a:rPr lang="en-US" sz="1400" dirty="0" smtClean="0"/>
              <a:t>()</a:t>
            </a:r>
            <a:endParaRPr lang="en-US" sz="1400" dirty="0"/>
          </a:p>
        </p:txBody>
      </p:sp>
      <p:sp>
        <p:nvSpPr>
          <p:cNvPr id="39" name="Arc 38"/>
          <p:cNvSpPr/>
          <p:nvPr/>
        </p:nvSpPr>
        <p:spPr bwMode="auto">
          <a:xfrm rot="19437458">
            <a:off x="1209276" y="1358003"/>
            <a:ext cx="433015" cy="2418336"/>
          </a:xfrm>
          <a:prstGeom prst="arc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1217152" y="3052310"/>
            <a:ext cx="1528688" cy="2862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err="1" smtClean="0"/>
              <a:t>myThread.start</a:t>
            </a:r>
            <a:r>
              <a:rPr lang="en-US" sz="1400" dirty="0" smtClean="0"/>
              <a:t>()</a:t>
            </a:r>
            <a:endParaRPr lang="en-US" sz="1400" dirty="0"/>
          </a:p>
        </p:txBody>
      </p:sp>
      <p:sp>
        <p:nvSpPr>
          <p:cNvPr id="43" name="Arc 42"/>
          <p:cNvSpPr/>
          <p:nvPr/>
        </p:nvSpPr>
        <p:spPr bwMode="auto">
          <a:xfrm rot="18337307">
            <a:off x="4016022" y="3567271"/>
            <a:ext cx="493336" cy="996356"/>
          </a:xfrm>
          <a:custGeom>
            <a:avLst/>
            <a:gdLst>
              <a:gd name="connsiteX0" fmla="*/ 493335 w 986671"/>
              <a:gd name="connsiteY0" fmla="*/ 0 h 1977109"/>
              <a:gd name="connsiteX1" fmla="*/ 986671 w 986671"/>
              <a:gd name="connsiteY1" fmla="*/ 988555 h 1977109"/>
              <a:gd name="connsiteX2" fmla="*/ 493336 w 986671"/>
              <a:gd name="connsiteY2" fmla="*/ 988555 h 1977109"/>
              <a:gd name="connsiteX3" fmla="*/ 493335 w 986671"/>
              <a:gd name="connsiteY3" fmla="*/ 0 h 1977109"/>
              <a:gd name="connsiteX0" fmla="*/ 493335 w 986671"/>
              <a:gd name="connsiteY0" fmla="*/ 0 h 1977109"/>
              <a:gd name="connsiteX1" fmla="*/ 986671 w 986671"/>
              <a:gd name="connsiteY1" fmla="*/ 988555 h 1977109"/>
              <a:gd name="connsiteX0" fmla="*/ 0 w 493336"/>
              <a:gd name="connsiteY0" fmla="*/ 0 h 996356"/>
              <a:gd name="connsiteX1" fmla="*/ 493336 w 493336"/>
              <a:gd name="connsiteY1" fmla="*/ 988555 h 996356"/>
              <a:gd name="connsiteX2" fmla="*/ 1 w 493336"/>
              <a:gd name="connsiteY2" fmla="*/ 988555 h 996356"/>
              <a:gd name="connsiteX3" fmla="*/ 0 w 493336"/>
              <a:gd name="connsiteY3" fmla="*/ 0 h 996356"/>
              <a:gd name="connsiteX0" fmla="*/ 0 w 493336"/>
              <a:gd name="connsiteY0" fmla="*/ 0 h 996356"/>
              <a:gd name="connsiteX1" fmla="*/ 351617 w 493336"/>
              <a:gd name="connsiteY1" fmla="*/ 996356 h 996356"/>
              <a:gd name="connsiteX0" fmla="*/ 0 w 493336"/>
              <a:gd name="connsiteY0" fmla="*/ 0 h 996356"/>
              <a:gd name="connsiteX1" fmla="*/ 493336 w 493336"/>
              <a:gd name="connsiteY1" fmla="*/ 988555 h 996356"/>
              <a:gd name="connsiteX2" fmla="*/ 1 w 493336"/>
              <a:gd name="connsiteY2" fmla="*/ 988555 h 996356"/>
              <a:gd name="connsiteX3" fmla="*/ 0 w 493336"/>
              <a:gd name="connsiteY3" fmla="*/ 0 h 996356"/>
              <a:gd name="connsiteX0" fmla="*/ 0 w 493336"/>
              <a:gd name="connsiteY0" fmla="*/ 0 h 996356"/>
              <a:gd name="connsiteX1" fmla="*/ 351617 w 493336"/>
              <a:gd name="connsiteY1" fmla="*/ 996356 h 996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93336" h="996356" stroke="0" extrusionOk="0">
                <a:moveTo>
                  <a:pt x="0" y="0"/>
                </a:moveTo>
                <a:cubicBezTo>
                  <a:pt x="272462" y="0"/>
                  <a:pt x="493336" y="442591"/>
                  <a:pt x="493336" y="988555"/>
                </a:cubicBezTo>
                <a:lnTo>
                  <a:pt x="1" y="988555"/>
                </a:lnTo>
                <a:cubicBezTo>
                  <a:pt x="1" y="659037"/>
                  <a:pt x="0" y="329518"/>
                  <a:pt x="0" y="0"/>
                </a:cubicBezTo>
                <a:close/>
              </a:path>
              <a:path w="493336" h="996356" fill="none">
                <a:moveTo>
                  <a:pt x="0" y="0"/>
                </a:moveTo>
                <a:cubicBezTo>
                  <a:pt x="272462" y="0"/>
                  <a:pt x="649332" y="678999"/>
                  <a:pt x="351617" y="996356"/>
                </a:cubicBez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4" name="Arc 42"/>
          <p:cNvSpPr/>
          <p:nvPr/>
        </p:nvSpPr>
        <p:spPr bwMode="auto">
          <a:xfrm rot="7498854">
            <a:off x="3573892" y="3856731"/>
            <a:ext cx="498174" cy="1293512"/>
          </a:xfrm>
          <a:custGeom>
            <a:avLst/>
            <a:gdLst>
              <a:gd name="connsiteX0" fmla="*/ 493335 w 986671"/>
              <a:gd name="connsiteY0" fmla="*/ 0 h 1977109"/>
              <a:gd name="connsiteX1" fmla="*/ 986671 w 986671"/>
              <a:gd name="connsiteY1" fmla="*/ 988555 h 1977109"/>
              <a:gd name="connsiteX2" fmla="*/ 493336 w 986671"/>
              <a:gd name="connsiteY2" fmla="*/ 988555 h 1977109"/>
              <a:gd name="connsiteX3" fmla="*/ 493335 w 986671"/>
              <a:gd name="connsiteY3" fmla="*/ 0 h 1977109"/>
              <a:gd name="connsiteX0" fmla="*/ 493335 w 986671"/>
              <a:gd name="connsiteY0" fmla="*/ 0 h 1977109"/>
              <a:gd name="connsiteX1" fmla="*/ 986671 w 986671"/>
              <a:gd name="connsiteY1" fmla="*/ 988555 h 1977109"/>
              <a:gd name="connsiteX0" fmla="*/ 0 w 493336"/>
              <a:gd name="connsiteY0" fmla="*/ 0 h 996356"/>
              <a:gd name="connsiteX1" fmla="*/ 493336 w 493336"/>
              <a:gd name="connsiteY1" fmla="*/ 988555 h 996356"/>
              <a:gd name="connsiteX2" fmla="*/ 1 w 493336"/>
              <a:gd name="connsiteY2" fmla="*/ 988555 h 996356"/>
              <a:gd name="connsiteX3" fmla="*/ 0 w 493336"/>
              <a:gd name="connsiteY3" fmla="*/ 0 h 996356"/>
              <a:gd name="connsiteX0" fmla="*/ 0 w 493336"/>
              <a:gd name="connsiteY0" fmla="*/ 0 h 996356"/>
              <a:gd name="connsiteX1" fmla="*/ 351617 w 493336"/>
              <a:gd name="connsiteY1" fmla="*/ 996356 h 996356"/>
              <a:gd name="connsiteX0" fmla="*/ 0 w 493336"/>
              <a:gd name="connsiteY0" fmla="*/ 0 h 996356"/>
              <a:gd name="connsiteX1" fmla="*/ 493336 w 493336"/>
              <a:gd name="connsiteY1" fmla="*/ 988555 h 996356"/>
              <a:gd name="connsiteX2" fmla="*/ 1 w 493336"/>
              <a:gd name="connsiteY2" fmla="*/ 988555 h 996356"/>
              <a:gd name="connsiteX3" fmla="*/ 0 w 493336"/>
              <a:gd name="connsiteY3" fmla="*/ 0 h 996356"/>
              <a:gd name="connsiteX0" fmla="*/ 0 w 493336"/>
              <a:gd name="connsiteY0" fmla="*/ 0 h 996356"/>
              <a:gd name="connsiteX1" fmla="*/ 351617 w 493336"/>
              <a:gd name="connsiteY1" fmla="*/ 996356 h 996356"/>
              <a:gd name="connsiteX0" fmla="*/ 0 w 493336"/>
              <a:gd name="connsiteY0" fmla="*/ 0 h 988555"/>
              <a:gd name="connsiteX1" fmla="*/ 493336 w 493336"/>
              <a:gd name="connsiteY1" fmla="*/ 988555 h 988555"/>
              <a:gd name="connsiteX2" fmla="*/ 1 w 493336"/>
              <a:gd name="connsiteY2" fmla="*/ 988555 h 988555"/>
              <a:gd name="connsiteX3" fmla="*/ 0 w 493336"/>
              <a:gd name="connsiteY3" fmla="*/ 0 h 988555"/>
              <a:gd name="connsiteX0" fmla="*/ 0 w 493336"/>
              <a:gd name="connsiteY0" fmla="*/ 0 h 988555"/>
              <a:gd name="connsiteX1" fmla="*/ 221282 w 493336"/>
              <a:gd name="connsiteY1" fmla="*/ 928941 h 988555"/>
              <a:gd name="connsiteX0" fmla="*/ 0 w 493336"/>
              <a:gd name="connsiteY0" fmla="*/ 0 h 988555"/>
              <a:gd name="connsiteX1" fmla="*/ 493336 w 493336"/>
              <a:gd name="connsiteY1" fmla="*/ 988555 h 988555"/>
              <a:gd name="connsiteX2" fmla="*/ 1 w 493336"/>
              <a:gd name="connsiteY2" fmla="*/ 988555 h 988555"/>
              <a:gd name="connsiteX3" fmla="*/ 0 w 493336"/>
              <a:gd name="connsiteY3" fmla="*/ 0 h 988555"/>
              <a:gd name="connsiteX0" fmla="*/ 0 w 493336"/>
              <a:gd name="connsiteY0" fmla="*/ 0 h 988555"/>
              <a:gd name="connsiteX1" fmla="*/ 221282 w 493336"/>
              <a:gd name="connsiteY1" fmla="*/ 928941 h 988555"/>
              <a:gd name="connsiteX0" fmla="*/ 0 w 493336"/>
              <a:gd name="connsiteY0" fmla="*/ 0 h 988555"/>
              <a:gd name="connsiteX1" fmla="*/ 493336 w 493336"/>
              <a:gd name="connsiteY1" fmla="*/ 988555 h 988555"/>
              <a:gd name="connsiteX2" fmla="*/ 1 w 493336"/>
              <a:gd name="connsiteY2" fmla="*/ 988555 h 988555"/>
              <a:gd name="connsiteX3" fmla="*/ 0 w 493336"/>
              <a:gd name="connsiteY3" fmla="*/ 0 h 988555"/>
              <a:gd name="connsiteX0" fmla="*/ 0 w 493336"/>
              <a:gd name="connsiteY0" fmla="*/ 0 h 988555"/>
              <a:gd name="connsiteX1" fmla="*/ 221282 w 493336"/>
              <a:gd name="connsiteY1" fmla="*/ 928941 h 988555"/>
              <a:gd name="connsiteX0" fmla="*/ 0 w 493336"/>
              <a:gd name="connsiteY0" fmla="*/ 0 h 988555"/>
              <a:gd name="connsiteX1" fmla="*/ 493336 w 493336"/>
              <a:gd name="connsiteY1" fmla="*/ 988555 h 988555"/>
              <a:gd name="connsiteX2" fmla="*/ 1 w 493336"/>
              <a:gd name="connsiteY2" fmla="*/ 988555 h 988555"/>
              <a:gd name="connsiteX3" fmla="*/ 0 w 493336"/>
              <a:gd name="connsiteY3" fmla="*/ 0 h 988555"/>
              <a:gd name="connsiteX0" fmla="*/ 0 w 493336"/>
              <a:gd name="connsiteY0" fmla="*/ 0 h 988555"/>
              <a:gd name="connsiteX1" fmla="*/ 221282 w 493336"/>
              <a:gd name="connsiteY1" fmla="*/ 928941 h 988555"/>
              <a:gd name="connsiteX0" fmla="*/ 23101 w 516437"/>
              <a:gd name="connsiteY0" fmla="*/ 40441 h 1028996"/>
              <a:gd name="connsiteX1" fmla="*/ 516437 w 516437"/>
              <a:gd name="connsiteY1" fmla="*/ 1028996 h 1028996"/>
              <a:gd name="connsiteX2" fmla="*/ 23102 w 516437"/>
              <a:gd name="connsiteY2" fmla="*/ 1028996 h 1028996"/>
              <a:gd name="connsiteX3" fmla="*/ 23101 w 516437"/>
              <a:gd name="connsiteY3" fmla="*/ 40441 h 1028996"/>
              <a:gd name="connsiteX0" fmla="*/ 0 w 516437"/>
              <a:gd name="connsiteY0" fmla="*/ 0 h 1028996"/>
              <a:gd name="connsiteX1" fmla="*/ 244383 w 516437"/>
              <a:gd name="connsiteY1" fmla="*/ 969382 h 1028996"/>
              <a:gd name="connsiteX0" fmla="*/ 23101 w 516437"/>
              <a:gd name="connsiteY0" fmla="*/ 40441 h 1028996"/>
              <a:gd name="connsiteX1" fmla="*/ 516437 w 516437"/>
              <a:gd name="connsiteY1" fmla="*/ 1028996 h 1028996"/>
              <a:gd name="connsiteX2" fmla="*/ 23102 w 516437"/>
              <a:gd name="connsiteY2" fmla="*/ 1028996 h 1028996"/>
              <a:gd name="connsiteX3" fmla="*/ 23101 w 516437"/>
              <a:gd name="connsiteY3" fmla="*/ 40441 h 1028996"/>
              <a:gd name="connsiteX0" fmla="*/ 0 w 516437"/>
              <a:gd name="connsiteY0" fmla="*/ 0 h 1028996"/>
              <a:gd name="connsiteX1" fmla="*/ 244383 w 516437"/>
              <a:gd name="connsiteY1" fmla="*/ 969382 h 1028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16437" h="1028996" stroke="0" extrusionOk="0">
                <a:moveTo>
                  <a:pt x="23101" y="40441"/>
                </a:moveTo>
                <a:cubicBezTo>
                  <a:pt x="351875" y="358982"/>
                  <a:pt x="516437" y="483032"/>
                  <a:pt x="516437" y="1028996"/>
                </a:cubicBezTo>
                <a:lnTo>
                  <a:pt x="23102" y="1028996"/>
                </a:lnTo>
                <a:cubicBezTo>
                  <a:pt x="23102" y="699478"/>
                  <a:pt x="23101" y="369959"/>
                  <a:pt x="23101" y="40441"/>
                </a:cubicBezTo>
                <a:close/>
              </a:path>
              <a:path w="516437" h="1028996" fill="none">
                <a:moveTo>
                  <a:pt x="0" y="0"/>
                </a:moveTo>
                <a:cubicBezTo>
                  <a:pt x="361150" y="248312"/>
                  <a:pt x="655801" y="686094"/>
                  <a:pt x="244383" y="969382"/>
                </a:cubicBez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" name="Rounded Rectangle 4"/>
          <p:cNvSpPr/>
          <p:nvPr/>
        </p:nvSpPr>
        <p:spPr bwMode="auto">
          <a:xfrm>
            <a:off x="1352839" y="2435527"/>
            <a:ext cx="1171915" cy="476071"/>
          </a:xfrm>
          <a:prstGeom prst="roundRect">
            <a:avLst>
              <a:gd name="adj" fmla="val 50000"/>
            </a:avLst>
          </a:prstGeom>
          <a:solidFill>
            <a:srgbClr val="E1FFFF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u="none" strike="noStrike" cap="none" normalizeH="0" baseline="0" dirty="0" smtClean="0">
                <a:ln>
                  <a:noFill/>
                </a:ln>
                <a:effectLst/>
                <a:latin typeface="Arial" charset="0"/>
              </a:rPr>
              <a:t>Created</a:t>
            </a:r>
          </a:p>
        </p:txBody>
      </p:sp>
      <p:sp>
        <p:nvSpPr>
          <p:cNvPr id="45" name="Arc 40"/>
          <p:cNvSpPr/>
          <p:nvPr/>
        </p:nvSpPr>
        <p:spPr bwMode="auto">
          <a:xfrm rot="14921611">
            <a:off x="3371769" y="1960400"/>
            <a:ext cx="1561412" cy="1727686"/>
          </a:xfrm>
          <a:custGeom>
            <a:avLst/>
            <a:gdLst>
              <a:gd name="connsiteX0" fmla="*/ 216507 w 433015"/>
              <a:gd name="connsiteY0" fmla="*/ 0 h 2418336"/>
              <a:gd name="connsiteX1" fmla="*/ 433015 w 433015"/>
              <a:gd name="connsiteY1" fmla="*/ 1209168 h 2418336"/>
              <a:gd name="connsiteX2" fmla="*/ 216508 w 433015"/>
              <a:gd name="connsiteY2" fmla="*/ 1209168 h 2418336"/>
              <a:gd name="connsiteX3" fmla="*/ 216507 w 433015"/>
              <a:gd name="connsiteY3" fmla="*/ 0 h 2418336"/>
              <a:gd name="connsiteX0" fmla="*/ 216507 w 433015"/>
              <a:gd name="connsiteY0" fmla="*/ 0 h 2418336"/>
              <a:gd name="connsiteX1" fmla="*/ 433015 w 433015"/>
              <a:gd name="connsiteY1" fmla="*/ 1209168 h 2418336"/>
              <a:gd name="connsiteX0" fmla="*/ 0 w 273284"/>
              <a:gd name="connsiteY0" fmla="*/ 0 h 1209168"/>
              <a:gd name="connsiteX1" fmla="*/ 216508 w 273284"/>
              <a:gd name="connsiteY1" fmla="*/ 1209168 h 1209168"/>
              <a:gd name="connsiteX2" fmla="*/ 1 w 273284"/>
              <a:gd name="connsiteY2" fmla="*/ 1209168 h 1209168"/>
              <a:gd name="connsiteX3" fmla="*/ 0 w 273284"/>
              <a:gd name="connsiteY3" fmla="*/ 0 h 1209168"/>
              <a:gd name="connsiteX0" fmla="*/ 0 w 273284"/>
              <a:gd name="connsiteY0" fmla="*/ 0 h 1209168"/>
              <a:gd name="connsiteX1" fmla="*/ 216508 w 273284"/>
              <a:gd name="connsiteY1" fmla="*/ 1209168 h 1209168"/>
              <a:gd name="connsiteX0" fmla="*/ 0 w 442123"/>
              <a:gd name="connsiteY0" fmla="*/ 0 h 1209168"/>
              <a:gd name="connsiteX1" fmla="*/ 216508 w 442123"/>
              <a:gd name="connsiteY1" fmla="*/ 1209168 h 1209168"/>
              <a:gd name="connsiteX2" fmla="*/ 1 w 442123"/>
              <a:gd name="connsiteY2" fmla="*/ 1209168 h 1209168"/>
              <a:gd name="connsiteX3" fmla="*/ 0 w 442123"/>
              <a:gd name="connsiteY3" fmla="*/ 0 h 1209168"/>
              <a:gd name="connsiteX0" fmla="*/ 0 w 442123"/>
              <a:gd name="connsiteY0" fmla="*/ 0 h 1209168"/>
              <a:gd name="connsiteX1" fmla="*/ 216508 w 442123"/>
              <a:gd name="connsiteY1" fmla="*/ 1209168 h 1209168"/>
              <a:gd name="connsiteX0" fmla="*/ 0 w 442123"/>
              <a:gd name="connsiteY0" fmla="*/ 0 h 1209168"/>
              <a:gd name="connsiteX1" fmla="*/ 216508 w 442123"/>
              <a:gd name="connsiteY1" fmla="*/ 1209168 h 1209168"/>
              <a:gd name="connsiteX2" fmla="*/ 1 w 442123"/>
              <a:gd name="connsiteY2" fmla="*/ 1209168 h 1209168"/>
              <a:gd name="connsiteX3" fmla="*/ 0 w 442123"/>
              <a:gd name="connsiteY3" fmla="*/ 0 h 1209168"/>
              <a:gd name="connsiteX0" fmla="*/ 0 w 442123"/>
              <a:gd name="connsiteY0" fmla="*/ 0 h 1209168"/>
              <a:gd name="connsiteX1" fmla="*/ 292708 w 442123"/>
              <a:gd name="connsiteY1" fmla="*/ 1122082 h 1209168"/>
              <a:gd name="connsiteX0" fmla="*/ 0 w 461515"/>
              <a:gd name="connsiteY0" fmla="*/ 0 h 1209168"/>
              <a:gd name="connsiteX1" fmla="*/ 216508 w 461515"/>
              <a:gd name="connsiteY1" fmla="*/ 1209168 h 1209168"/>
              <a:gd name="connsiteX2" fmla="*/ 1 w 461515"/>
              <a:gd name="connsiteY2" fmla="*/ 1209168 h 1209168"/>
              <a:gd name="connsiteX3" fmla="*/ 0 w 461515"/>
              <a:gd name="connsiteY3" fmla="*/ 0 h 1209168"/>
              <a:gd name="connsiteX0" fmla="*/ 0 w 461515"/>
              <a:gd name="connsiteY0" fmla="*/ 0 h 1209168"/>
              <a:gd name="connsiteX1" fmla="*/ 292708 w 461515"/>
              <a:gd name="connsiteY1" fmla="*/ 1122082 h 1209168"/>
              <a:gd name="connsiteX0" fmla="*/ 0 w 472338"/>
              <a:gd name="connsiteY0" fmla="*/ 34887 h 1244055"/>
              <a:gd name="connsiteX1" fmla="*/ 216508 w 472338"/>
              <a:gd name="connsiteY1" fmla="*/ 1244055 h 1244055"/>
              <a:gd name="connsiteX2" fmla="*/ 1 w 472338"/>
              <a:gd name="connsiteY2" fmla="*/ 1244055 h 1244055"/>
              <a:gd name="connsiteX3" fmla="*/ 0 w 472338"/>
              <a:gd name="connsiteY3" fmla="*/ 34887 h 1244055"/>
              <a:gd name="connsiteX0" fmla="*/ 60344 w 472338"/>
              <a:gd name="connsiteY0" fmla="*/ 0 h 1244055"/>
              <a:gd name="connsiteX1" fmla="*/ 292708 w 472338"/>
              <a:gd name="connsiteY1" fmla="*/ 1156969 h 1244055"/>
              <a:gd name="connsiteX0" fmla="*/ 0 w 442123"/>
              <a:gd name="connsiteY0" fmla="*/ 34887 h 1244055"/>
              <a:gd name="connsiteX1" fmla="*/ 216508 w 442123"/>
              <a:gd name="connsiteY1" fmla="*/ 1244055 h 1244055"/>
              <a:gd name="connsiteX2" fmla="*/ 1 w 442123"/>
              <a:gd name="connsiteY2" fmla="*/ 1244055 h 1244055"/>
              <a:gd name="connsiteX3" fmla="*/ 0 w 442123"/>
              <a:gd name="connsiteY3" fmla="*/ 34887 h 1244055"/>
              <a:gd name="connsiteX0" fmla="*/ 60344 w 442123"/>
              <a:gd name="connsiteY0" fmla="*/ 0 h 1244055"/>
              <a:gd name="connsiteX1" fmla="*/ 292708 w 442123"/>
              <a:gd name="connsiteY1" fmla="*/ 1156969 h 1244055"/>
              <a:gd name="connsiteX0" fmla="*/ 0 w 442123"/>
              <a:gd name="connsiteY0" fmla="*/ 34887 h 1244055"/>
              <a:gd name="connsiteX1" fmla="*/ 216508 w 442123"/>
              <a:gd name="connsiteY1" fmla="*/ 1244055 h 1244055"/>
              <a:gd name="connsiteX2" fmla="*/ 1 w 442123"/>
              <a:gd name="connsiteY2" fmla="*/ 1244055 h 1244055"/>
              <a:gd name="connsiteX3" fmla="*/ 0 w 442123"/>
              <a:gd name="connsiteY3" fmla="*/ 34887 h 1244055"/>
              <a:gd name="connsiteX0" fmla="*/ 60344 w 442123"/>
              <a:gd name="connsiteY0" fmla="*/ 0 h 1244055"/>
              <a:gd name="connsiteX1" fmla="*/ 292708 w 442123"/>
              <a:gd name="connsiteY1" fmla="*/ 1156969 h 1244055"/>
              <a:gd name="connsiteX0" fmla="*/ 0 w 473214"/>
              <a:gd name="connsiteY0" fmla="*/ 34887 h 1249554"/>
              <a:gd name="connsiteX1" fmla="*/ 216508 w 473214"/>
              <a:gd name="connsiteY1" fmla="*/ 1244055 h 1249554"/>
              <a:gd name="connsiteX2" fmla="*/ 1 w 473214"/>
              <a:gd name="connsiteY2" fmla="*/ 1244055 h 1249554"/>
              <a:gd name="connsiteX3" fmla="*/ 0 w 473214"/>
              <a:gd name="connsiteY3" fmla="*/ 34887 h 1249554"/>
              <a:gd name="connsiteX0" fmla="*/ 60344 w 473214"/>
              <a:gd name="connsiteY0" fmla="*/ 0 h 1249554"/>
              <a:gd name="connsiteX1" fmla="*/ 451419 w 473214"/>
              <a:gd name="connsiteY1" fmla="*/ 1249554 h 1249554"/>
              <a:gd name="connsiteX0" fmla="*/ 0 w 495525"/>
              <a:gd name="connsiteY0" fmla="*/ 34887 h 1283865"/>
              <a:gd name="connsiteX1" fmla="*/ 216508 w 495525"/>
              <a:gd name="connsiteY1" fmla="*/ 1244055 h 1283865"/>
              <a:gd name="connsiteX2" fmla="*/ 1 w 495525"/>
              <a:gd name="connsiteY2" fmla="*/ 1244055 h 1283865"/>
              <a:gd name="connsiteX3" fmla="*/ 0 w 495525"/>
              <a:gd name="connsiteY3" fmla="*/ 34887 h 1283865"/>
              <a:gd name="connsiteX0" fmla="*/ 60344 w 495525"/>
              <a:gd name="connsiteY0" fmla="*/ 0 h 1283865"/>
              <a:gd name="connsiteX1" fmla="*/ 474718 w 495525"/>
              <a:gd name="connsiteY1" fmla="*/ 1283865 h 12838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95525" h="1283865" stroke="0" extrusionOk="0">
                <a:moveTo>
                  <a:pt x="0" y="34887"/>
                </a:moveTo>
                <a:cubicBezTo>
                  <a:pt x="119574" y="34887"/>
                  <a:pt x="782566" y="598021"/>
                  <a:pt x="216508" y="1244055"/>
                </a:cubicBezTo>
                <a:lnTo>
                  <a:pt x="1" y="1244055"/>
                </a:lnTo>
                <a:cubicBezTo>
                  <a:pt x="1" y="840999"/>
                  <a:pt x="0" y="437943"/>
                  <a:pt x="0" y="34887"/>
                </a:cubicBezTo>
                <a:close/>
              </a:path>
              <a:path w="495525" h="1283865" fill="none">
                <a:moveTo>
                  <a:pt x="60344" y="0"/>
                </a:moveTo>
                <a:cubicBezTo>
                  <a:pt x="171090" y="382140"/>
                  <a:pt x="593320" y="806623"/>
                  <a:pt x="474718" y="1283865"/>
                </a:cubicBez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Rounded Rectangle 37"/>
          <p:cNvSpPr/>
          <p:nvPr/>
        </p:nvSpPr>
        <p:spPr bwMode="auto">
          <a:xfrm>
            <a:off x="4467483" y="1405172"/>
            <a:ext cx="1209912" cy="476071"/>
          </a:xfrm>
          <a:prstGeom prst="roundRect">
            <a:avLst>
              <a:gd name="adj" fmla="val 50000"/>
            </a:avLst>
          </a:prstGeom>
          <a:solidFill>
            <a:srgbClr val="E1FFFF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u="none" strike="noStrike" cap="none" normalizeH="0" baseline="0" dirty="0" smtClean="0">
                <a:ln>
                  <a:noFill/>
                </a:ln>
                <a:effectLst/>
                <a:latin typeface="Arial" charset="0"/>
              </a:rPr>
              <a:t>Blocking</a:t>
            </a:r>
          </a:p>
        </p:txBody>
      </p:sp>
      <p:sp>
        <p:nvSpPr>
          <p:cNvPr id="46" name="Rectangle 45"/>
          <p:cNvSpPr/>
          <p:nvPr/>
        </p:nvSpPr>
        <p:spPr>
          <a:xfrm>
            <a:off x="3330686" y="1699915"/>
            <a:ext cx="870751" cy="4801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m</a:t>
            </a:r>
            <a:r>
              <a:rPr lang="en-US" sz="1400" dirty="0" smtClean="0"/>
              <a:t>onitor </a:t>
            </a:r>
            <a:br>
              <a:rPr lang="en-US" sz="1400" dirty="0" smtClean="0"/>
            </a:br>
            <a:r>
              <a:rPr lang="en-US" sz="1400" dirty="0" smtClean="0"/>
              <a:t>obtained</a:t>
            </a:r>
            <a:endParaRPr lang="en-US" sz="1400" dirty="0"/>
          </a:p>
        </p:txBody>
      </p:sp>
      <p:sp>
        <p:nvSpPr>
          <p:cNvPr id="47" name="Arc 40"/>
          <p:cNvSpPr/>
          <p:nvPr/>
        </p:nvSpPr>
        <p:spPr bwMode="auto">
          <a:xfrm rot="1006222">
            <a:off x="4421976" y="1974584"/>
            <a:ext cx="1055902" cy="2774086"/>
          </a:xfrm>
          <a:custGeom>
            <a:avLst/>
            <a:gdLst>
              <a:gd name="connsiteX0" fmla="*/ 216507 w 433015"/>
              <a:gd name="connsiteY0" fmla="*/ 0 h 2418336"/>
              <a:gd name="connsiteX1" fmla="*/ 433015 w 433015"/>
              <a:gd name="connsiteY1" fmla="*/ 1209168 h 2418336"/>
              <a:gd name="connsiteX2" fmla="*/ 216508 w 433015"/>
              <a:gd name="connsiteY2" fmla="*/ 1209168 h 2418336"/>
              <a:gd name="connsiteX3" fmla="*/ 216507 w 433015"/>
              <a:gd name="connsiteY3" fmla="*/ 0 h 2418336"/>
              <a:gd name="connsiteX0" fmla="*/ 216507 w 433015"/>
              <a:gd name="connsiteY0" fmla="*/ 0 h 2418336"/>
              <a:gd name="connsiteX1" fmla="*/ 433015 w 433015"/>
              <a:gd name="connsiteY1" fmla="*/ 1209168 h 2418336"/>
              <a:gd name="connsiteX0" fmla="*/ 0 w 273284"/>
              <a:gd name="connsiteY0" fmla="*/ 0 h 1209168"/>
              <a:gd name="connsiteX1" fmla="*/ 216508 w 273284"/>
              <a:gd name="connsiteY1" fmla="*/ 1209168 h 1209168"/>
              <a:gd name="connsiteX2" fmla="*/ 1 w 273284"/>
              <a:gd name="connsiteY2" fmla="*/ 1209168 h 1209168"/>
              <a:gd name="connsiteX3" fmla="*/ 0 w 273284"/>
              <a:gd name="connsiteY3" fmla="*/ 0 h 1209168"/>
              <a:gd name="connsiteX0" fmla="*/ 0 w 273284"/>
              <a:gd name="connsiteY0" fmla="*/ 0 h 1209168"/>
              <a:gd name="connsiteX1" fmla="*/ 216508 w 273284"/>
              <a:gd name="connsiteY1" fmla="*/ 1209168 h 1209168"/>
              <a:gd name="connsiteX0" fmla="*/ 0 w 442123"/>
              <a:gd name="connsiteY0" fmla="*/ 0 h 1209168"/>
              <a:gd name="connsiteX1" fmla="*/ 216508 w 442123"/>
              <a:gd name="connsiteY1" fmla="*/ 1209168 h 1209168"/>
              <a:gd name="connsiteX2" fmla="*/ 1 w 442123"/>
              <a:gd name="connsiteY2" fmla="*/ 1209168 h 1209168"/>
              <a:gd name="connsiteX3" fmla="*/ 0 w 442123"/>
              <a:gd name="connsiteY3" fmla="*/ 0 h 1209168"/>
              <a:gd name="connsiteX0" fmla="*/ 0 w 442123"/>
              <a:gd name="connsiteY0" fmla="*/ 0 h 1209168"/>
              <a:gd name="connsiteX1" fmla="*/ 216508 w 442123"/>
              <a:gd name="connsiteY1" fmla="*/ 1209168 h 1209168"/>
              <a:gd name="connsiteX0" fmla="*/ 0 w 442123"/>
              <a:gd name="connsiteY0" fmla="*/ 0 h 1209168"/>
              <a:gd name="connsiteX1" fmla="*/ 216508 w 442123"/>
              <a:gd name="connsiteY1" fmla="*/ 1209168 h 1209168"/>
              <a:gd name="connsiteX2" fmla="*/ 1 w 442123"/>
              <a:gd name="connsiteY2" fmla="*/ 1209168 h 1209168"/>
              <a:gd name="connsiteX3" fmla="*/ 0 w 442123"/>
              <a:gd name="connsiteY3" fmla="*/ 0 h 1209168"/>
              <a:gd name="connsiteX0" fmla="*/ 0 w 442123"/>
              <a:gd name="connsiteY0" fmla="*/ 0 h 1209168"/>
              <a:gd name="connsiteX1" fmla="*/ 292708 w 442123"/>
              <a:gd name="connsiteY1" fmla="*/ 1122082 h 1209168"/>
              <a:gd name="connsiteX0" fmla="*/ 0 w 461515"/>
              <a:gd name="connsiteY0" fmla="*/ 0 h 1209168"/>
              <a:gd name="connsiteX1" fmla="*/ 216508 w 461515"/>
              <a:gd name="connsiteY1" fmla="*/ 1209168 h 1209168"/>
              <a:gd name="connsiteX2" fmla="*/ 1 w 461515"/>
              <a:gd name="connsiteY2" fmla="*/ 1209168 h 1209168"/>
              <a:gd name="connsiteX3" fmla="*/ 0 w 461515"/>
              <a:gd name="connsiteY3" fmla="*/ 0 h 1209168"/>
              <a:gd name="connsiteX0" fmla="*/ 0 w 461515"/>
              <a:gd name="connsiteY0" fmla="*/ 0 h 1209168"/>
              <a:gd name="connsiteX1" fmla="*/ 292708 w 461515"/>
              <a:gd name="connsiteY1" fmla="*/ 1122082 h 1209168"/>
              <a:gd name="connsiteX0" fmla="*/ 0 w 472338"/>
              <a:gd name="connsiteY0" fmla="*/ 34887 h 1244055"/>
              <a:gd name="connsiteX1" fmla="*/ 216508 w 472338"/>
              <a:gd name="connsiteY1" fmla="*/ 1244055 h 1244055"/>
              <a:gd name="connsiteX2" fmla="*/ 1 w 472338"/>
              <a:gd name="connsiteY2" fmla="*/ 1244055 h 1244055"/>
              <a:gd name="connsiteX3" fmla="*/ 0 w 472338"/>
              <a:gd name="connsiteY3" fmla="*/ 34887 h 1244055"/>
              <a:gd name="connsiteX0" fmla="*/ 60344 w 472338"/>
              <a:gd name="connsiteY0" fmla="*/ 0 h 1244055"/>
              <a:gd name="connsiteX1" fmla="*/ 292708 w 472338"/>
              <a:gd name="connsiteY1" fmla="*/ 1156969 h 1244055"/>
              <a:gd name="connsiteX0" fmla="*/ 0 w 442123"/>
              <a:gd name="connsiteY0" fmla="*/ 34887 h 1244055"/>
              <a:gd name="connsiteX1" fmla="*/ 216508 w 442123"/>
              <a:gd name="connsiteY1" fmla="*/ 1244055 h 1244055"/>
              <a:gd name="connsiteX2" fmla="*/ 1 w 442123"/>
              <a:gd name="connsiteY2" fmla="*/ 1244055 h 1244055"/>
              <a:gd name="connsiteX3" fmla="*/ 0 w 442123"/>
              <a:gd name="connsiteY3" fmla="*/ 34887 h 1244055"/>
              <a:gd name="connsiteX0" fmla="*/ 60344 w 442123"/>
              <a:gd name="connsiteY0" fmla="*/ 0 h 1244055"/>
              <a:gd name="connsiteX1" fmla="*/ 292708 w 442123"/>
              <a:gd name="connsiteY1" fmla="*/ 1156969 h 1244055"/>
              <a:gd name="connsiteX0" fmla="*/ 0 w 442123"/>
              <a:gd name="connsiteY0" fmla="*/ 34887 h 1244055"/>
              <a:gd name="connsiteX1" fmla="*/ 216508 w 442123"/>
              <a:gd name="connsiteY1" fmla="*/ 1244055 h 1244055"/>
              <a:gd name="connsiteX2" fmla="*/ 1 w 442123"/>
              <a:gd name="connsiteY2" fmla="*/ 1244055 h 1244055"/>
              <a:gd name="connsiteX3" fmla="*/ 0 w 442123"/>
              <a:gd name="connsiteY3" fmla="*/ 34887 h 1244055"/>
              <a:gd name="connsiteX0" fmla="*/ 60344 w 442123"/>
              <a:gd name="connsiteY0" fmla="*/ 0 h 1244055"/>
              <a:gd name="connsiteX1" fmla="*/ 292708 w 442123"/>
              <a:gd name="connsiteY1" fmla="*/ 1156969 h 1244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42123" h="1244055" stroke="0" extrusionOk="0">
                <a:moveTo>
                  <a:pt x="0" y="34887"/>
                </a:moveTo>
                <a:cubicBezTo>
                  <a:pt x="119574" y="34887"/>
                  <a:pt x="782566" y="598021"/>
                  <a:pt x="216508" y="1244055"/>
                </a:cubicBezTo>
                <a:lnTo>
                  <a:pt x="1" y="1244055"/>
                </a:lnTo>
                <a:cubicBezTo>
                  <a:pt x="1" y="840999"/>
                  <a:pt x="0" y="437943"/>
                  <a:pt x="0" y="34887"/>
                </a:cubicBezTo>
                <a:close/>
              </a:path>
              <a:path w="442123" h="1244055" fill="none">
                <a:moveTo>
                  <a:pt x="60344" y="0"/>
                </a:moveTo>
                <a:cubicBezTo>
                  <a:pt x="171090" y="382140"/>
                  <a:pt x="411310" y="679727"/>
                  <a:pt x="292708" y="1156969"/>
                </a:cubicBez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5072439" y="1985453"/>
            <a:ext cx="1650284" cy="4801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a</a:t>
            </a:r>
            <a:r>
              <a:rPr lang="en-US" sz="1400" dirty="0" smtClean="0"/>
              <a:t>ttempt to access guarded resource</a:t>
            </a:r>
            <a:endParaRPr lang="en-US" sz="1400" dirty="0"/>
          </a:p>
        </p:txBody>
      </p:sp>
      <p:sp>
        <p:nvSpPr>
          <p:cNvPr id="31" name="Rounded Rectangle 30"/>
          <p:cNvSpPr/>
          <p:nvPr/>
        </p:nvSpPr>
        <p:spPr bwMode="auto">
          <a:xfrm>
            <a:off x="2524754" y="3688918"/>
            <a:ext cx="1209912" cy="476071"/>
          </a:xfrm>
          <a:prstGeom prst="roundRect">
            <a:avLst>
              <a:gd name="adj" fmla="val 50000"/>
            </a:avLst>
          </a:prstGeom>
          <a:solidFill>
            <a:srgbClr val="E1FFFF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u="none" strike="noStrike" cap="none" normalizeH="0" baseline="0" dirty="0" smtClean="0">
                <a:ln>
                  <a:noFill/>
                </a:ln>
                <a:effectLst/>
                <a:latin typeface="Arial" charset="0"/>
              </a:rPr>
              <a:t>Runnable</a:t>
            </a:r>
          </a:p>
        </p:txBody>
      </p:sp>
      <p:sp>
        <p:nvSpPr>
          <p:cNvPr id="49" name="Arc 40"/>
          <p:cNvSpPr/>
          <p:nvPr/>
        </p:nvSpPr>
        <p:spPr bwMode="auto">
          <a:xfrm rot="15796462">
            <a:off x="4826812" y="1574021"/>
            <a:ext cx="928367" cy="3333744"/>
          </a:xfrm>
          <a:custGeom>
            <a:avLst/>
            <a:gdLst>
              <a:gd name="connsiteX0" fmla="*/ 216507 w 433015"/>
              <a:gd name="connsiteY0" fmla="*/ 0 h 2418336"/>
              <a:gd name="connsiteX1" fmla="*/ 433015 w 433015"/>
              <a:gd name="connsiteY1" fmla="*/ 1209168 h 2418336"/>
              <a:gd name="connsiteX2" fmla="*/ 216508 w 433015"/>
              <a:gd name="connsiteY2" fmla="*/ 1209168 h 2418336"/>
              <a:gd name="connsiteX3" fmla="*/ 216507 w 433015"/>
              <a:gd name="connsiteY3" fmla="*/ 0 h 2418336"/>
              <a:gd name="connsiteX0" fmla="*/ 216507 w 433015"/>
              <a:gd name="connsiteY0" fmla="*/ 0 h 2418336"/>
              <a:gd name="connsiteX1" fmla="*/ 433015 w 433015"/>
              <a:gd name="connsiteY1" fmla="*/ 1209168 h 2418336"/>
              <a:gd name="connsiteX0" fmla="*/ 0 w 273284"/>
              <a:gd name="connsiteY0" fmla="*/ 0 h 1209168"/>
              <a:gd name="connsiteX1" fmla="*/ 216508 w 273284"/>
              <a:gd name="connsiteY1" fmla="*/ 1209168 h 1209168"/>
              <a:gd name="connsiteX2" fmla="*/ 1 w 273284"/>
              <a:gd name="connsiteY2" fmla="*/ 1209168 h 1209168"/>
              <a:gd name="connsiteX3" fmla="*/ 0 w 273284"/>
              <a:gd name="connsiteY3" fmla="*/ 0 h 1209168"/>
              <a:gd name="connsiteX0" fmla="*/ 0 w 273284"/>
              <a:gd name="connsiteY0" fmla="*/ 0 h 1209168"/>
              <a:gd name="connsiteX1" fmla="*/ 216508 w 273284"/>
              <a:gd name="connsiteY1" fmla="*/ 1209168 h 1209168"/>
              <a:gd name="connsiteX0" fmla="*/ 0 w 442123"/>
              <a:gd name="connsiteY0" fmla="*/ 0 h 1209168"/>
              <a:gd name="connsiteX1" fmla="*/ 216508 w 442123"/>
              <a:gd name="connsiteY1" fmla="*/ 1209168 h 1209168"/>
              <a:gd name="connsiteX2" fmla="*/ 1 w 442123"/>
              <a:gd name="connsiteY2" fmla="*/ 1209168 h 1209168"/>
              <a:gd name="connsiteX3" fmla="*/ 0 w 442123"/>
              <a:gd name="connsiteY3" fmla="*/ 0 h 1209168"/>
              <a:gd name="connsiteX0" fmla="*/ 0 w 442123"/>
              <a:gd name="connsiteY0" fmla="*/ 0 h 1209168"/>
              <a:gd name="connsiteX1" fmla="*/ 216508 w 442123"/>
              <a:gd name="connsiteY1" fmla="*/ 1209168 h 1209168"/>
              <a:gd name="connsiteX0" fmla="*/ 0 w 442123"/>
              <a:gd name="connsiteY0" fmla="*/ 0 h 1209168"/>
              <a:gd name="connsiteX1" fmla="*/ 216508 w 442123"/>
              <a:gd name="connsiteY1" fmla="*/ 1209168 h 1209168"/>
              <a:gd name="connsiteX2" fmla="*/ 1 w 442123"/>
              <a:gd name="connsiteY2" fmla="*/ 1209168 h 1209168"/>
              <a:gd name="connsiteX3" fmla="*/ 0 w 442123"/>
              <a:gd name="connsiteY3" fmla="*/ 0 h 1209168"/>
              <a:gd name="connsiteX0" fmla="*/ 0 w 442123"/>
              <a:gd name="connsiteY0" fmla="*/ 0 h 1209168"/>
              <a:gd name="connsiteX1" fmla="*/ 292708 w 442123"/>
              <a:gd name="connsiteY1" fmla="*/ 1122082 h 1209168"/>
              <a:gd name="connsiteX0" fmla="*/ 0 w 461515"/>
              <a:gd name="connsiteY0" fmla="*/ 0 h 1209168"/>
              <a:gd name="connsiteX1" fmla="*/ 216508 w 461515"/>
              <a:gd name="connsiteY1" fmla="*/ 1209168 h 1209168"/>
              <a:gd name="connsiteX2" fmla="*/ 1 w 461515"/>
              <a:gd name="connsiteY2" fmla="*/ 1209168 h 1209168"/>
              <a:gd name="connsiteX3" fmla="*/ 0 w 461515"/>
              <a:gd name="connsiteY3" fmla="*/ 0 h 1209168"/>
              <a:gd name="connsiteX0" fmla="*/ 0 w 461515"/>
              <a:gd name="connsiteY0" fmla="*/ 0 h 1209168"/>
              <a:gd name="connsiteX1" fmla="*/ 292708 w 461515"/>
              <a:gd name="connsiteY1" fmla="*/ 1122082 h 1209168"/>
              <a:gd name="connsiteX0" fmla="*/ 0 w 472338"/>
              <a:gd name="connsiteY0" fmla="*/ 34887 h 1244055"/>
              <a:gd name="connsiteX1" fmla="*/ 216508 w 472338"/>
              <a:gd name="connsiteY1" fmla="*/ 1244055 h 1244055"/>
              <a:gd name="connsiteX2" fmla="*/ 1 w 472338"/>
              <a:gd name="connsiteY2" fmla="*/ 1244055 h 1244055"/>
              <a:gd name="connsiteX3" fmla="*/ 0 w 472338"/>
              <a:gd name="connsiteY3" fmla="*/ 34887 h 1244055"/>
              <a:gd name="connsiteX0" fmla="*/ 60344 w 472338"/>
              <a:gd name="connsiteY0" fmla="*/ 0 h 1244055"/>
              <a:gd name="connsiteX1" fmla="*/ 292708 w 472338"/>
              <a:gd name="connsiteY1" fmla="*/ 1156969 h 1244055"/>
              <a:gd name="connsiteX0" fmla="*/ 0 w 442123"/>
              <a:gd name="connsiteY0" fmla="*/ 34887 h 1244055"/>
              <a:gd name="connsiteX1" fmla="*/ 216508 w 442123"/>
              <a:gd name="connsiteY1" fmla="*/ 1244055 h 1244055"/>
              <a:gd name="connsiteX2" fmla="*/ 1 w 442123"/>
              <a:gd name="connsiteY2" fmla="*/ 1244055 h 1244055"/>
              <a:gd name="connsiteX3" fmla="*/ 0 w 442123"/>
              <a:gd name="connsiteY3" fmla="*/ 34887 h 1244055"/>
              <a:gd name="connsiteX0" fmla="*/ 60344 w 442123"/>
              <a:gd name="connsiteY0" fmla="*/ 0 h 1244055"/>
              <a:gd name="connsiteX1" fmla="*/ 292708 w 442123"/>
              <a:gd name="connsiteY1" fmla="*/ 1156969 h 1244055"/>
              <a:gd name="connsiteX0" fmla="*/ 0 w 442123"/>
              <a:gd name="connsiteY0" fmla="*/ 34887 h 1244055"/>
              <a:gd name="connsiteX1" fmla="*/ 216508 w 442123"/>
              <a:gd name="connsiteY1" fmla="*/ 1244055 h 1244055"/>
              <a:gd name="connsiteX2" fmla="*/ 1 w 442123"/>
              <a:gd name="connsiteY2" fmla="*/ 1244055 h 1244055"/>
              <a:gd name="connsiteX3" fmla="*/ 0 w 442123"/>
              <a:gd name="connsiteY3" fmla="*/ 34887 h 1244055"/>
              <a:gd name="connsiteX0" fmla="*/ 60344 w 442123"/>
              <a:gd name="connsiteY0" fmla="*/ 0 h 1244055"/>
              <a:gd name="connsiteX1" fmla="*/ 292708 w 442123"/>
              <a:gd name="connsiteY1" fmla="*/ 1156969 h 1244055"/>
              <a:gd name="connsiteX0" fmla="*/ 0 w 442123"/>
              <a:gd name="connsiteY0" fmla="*/ 34887 h 1244055"/>
              <a:gd name="connsiteX1" fmla="*/ 216508 w 442123"/>
              <a:gd name="connsiteY1" fmla="*/ 1244055 h 1244055"/>
              <a:gd name="connsiteX2" fmla="*/ 1 w 442123"/>
              <a:gd name="connsiteY2" fmla="*/ 1244055 h 1244055"/>
              <a:gd name="connsiteX3" fmla="*/ 0 w 442123"/>
              <a:gd name="connsiteY3" fmla="*/ 34887 h 1244055"/>
              <a:gd name="connsiteX0" fmla="*/ 60344 w 442123"/>
              <a:gd name="connsiteY0" fmla="*/ 0 h 1244055"/>
              <a:gd name="connsiteX1" fmla="*/ 193100 w 442123"/>
              <a:gd name="connsiteY1" fmla="*/ 1126789 h 1244055"/>
              <a:gd name="connsiteX0" fmla="*/ 0 w 442123"/>
              <a:gd name="connsiteY0" fmla="*/ 34887 h 1244055"/>
              <a:gd name="connsiteX1" fmla="*/ 216508 w 442123"/>
              <a:gd name="connsiteY1" fmla="*/ 1244055 h 1244055"/>
              <a:gd name="connsiteX2" fmla="*/ 1 w 442123"/>
              <a:gd name="connsiteY2" fmla="*/ 1244055 h 1244055"/>
              <a:gd name="connsiteX3" fmla="*/ 0 w 442123"/>
              <a:gd name="connsiteY3" fmla="*/ 34887 h 1244055"/>
              <a:gd name="connsiteX0" fmla="*/ 60344 w 442123"/>
              <a:gd name="connsiteY0" fmla="*/ 0 h 1244055"/>
              <a:gd name="connsiteX1" fmla="*/ 193100 w 442123"/>
              <a:gd name="connsiteY1" fmla="*/ 1126789 h 1244055"/>
              <a:gd name="connsiteX0" fmla="*/ 0 w 442123"/>
              <a:gd name="connsiteY0" fmla="*/ 34887 h 1244055"/>
              <a:gd name="connsiteX1" fmla="*/ 216508 w 442123"/>
              <a:gd name="connsiteY1" fmla="*/ 1244055 h 1244055"/>
              <a:gd name="connsiteX2" fmla="*/ 1 w 442123"/>
              <a:gd name="connsiteY2" fmla="*/ 1244055 h 1244055"/>
              <a:gd name="connsiteX3" fmla="*/ 0 w 442123"/>
              <a:gd name="connsiteY3" fmla="*/ 34887 h 1244055"/>
              <a:gd name="connsiteX0" fmla="*/ 60344 w 442123"/>
              <a:gd name="connsiteY0" fmla="*/ 0 h 1244055"/>
              <a:gd name="connsiteX1" fmla="*/ 356663 w 442123"/>
              <a:gd name="connsiteY1" fmla="*/ 1090555 h 1244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42123" h="1244055" stroke="0" extrusionOk="0">
                <a:moveTo>
                  <a:pt x="0" y="34887"/>
                </a:moveTo>
                <a:cubicBezTo>
                  <a:pt x="119574" y="34887"/>
                  <a:pt x="782566" y="598021"/>
                  <a:pt x="216508" y="1244055"/>
                </a:cubicBezTo>
                <a:lnTo>
                  <a:pt x="1" y="1244055"/>
                </a:lnTo>
                <a:cubicBezTo>
                  <a:pt x="1" y="840999"/>
                  <a:pt x="0" y="437943"/>
                  <a:pt x="0" y="34887"/>
                </a:cubicBezTo>
                <a:close/>
              </a:path>
              <a:path w="442123" h="1244055" fill="none">
                <a:moveTo>
                  <a:pt x="60344" y="0"/>
                </a:moveTo>
                <a:cubicBezTo>
                  <a:pt x="171090" y="382140"/>
                  <a:pt x="380900" y="604691"/>
                  <a:pt x="356663" y="1090555"/>
                </a:cubicBez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Rounded Rectangle 36"/>
          <p:cNvSpPr/>
          <p:nvPr/>
        </p:nvSpPr>
        <p:spPr bwMode="auto">
          <a:xfrm>
            <a:off x="6487666" y="2490028"/>
            <a:ext cx="1209912" cy="476071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Waiting</a:t>
            </a:r>
          </a:p>
        </p:txBody>
      </p:sp>
      <p:sp>
        <p:nvSpPr>
          <p:cNvPr id="50" name="Rectangle 49"/>
          <p:cNvSpPr/>
          <p:nvPr/>
        </p:nvSpPr>
        <p:spPr>
          <a:xfrm>
            <a:off x="5336482" y="2968372"/>
            <a:ext cx="1650284" cy="4801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/>
              <a:t>l</a:t>
            </a:r>
            <a:r>
              <a:rPr lang="en-US" sz="1400" dirty="0" err="1" smtClean="0"/>
              <a:t>ock.notify</a:t>
            </a:r>
            <a:r>
              <a:rPr lang="en-US" sz="1400" dirty="0" smtClean="0"/>
              <a:t>(), </a:t>
            </a:r>
            <a:r>
              <a:rPr lang="en-US" sz="1400" dirty="0" err="1" smtClean="0"/>
              <a:t>lock.notifyAll</a:t>
            </a:r>
            <a:r>
              <a:rPr lang="en-US" sz="1400" dirty="0" smtClean="0"/>
              <a:t>()</a:t>
            </a:r>
            <a:endParaRPr lang="en-US" sz="1400" dirty="0"/>
          </a:p>
        </p:txBody>
      </p:sp>
      <p:sp>
        <p:nvSpPr>
          <p:cNvPr id="51" name="Rectangle 50"/>
          <p:cNvSpPr/>
          <p:nvPr/>
        </p:nvSpPr>
        <p:spPr>
          <a:xfrm>
            <a:off x="6898329" y="3779217"/>
            <a:ext cx="1650284" cy="2862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/>
              <a:t>l</a:t>
            </a:r>
            <a:r>
              <a:rPr lang="en-US" sz="1400" dirty="0" err="1" smtClean="0"/>
              <a:t>ock.wait</a:t>
            </a:r>
            <a:r>
              <a:rPr lang="en-US" sz="1400" dirty="0" smtClean="0"/>
              <a:t>()</a:t>
            </a:r>
            <a:endParaRPr lang="en-US" sz="1400" dirty="0"/>
          </a:p>
        </p:txBody>
      </p:sp>
      <p:sp>
        <p:nvSpPr>
          <p:cNvPr id="52" name="Arc 40"/>
          <p:cNvSpPr/>
          <p:nvPr/>
        </p:nvSpPr>
        <p:spPr bwMode="auto">
          <a:xfrm rot="1006222">
            <a:off x="5697790" y="2747857"/>
            <a:ext cx="1171510" cy="2677093"/>
          </a:xfrm>
          <a:custGeom>
            <a:avLst/>
            <a:gdLst>
              <a:gd name="connsiteX0" fmla="*/ 216507 w 433015"/>
              <a:gd name="connsiteY0" fmla="*/ 0 h 2418336"/>
              <a:gd name="connsiteX1" fmla="*/ 433015 w 433015"/>
              <a:gd name="connsiteY1" fmla="*/ 1209168 h 2418336"/>
              <a:gd name="connsiteX2" fmla="*/ 216508 w 433015"/>
              <a:gd name="connsiteY2" fmla="*/ 1209168 h 2418336"/>
              <a:gd name="connsiteX3" fmla="*/ 216507 w 433015"/>
              <a:gd name="connsiteY3" fmla="*/ 0 h 2418336"/>
              <a:gd name="connsiteX0" fmla="*/ 216507 w 433015"/>
              <a:gd name="connsiteY0" fmla="*/ 0 h 2418336"/>
              <a:gd name="connsiteX1" fmla="*/ 433015 w 433015"/>
              <a:gd name="connsiteY1" fmla="*/ 1209168 h 2418336"/>
              <a:gd name="connsiteX0" fmla="*/ 0 w 273284"/>
              <a:gd name="connsiteY0" fmla="*/ 0 h 1209168"/>
              <a:gd name="connsiteX1" fmla="*/ 216508 w 273284"/>
              <a:gd name="connsiteY1" fmla="*/ 1209168 h 1209168"/>
              <a:gd name="connsiteX2" fmla="*/ 1 w 273284"/>
              <a:gd name="connsiteY2" fmla="*/ 1209168 h 1209168"/>
              <a:gd name="connsiteX3" fmla="*/ 0 w 273284"/>
              <a:gd name="connsiteY3" fmla="*/ 0 h 1209168"/>
              <a:gd name="connsiteX0" fmla="*/ 0 w 273284"/>
              <a:gd name="connsiteY0" fmla="*/ 0 h 1209168"/>
              <a:gd name="connsiteX1" fmla="*/ 216508 w 273284"/>
              <a:gd name="connsiteY1" fmla="*/ 1209168 h 1209168"/>
              <a:gd name="connsiteX0" fmla="*/ 0 w 442123"/>
              <a:gd name="connsiteY0" fmla="*/ 0 h 1209168"/>
              <a:gd name="connsiteX1" fmla="*/ 216508 w 442123"/>
              <a:gd name="connsiteY1" fmla="*/ 1209168 h 1209168"/>
              <a:gd name="connsiteX2" fmla="*/ 1 w 442123"/>
              <a:gd name="connsiteY2" fmla="*/ 1209168 h 1209168"/>
              <a:gd name="connsiteX3" fmla="*/ 0 w 442123"/>
              <a:gd name="connsiteY3" fmla="*/ 0 h 1209168"/>
              <a:gd name="connsiteX0" fmla="*/ 0 w 442123"/>
              <a:gd name="connsiteY0" fmla="*/ 0 h 1209168"/>
              <a:gd name="connsiteX1" fmla="*/ 216508 w 442123"/>
              <a:gd name="connsiteY1" fmla="*/ 1209168 h 1209168"/>
              <a:gd name="connsiteX0" fmla="*/ 0 w 442123"/>
              <a:gd name="connsiteY0" fmla="*/ 0 h 1209168"/>
              <a:gd name="connsiteX1" fmla="*/ 216508 w 442123"/>
              <a:gd name="connsiteY1" fmla="*/ 1209168 h 1209168"/>
              <a:gd name="connsiteX2" fmla="*/ 1 w 442123"/>
              <a:gd name="connsiteY2" fmla="*/ 1209168 h 1209168"/>
              <a:gd name="connsiteX3" fmla="*/ 0 w 442123"/>
              <a:gd name="connsiteY3" fmla="*/ 0 h 1209168"/>
              <a:gd name="connsiteX0" fmla="*/ 0 w 442123"/>
              <a:gd name="connsiteY0" fmla="*/ 0 h 1209168"/>
              <a:gd name="connsiteX1" fmla="*/ 292708 w 442123"/>
              <a:gd name="connsiteY1" fmla="*/ 1122082 h 1209168"/>
              <a:gd name="connsiteX0" fmla="*/ 0 w 461515"/>
              <a:gd name="connsiteY0" fmla="*/ 0 h 1209168"/>
              <a:gd name="connsiteX1" fmla="*/ 216508 w 461515"/>
              <a:gd name="connsiteY1" fmla="*/ 1209168 h 1209168"/>
              <a:gd name="connsiteX2" fmla="*/ 1 w 461515"/>
              <a:gd name="connsiteY2" fmla="*/ 1209168 h 1209168"/>
              <a:gd name="connsiteX3" fmla="*/ 0 w 461515"/>
              <a:gd name="connsiteY3" fmla="*/ 0 h 1209168"/>
              <a:gd name="connsiteX0" fmla="*/ 0 w 461515"/>
              <a:gd name="connsiteY0" fmla="*/ 0 h 1209168"/>
              <a:gd name="connsiteX1" fmla="*/ 292708 w 461515"/>
              <a:gd name="connsiteY1" fmla="*/ 1122082 h 1209168"/>
              <a:gd name="connsiteX0" fmla="*/ 0 w 472338"/>
              <a:gd name="connsiteY0" fmla="*/ 34887 h 1244055"/>
              <a:gd name="connsiteX1" fmla="*/ 216508 w 472338"/>
              <a:gd name="connsiteY1" fmla="*/ 1244055 h 1244055"/>
              <a:gd name="connsiteX2" fmla="*/ 1 w 472338"/>
              <a:gd name="connsiteY2" fmla="*/ 1244055 h 1244055"/>
              <a:gd name="connsiteX3" fmla="*/ 0 w 472338"/>
              <a:gd name="connsiteY3" fmla="*/ 34887 h 1244055"/>
              <a:gd name="connsiteX0" fmla="*/ 60344 w 472338"/>
              <a:gd name="connsiteY0" fmla="*/ 0 h 1244055"/>
              <a:gd name="connsiteX1" fmla="*/ 292708 w 472338"/>
              <a:gd name="connsiteY1" fmla="*/ 1156969 h 1244055"/>
              <a:gd name="connsiteX0" fmla="*/ 0 w 442123"/>
              <a:gd name="connsiteY0" fmla="*/ 34887 h 1244055"/>
              <a:gd name="connsiteX1" fmla="*/ 216508 w 442123"/>
              <a:gd name="connsiteY1" fmla="*/ 1244055 h 1244055"/>
              <a:gd name="connsiteX2" fmla="*/ 1 w 442123"/>
              <a:gd name="connsiteY2" fmla="*/ 1244055 h 1244055"/>
              <a:gd name="connsiteX3" fmla="*/ 0 w 442123"/>
              <a:gd name="connsiteY3" fmla="*/ 34887 h 1244055"/>
              <a:gd name="connsiteX0" fmla="*/ 60344 w 442123"/>
              <a:gd name="connsiteY0" fmla="*/ 0 h 1244055"/>
              <a:gd name="connsiteX1" fmla="*/ 292708 w 442123"/>
              <a:gd name="connsiteY1" fmla="*/ 1156969 h 1244055"/>
              <a:gd name="connsiteX0" fmla="*/ 0 w 442123"/>
              <a:gd name="connsiteY0" fmla="*/ 34887 h 1244055"/>
              <a:gd name="connsiteX1" fmla="*/ 216508 w 442123"/>
              <a:gd name="connsiteY1" fmla="*/ 1244055 h 1244055"/>
              <a:gd name="connsiteX2" fmla="*/ 1 w 442123"/>
              <a:gd name="connsiteY2" fmla="*/ 1244055 h 1244055"/>
              <a:gd name="connsiteX3" fmla="*/ 0 w 442123"/>
              <a:gd name="connsiteY3" fmla="*/ 34887 h 1244055"/>
              <a:gd name="connsiteX0" fmla="*/ 60344 w 442123"/>
              <a:gd name="connsiteY0" fmla="*/ 0 h 1244055"/>
              <a:gd name="connsiteX1" fmla="*/ 292708 w 442123"/>
              <a:gd name="connsiteY1" fmla="*/ 1156969 h 1244055"/>
              <a:gd name="connsiteX0" fmla="*/ 665768 w 990567"/>
              <a:gd name="connsiteY0" fmla="*/ 34887 h 1244055"/>
              <a:gd name="connsiteX1" fmla="*/ 0 w 990567"/>
              <a:gd name="connsiteY1" fmla="*/ 809133 h 1244055"/>
              <a:gd name="connsiteX2" fmla="*/ 665769 w 990567"/>
              <a:gd name="connsiteY2" fmla="*/ 1244055 h 1244055"/>
              <a:gd name="connsiteX3" fmla="*/ 665768 w 990567"/>
              <a:gd name="connsiteY3" fmla="*/ 34887 h 1244055"/>
              <a:gd name="connsiteX0" fmla="*/ 726112 w 990567"/>
              <a:gd name="connsiteY0" fmla="*/ 0 h 1244055"/>
              <a:gd name="connsiteX1" fmla="*/ 958476 w 990567"/>
              <a:gd name="connsiteY1" fmla="*/ 1156969 h 1244055"/>
              <a:gd name="connsiteX0" fmla="*/ 695208 w 766704"/>
              <a:gd name="connsiteY0" fmla="*/ 34887 h 1244055"/>
              <a:gd name="connsiteX1" fmla="*/ 29440 w 766704"/>
              <a:gd name="connsiteY1" fmla="*/ 809133 h 1244055"/>
              <a:gd name="connsiteX2" fmla="*/ 695209 w 766704"/>
              <a:gd name="connsiteY2" fmla="*/ 1244055 h 1244055"/>
              <a:gd name="connsiteX3" fmla="*/ 695208 w 766704"/>
              <a:gd name="connsiteY3" fmla="*/ 34887 h 1244055"/>
              <a:gd name="connsiteX0" fmla="*/ 755552 w 766704"/>
              <a:gd name="connsiteY0" fmla="*/ 0 h 1244055"/>
              <a:gd name="connsiteX1" fmla="*/ 0 w 766704"/>
              <a:gd name="connsiteY1" fmla="*/ 772460 h 1244055"/>
              <a:gd name="connsiteX0" fmla="*/ 695208 w 802502"/>
              <a:gd name="connsiteY0" fmla="*/ 34887 h 1244055"/>
              <a:gd name="connsiteX1" fmla="*/ 29440 w 802502"/>
              <a:gd name="connsiteY1" fmla="*/ 809133 h 1244055"/>
              <a:gd name="connsiteX2" fmla="*/ 695209 w 802502"/>
              <a:gd name="connsiteY2" fmla="*/ 1244055 h 1244055"/>
              <a:gd name="connsiteX3" fmla="*/ 695208 w 802502"/>
              <a:gd name="connsiteY3" fmla="*/ 34887 h 1244055"/>
              <a:gd name="connsiteX0" fmla="*/ 755552 w 802502"/>
              <a:gd name="connsiteY0" fmla="*/ 0 h 1244055"/>
              <a:gd name="connsiteX1" fmla="*/ 0 w 802502"/>
              <a:gd name="connsiteY1" fmla="*/ 772460 h 1244055"/>
              <a:gd name="connsiteX0" fmla="*/ 720632 w 824157"/>
              <a:gd name="connsiteY0" fmla="*/ 34887 h 1244055"/>
              <a:gd name="connsiteX1" fmla="*/ 54864 w 824157"/>
              <a:gd name="connsiteY1" fmla="*/ 809133 h 1244055"/>
              <a:gd name="connsiteX2" fmla="*/ 720633 w 824157"/>
              <a:gd name="connsiteY2" fmla="*/ 1244055 h 1244055"/>
              <a:gd name="connsiteX3" fmla="*/ 720632 w 824157"/>
              <a:gd name="connsiteY3" fmla="*/ 34887 h 1244055"/>
              <a:gd name="connsiteX0" fmla="*/ 780976 w 824157"/>
              <a:gd name="connsiteY0" fmla="*/ 0 h 1244055"/>
              <a:gd name="connsiteX1" fmla="*/ 0 w 824157"/>
              <a:gd name="connsiteY1" fmla="*/ 851160 h 1244055"/>
              <a:gd name="connsiteX0" fmla="*/ 720632 w 815106"/>
              <a:gd name="connsiteY0" fmla="*/ 34887 h 1244055"/>
              <a:gd name="connsiteX1" fmla="*/ 54864 w 815106"/>
              <a:gd name="connsiteY1" fmla="*/ 809133 h 1244055"/>
              <a:gd name="connsiteX2" fmla="*/ 720633 w 815106"/>
              <a:gd name="connsiteY2" fmla="*/ 1244055 h 1244055"/>
              <a:gd name="connsiteX3" fmla="*/ 720632 w 815106"/>
              <a:gd name="connsiteY3" fmla="*/ 34887 h 1244055"/>
              <a:gd name="connsiteX0" fmla="*/ 780976 w 815106"/>
              <a:gd name="connsiteY0" fmla="*/ 0 h 1244055"/>
              <a:gd name="connsiteX1" fmla="*/ 0 w 815106"/>
              <a:gd name="connsiteY1" fmla="*/ 851160 h 1244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15106" h="1244055" stroke="0" extrusionOk="0">
                <a:moveTo>
                  <a:pt x="720632" y="34887"/>
                </a:moveTo>
                <a:cubicBezTo>
                  <a:pt x="840206" y="34887"/>
                  <a:pt x="620922" y="163099"/>
                  <a:pt x="54864" y="809133"/>
                </a:cubicBezTo>
                <a:lnTo>
                  <a:pt x="720633" y="1244055"/>
                </a:lnTo>
                <a:cubicBezTo>
                  <a:pt x="720633" y="840999"/>
                  <a:pt x="720632" y="437943"/>
                  <a:pt x="720632" y="34887"/>
                </a:cubicBezTo>
                <a:close/>
              </a:path>
              <a:path w="815106" h="1244055" fill="none">
                <a:moveTo>
                  <a:pt x="780976" y="0"/>
                </a:moveTo>
                <a:cubicBezTo>
                  <a:pt x="891722" y="382140"/>
                  <a:pt x="758489" y="624905"/>
                  <a:pt x="0" y="851160"/>
                </a:cubicBez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3" name="Arc 40"/>
          <p:cNvSpPr/>
          <p:nvPr/>
        </p:nvSpPr>
        <p:spPr bwMode="auto">
          <a:xfrm rot="3869104">
            <a:off x="3858635" y="4360054"/>
            <a:ext cx="324368" cy="1893347"/>
          </a:xfrm>
          <a:custGeom>
            <a:avLst/>
            <a:gdLst>
              <a:gd name="connsiteX0" fmla="*/ 216507 w 433015"/>
              <a:gd name="connsiteY0" fmla="*/ 0 h 2418336"/>
              <a:gd name="connsiteX1" fmla="*/ 433015 w 433015"/>
              <a:gd name="connsiteY1" fmla="*/ 1209168 h 2418336"/>
              <a:gd name="connsiteX2" fmla="*/ 216508 w 433015"/>
              <a:gd name="connsiteY2" fmla="*/ 1209168 h 2418336"/>
              <a:gd name="connsiteX3" fmla="*/ 216507 w 433015"/>
              <a:gd name="connsiteY3" fmla="*/ 0 h 2418336"/>
              <a:gd name="connsiteX0" fmla="*/ 216507 w 433015"/>
              <a:gd name="connsiteY0" fmla="*/ 0 h 2418336"/>
              <a:gd name="connsiteX1" fmla="*/ 433015 w 433015"/>
              <a:gd name="connsiteY1" fmla="*/ 1209168 h 2418336"/>
              <a:gd name="connsiteX0" fmla="*/ 0 w 273284"/>
              <a:gd name="connsiteY0" fmla="*/ 0 h 1209168"/>
              <a:gd name="connsiteX1" fmla="*/ 216508 w 273284"/>
              <a:gd name="connsiteY1" fmla="*/ 1209168 h 1209168"/>
              <a:gd name="connsiteX2" fmla="*/ 1 w 273284"/>
              <a:gd name="connsiteY2" fmla="*/ 1209168 h 1209168"/>
              <a:gd name="connsiteX3" fmla="*/ 0 w 273284"/>
              <a:gd name="connsiteY3" fmla="*/ 0 h 1209168"/>
              <a:gd name="connsiteX0" fmla="*/ 0 w 273284"/>
              <a:gd name="connsiteY0" fmla="*/ 0 h 1209168"/>
              <a:gd name="connsiteX1" fmla="*/ 216508 w 273284"/>
              <a:gd name="connsiteY1" fmla="*/ 1209168 h 1209168"/>
              <a:gd name="connsiteX0" fmla="*/ 0 w 442123"/>
              <a:gd name="connsiteY0" fmla="*/ 0 h 1209168"/>
              <a:gd name="connsiteX1" fmla="*/ 216508 w 442123"/>
              <a:gd name="connsiteY1" fmla="*/ 1209168 h 1209168"/>
              <a:gd name="connsiteX2" fmla="*/ 1 w 442123"/>
              <a:gd name="connsiteY2" fmla="*/ 1209168 h 1209168"/>
              <a:gd name="connsiteX3" fmla="*/ 0 w 442123"/>
              <a:gd name="connsiteY3" fmla="*/ 0 h 1209168"/>
              <a:gd name="connsiteX0" fmla="*/ 0 w 442123"/>
              <a:gd name="connsiteY0" fmla="*/ 0 h 1209168"/>
              <a:gd name="connsiteX1" fmla="*/ 216508 w 442123"/>
              <a:gd name="connsiteY1" fmla="*/ 1209168 h 1209168"/>
              <a:gd name="connsiteX0" fmla="*/ 0 w 442123"/>
              <a:gd name="connsiteY0" fmla="*/ 0 h 1209168"/>
              <a:gd name="connsiteX1" fmla="*/ 216508 w 442123"/>
              <a:gd name="connsiteY1" fmla="*/ 1209168 h 1209168"/>
              <a:gd name="connsiteX2" fmla="*/ 1 w 442123"/>
              <a:gd name="connsiteY2" fmla="*/ 1209168 h 1209168"/>
              <a:gd name="connsiteX3" fmla="*/ 0 w 442123"/>
              <a:gd name="connsiteY3" fmla="*/ 0 h 1209168"/>
              <a:gd name="connsiteX0" fmla="*/ 0 w 442123"/>
              <a:gd name="connsiteY0" fmla="*/ 0 h 1209168"/>
              <a:gd name="connsiteX1" fmla="*/ 292708 w 442123"/>
              <a:gd name="connsiteY1" fmla="*/ 1122082 h 1209168"/>
              <a:gd name="connsiteX0" fmla="*/ 0 w 461515"/>
              <a:gd name="connsiteY0" fmla="*/ 0 h 1209168"/>
              <a:gd name="connsiteX1" fmla="*/ 216508 w 461515"/>
              <a:gd name="connsiteY1" fmla="*/ 1209168 h 1209168"/>
              <a:gd name="connsiteX2" fmla="*/ 1 w 461515"/>
              <a:gd name="connsiteY2" fmla="*/ 1209168 h 1209168"/>
              <a:gd name="connsiteX3" fmla="*/ 0 w 461515"/>
              <a:gd name="connsiteY3" fmla="*/ 0 h 1209168"/>
              <a:gd name="connsiteX0" fmla="*/ 0 w 461515"/>
              <a:gd name="connsiteY0" fmla="*/ 0 h 1209168"/>
              <a:gd name="connsiteX1" fmla="*/ 292708 w 461515"/>
              <a:gd name="connsiteY1" fmla="*/ 1122082 h 1209168"/>
              <a:gd name="connsiteX0" fmla="*/ 0 w 1201904"/>
              <a:gd name="connsiteY0" fmla="*/ 0 h 1209168"/>
              <a:gd name="connsiteX1" fmla="*/ 216508 w 1201904"/>
              <a:gd name="connsiteY1" fmla="*/ 1209168 h 1209168"/>
              <a:gd name="connsiteX2" fmla="*/ 1 w 1201904"/>
              <a:gd name="connsiteY2" fmla="*/ 1209168 h 1209168"/>
              <a:gd name="connsiteX3" fmla="*/ 0 w 1201904"/>
              <a:gd name="connsiteY3" fmla="*/ 0 h 1209168"/>
              <a:gd name="connsiteX0" fmla="*/ 0 w 1201904"/>
              <a:gd name="connsiteY0" fmla="*/ 0 h 1209168"/>
              <a:gd name="connsiteX1" fmla="*/ 292708 w 1201904"/>
              <a:gd name="connsiteY1" fmla="*/ 1122082 h 1209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01904" h="1209168" stroke="0" extrusionOk="0">
                <a:moveTo>
                  <a:pt x="0" y="0"/>
                </a:moveTo>
                <a:cubicBezTo>
                  <a:pt x="119574" y="0"/>
                  <a:pt x="782566" y="563134"/>
                  <a:pt x="216508" y="1209168"/>
                </a:cubicBezTo>
                <a:lnTo>
                  <a:pt x="1" y="1209168"/>
                </a:lnTo>
                <a:cubicBezTo>
                  <a:pt x="1" y="806112"/>
                  <a:pt x="0" y="403056"/>
                  <a:pt x="0" y="0"/>
                </a:cubicBezTo>
                <a:close/>
              </a:path>
              <a:path w="1201904" h="1209168" fill="none">
                <a:moveTo>
                  <a:pt x="0" y="0"/>
                </a:moveTo>
                <a:cubicBezTo>
                  <a:pt x="119574" y="0"/>
                  <a:pt x="2443362" y="446818"/>
                  <a:pt x="292708" y="1122082"/>
                </a:cubicBez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3490852" y="5695886"/>
            <a:ext cx="1581587" cy="2862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err="1" smtClean="0"/>
              <a:t>myThread.sleep</a:t>
            </a:r>
            <a:r>
              <a:rPr lang="en-US" sz="1400" dirty="0" smtClean="0"/>
              <a:t>()</a:t>
            </a:r>
            <a:endParaRPr lang="en-US" sz="1400" dirty="0"/>
          </a:p>
        </p:txBody>
      </p:sp>
      <p:sp>
        <p:nvSpPr>
          <p:cNvPr id="55" name="Rectangle 54"/>
          <p:cNvSpPr/>
          <p:nvPr/>
        </p:nvSpPr>
        <p:spPr>
          <a:xfrm>
            <a:off x="929670" y="4629644"/>
            <a:ext cx="941283" cy="4801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400" dirty="0" err="1" smtClean="0"/>
              <a:t>sleeptime</a:t>
            </a:r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 smtClean="0"/>
              <a:t>elapsed</a:t>
            </a:r>
            <a:endParaRPr lang="en-US" sz="1400" dirty="0"/>
          </a:p>
        </p:txBody>
      </p:sp>
      <p:sp>
        <p:nvSpPr>
          <p:cNvPr id="56" name="Arc 40"/>
          <p:cNvSpPr/>
          <p:nvPr/>
        </p:nvSpPr>
        <p:spPr bwMode="auto">
          <a:xfrm rot="12793330">
            <a:off x="1902206" y="3781760"/>
            <a:ext cx="798671" cy="1349680"/>
          </a:xfrm>
          <a:custGeom>
            <a:avLst/>
            <a:gdLst>
              <a:gd name="connsiteX0" fmla="*/ 216507 w 433015"/>
              <a:gd name="connsiteY0" fmla="*/ 0 h 2418336"/>
              <a:gd name="connsiteX1" fmla="*/ 433015 w 433015"/>
              <a:gd name="connsiteY1" fmla="*/ 1209168 h 2418336"/>
              <a:gd name="connsiteX2" fmla="*/ 216508 w 433015"/>
              <a:gd name="connsiteY2" fmla="*/ 1209168 h 2418336"/>
              <a:gd name="connsiteX3" fmla="*/ 216507 w 433015"/>
              <a:gd name="connsiteY3" fmla="*/ 0 h 2418336"/>
              <a:gd name="connsiteX0" fmla="*/ 216507 w 433015"/>
              <a:gd name="connsiteY0" fmla="*/ 0 h 2418336"/>
              <a:gd name="connsiteX1" fmla="*/ 433015 w 433015"/>
              <a:gd name="connsiteY1" fmla="*/ 1209168 h 2418336"/>
              <a:gd name="connsiteX0" fmla="*/ 0 w 273284"/>
              <a:gd name="connsiteY0" fmla="*/ 0 h 1209168"/>
              <a:gd name="connsiteX1" fmla="*/ 216508 w 273284"/>
              <a:gd name="connsiteY1" fmla="*/ 1209168 h 1209168"/>
              <a:gd name="connsiteX2" fmla="*/ 1 w 273284"/>
              <a:gd name="connsiteY2" fmla="*/ 1209168 h 1209168"/>
              <a:gd name="connsiteX3" fmla="*/ 0 w 273284"/>
              <a:gd name="connsiteY3" fmla="*/ 0 h 1209168"/>
              <a:gd name="connsiteX0" fmla="*/ 0 w 273284"/>
              <a:gd name="connsiteY0" fmla="*/ 0 h 1209168"/>
              <a:gd name="connsiteX1" fmla="*/ 216508 w 273284"/>
              <a:gd name="connsiteY1" fmla="*/ 1209168 h 1209168"/>
              <a:gd name="connsiteX0" fmla="*/ 0 w 442123"/>
              <a:gd name="connsiteY0" fmla="*/ 0 h 1209168"/>
              <a:gd name="connsiteX1" fmla="*/ 216508 w 442123"/>
              <a:gd name="connsiteY1" fmla="*/ 1209168 h 1209168"/>
              <a:gd name="connsiteX2" fmla="*/ 1 w 442123"/>
              <a:gd name="connsiteY2" fmla="*/ 1209168 h 1209168"/>
              <a:gd name="connsiteX3" fmla="*/ 0 w 442123"/>
              <a:gd name="connsiteY3" fmla="*/ 0 h 1209168"/>
              <a:gd name="connsiteX0" fmla="*/ 0 w 442123"/>
              <a:gd name="connsiteY0" fmla="*/ 0 h 1209168"/>
              <a:gd name="connsiteX1" fmla="*/ 216508 w 442123"/>
              <a:gd name="connsiteY1" fmla="*/ 1209168 h 1209168"/>
              <a:gd name="connsiteX0" fmla="*/ 0 w 442123"/>
              <a:gd name="connsiteY0" fmla="*/ 0 h 1209168"/>
              <a:gd name="connsiteX1" fmla="*/ 216508 w 442123"/>
              <a:gd name="connsiteY1" fmla="*/ 1209168 h 1209168"/>
              <a:gd name="connsiteX2" fmla="*/ 1 w 442123"/>
              <a:gd name="connsiteY2" fmla="*/ 1209168 h 1209168"/>
              <a:gd name="connsiteX3" fmla="*/ 0 w 442123"/>
              <a:gd name="connsiteY3" fmla="*/ 0 h 1209168"/>
              <a:gd name="connsiteX0" fmla="*/ 0 w 442123"/>
              <a:gd name="connsiteY0" fmla="*/ 0 h 1209168"/>
              <a:gd name="connsiteX1" fmla="*/ 292708 w 442123"/>
              <a:gd name="connsiteY1" fmla="*/ 1122082 h 1209168"/>
              <a:gd name="connsiteX0" fmla="*/ 0 w 461515"/>
              <a:gd name="connsiteY0" fmla="*/ 0 h 1209168"/>
              <a:gd name="connsiteX1" fmla="*/ 216508 w 461515"/>
              <a:gd name="connsiteY1" fmla="*/ 1209168 h 1209168"/>
              <a:gd name="connsiteX2" fmla="*/ 1 w 461515"/>
              <a:gd name="connsiteY2" fmla="*/ 1209168 h 1209168"/>
              <a:gd name="connsiteX3" fmla="*/ 0 w 461515"/>
              <a:gd name="connsiteY3" fmla="*/ 0 h 1209168"/>
              <a:gd name="connsiteX0" fmla="*/ 0 w 461515"/>
              <a:gd name="connsiteY0" fmla="*/ 0 h 1209168"/>
              <a:gd name="connsiteX1" fmla="*/ 292708 w 461515"/>
              <a:gd name="connsiteY1" fmla="*/ 1122082 h 1209168"/>
              <a:gd name="connsiteX0" fmla="*/ 0 w 466867"/>
              <a:gd name="connsiteY0" fmla="*/ 66943 h 1276111"/>
              <a:gd name="connsiteX1" fmla="*/ 216508 w 466867"/>
              <a:gd name="connsiteY1" fmla="*/ 1276111 h 1276111"/>
              <a:gd name="connsiteX2" fmla="*/ 1 w 466867"/>
              <a:gd name="connsiteY2" fmla="*/ 1276111 h 1276111"/>
              <a:gd name="connsiteX3" fmla="*/ 0 w 466867"/>
              <a:gd name="connsiteY3" fmla="*/ 66943 h 1276111"/>
              <a:gd name="connsiteX0" fmla="*/ 30741 w 466867"/>
              <a:gd name="connsiteY0" fmla="*/ 0 h 1276111"/>
              <a:gd name="connsiteX1" fmla="*/ 292708 w 466867"/>
              <a:gd name="connsiteY1" fmla="*/ 1189025 h 1276111"/>
              <a:gd name="connsiteX0" fmla="*/ 0 w 478630"/>
              <a:gd name="connsiteY0" fmla="*/ 81004 h 1290172"/>
              <a:gd name="connsiteX1" fmla="*/ 216508 w 478630"/>
              <a:gd name="connsiteY1" fmla="*/ 1290172 h 1290172"/>
              <a:gd name="connsiteX2" fmla="*/ 1 w 478630"/>
              <a:gd name="connsiteY2" fmla="*/ 1290172 h 1290172"/>
              <a:gd name="connsiteX3" fmla="*/ 0 w 478630"/>
              <a:gd name="connsiteY3" fmla="*/ 81004 h 1290172"/>
              <a:gd name="connsiteX0" fmla="*/ 30741 w 478630"/>
              <a:gd name="connsiteY0" fmla="*/ 14061 h 1290172"/>
              <a:gd name="connsiteX1" fmla="*/ 292708 w 478630"/>
              <a:gd name="connsiteY1" fmla="*/ 1203086 h 1290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78630" h="1290172" stroke="0" extrusionOk="0">
                <a:moveTo>
                  <a:pt x="0" y="81004"/>
                </a:moveTo>
                <a:cubicBezTo>
                  <a:pt x="119574" y="81004"/>
                  <a:pt x="782566" y="644138"/>
                  <a:pt x="216508" y="1290172"/>
                </a:cubicBezTo>
                <a:lnTo>
                  <a:pt x="1" y="1290172"/>
                </a:lnTo>
                <a:cubicBezTo>
                  <a:pt x="1" y="887116"/>
                  <a:pt x="0" y="484060"/>
                  <a:pt x="0" y="81004"/>
                </a:cubicBezTo>
                <a:close/>
              </a:path>
              <a:path w="478630" h="1290172" fill="none">
                <a:moveTo>
                  <a:pt x="30741" y="14061"/>
                </a:moveTo>
                <a:cubicBezTo>
                  <a:pt x="220226" y="-117021"/>
                  <a:pt x="760794" y="698567"/>
                  <a:pt x="292708" y="1203086"/>
                </a:cubicBez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7" name="Arc 42"/>
          <p:cNvSpPr/>
          <p:nvPr/>
        </p:nvSpPr>
        <p:spPr bwMode="auto">
          <a:xfrm rot="8450786">
            <a:off x="5300719" y="4451751"/>
            <a:ext cx="778894" cy="1899965"/>
          </a:xfrm>
          <a:custGeom>
            <a:avLst/>
            <a:gdLst>
              <a:gd name="connsiteX0" fmla="*/ 493335 w 986671"/>
              <a:gd name="connsiteY0" fmla="*/ 0 h 1977109"/>
              <a:gd name="connsiteX1" fmla="*/ 986671 w 986671"/>
              <a:gd name="connsiteY1" fmla="*/ 988555 h 1977109"/>
              <a:gd name="connsiteX2" fmla="*/ 493336 w 986671"/>
              <a:gd name="connsiteY2" fmla="*/ 988555 h 1977109"/>
              <a:gd name="connsiteX3" fmla="*/ 493335 w 986671"/>
              <a:gd name="connsiteY3" fmla="*/ 0 h 1977109"/>
              <a:gd name="connsiteX0" fmla="*/ 493335 w 986671"/>
              <a:gd name="connsiteY0" fmla="*/ 0 h 1977109"/>
              <a:gd name="connsiteX1" fmla="*/ 986671 w 986671"/>
              <a:gd name="connsiteY1" fmla="*/ 988555 h 1977109"/>
              <a:gd name="connsiteX0" fmla="*/ 0 w 493336"/>
              <a:gd name="connsiteY0" fmla="*/ 0 h 996356"/>
              <a:gd name="connsiteX1" fmla="*/ 493336 w 493336"/>
              <a:gd name="connsiteY1" fmla="*/ 988555 h 996356"/>
              <a:gd name="connsiteX2" fmla="*/ 1 w 493336"/>
              <a:gd name="connsiteY2" fmla="*/ 988555 h 996356"/>
              <a:gd name="connsiteX3" fmla="*/ 0 w 493336"/>
              <a:gd name="connsiteY3" fmla="*/ 0 h 996356"/>
              <a:gd name="connsiteX0" fmla="*/ 0 w 493336"/>
              <a:gd name="connsiteY0" fmla="*/ 0 h 996356"/>
              <a:gd name="connsiteX1" fmla="*/ 351617 w 493336"/>
              <a:gd name="connsiteY1" fmla="*/ 996356 h 996356"/>
              <a:gd name="connsiteX0" fmla="*/ 0 w 493336"/>
              <a:gd name="connsiteY0" fmla="*/ 0 h 996356"/>
              <a:gd name="connsiteX1" fmla="*/ 493336 w 493336"/>
              <a:gd name="connsiteY1" fmla="*/ 988555 h 996356"/>
              <a:gd name="connsiteX2" fmla="*/ 1 w 493336"/>
              <a:gd name="connsiteY2" fmla="*/ 988555 h 996356"/>
              <a:gd name="connsiteX3" fmla="*/ 0 w 493336"/>
              <a:gd name="connsiteY3" fmla="*/ 0 h 996356"/>
              <a:gd name="connsiteX0" fmla="*/ 0 w 493336"/>
              <a:gd name="connsiteY0" fmla="*/ 0 h 996356"/>
              <a:gd name="connsiteX1" fmla="*/ 351617 w 493336"/>
              <a:gd name="connsiteY1" fmla="*/ 996356 h 996356"/>
              <a:gd name="connsiteX0" fmla="*/ 0 w 493336"/>
              <a:gd name="connsiteY0" fmla="*/ 0 h 988555"/>
              <a:gd name="connsiteX1" fmla="*/ 493336 w 493336"/>
              <a:gd name="connsiteY1" fmla="*/ 988555 h 988555"/>
              <a:gd name="connsiteX2" fmla="*/ 1 w 493336"/>
              <a:gd name="connsiteY2" fmla="*/ 988555 h 988555"/>
              <a:gd name="connsiteX3" fmla="*/ 0 w 493336"/>
              <a:gd name="connsiteY3" fmla="*/ 0 h 988555"/>
              <a:gd name="connsiteX0" fmla="*/ 0 w 493336"/>
              <a:gd name="connsiteY0" fmla="*/ 0 h 988555"/>
              <a:gd name="connsiteX1" fmla="*/ 221282 w 493336"/>
              <a:gd name="connsiteY1" fmla="*/ 928941 h 988555"/>
              <a:gd name="connsiteX0" fmla="*/ 0 w 493336"/>
              <a:gd name="connsiteY0" fmla="*/ 0 h 988555"/>
              <a:gd name="connsiteX1" fmla="*/ 493336 w 493336"/>
              <a:gd name="connsiteY1" fmla="*/ 988555 h 988555"/>
              <a:gd name="connsiteX2" fmla="*/ 1 w 493336"/>
              <a:gd name="connsiteY2" fmla="*/ 988555 h 988555"/>
              <a:gd name="connsiteX3" fmla="*/ 0 w 493336"/>
              <a:gd name="connsiteY3" fmla="*/ 0 h 988555"/>
              <a:gd name="connsiteX0" fmla="*/ 0 w 493336"/>
              <a:gd name="connsiteY0" fmla="*/ 0 h 988555"/>
              <a:gd name="connsiteX1" fmla="*/ 221282 w 493336"/>
              <a:gd name="connsiteY1" fmla="*/ 928941 h 988555"/>
              <a:gd name="connsiteX0" fmla="*/ 0 w 493336"/>
              <a:gd name="connsiteY0" fmla="*/ 0 h 988555"/>
              <a:gd name="connsiteX1" fmla="*/ 493336 w 493336"/>
              <a:gd name="connsiteY1" fmla="*/ 988555 h 988555"/>
              <a:gd name="connsiteX2" fmla="*/ 1 w 493336"/>
              <a:gd name="connsiteY2" fmla="*/ 988555 h 988555"/>
              <a:gd name="connsiteX3" fmla="*/ 0 w 493336"/>
              <a:gd name="connsiteY3" fmla="*/ 0 h 988555"/>
              <a:gd name="connsiteX0" fmla="*/ 0 w 493336"/>
              <a:gd name="connsiteY0" fmla="*/ 0 h 988555"/>
              <a:gd name="connsiteX1" fmla="*/ 221282 w 493336"/>
              <a:gd name="connsiteY1" fmla="*/ 928941 h 988555"/>
              <a:gd name="connsiteX0" fmla="*/ 0 w 493336"/>
              <a:gd name="connsiteY0" fmla="*/ 0 h 988555"/>
              <a:gd name="connsiteX1" fmla="*/ 493336 w 493336"/>
              <a:gd name="connsiteY1" fmla="*/ 988555 h 988555"/>
              <a:gd name="connsiteX2" fmla="*/ 1 w 493336"/>
              <a:gd name="connsiteY2" fmla="*/ 988555 h 988555"/>
              <a:gd name="connsiteX3" fmla="*/ 0 w 493336"/>
              <a:gd name="connsiteY3" fmla="*/ 0 h 988555"/>
              <a:gd name="connsiteX0" fmla="*/ 0 w 493336"/>
              <a:gd name="connsiteY0" fmla="*/ 0 h 988555"/>
              <a:gd name="connsiteX1" fmla="*/ 221282 w 493336"/>
              <a:gd name="connsiteY1" fmla="*/ 928941 h 988555"/>
              <a:gd name="connsiteX0" fmla="*/ 23101 w 516437"/>
              <a:gd name="connsiteY0" fmla="*/ 40441 h 1028996"/>
              <a:gd name="connsiteX1" fmla="*/ 516437 w 516437"/>
              <a:gd name="connsiteY1" fmla="*/ 1028996 h 1028996"/>
              <a:gd name="connsiteX2" fmla="*/ 23102 w 516437"/>
              <a:gd name="connsiteY2" fmla="*/ 1028996 h 1028996"/>
              <a:gd name="connsiteX3" fmla="*/ 23101 w 516437"/>
              <a:gd name="connsiteY3" fmla="*/ 40441 h 1028996"/>
              <a:gd name="connsiteX0" fmla="*/ 0 w 516437"/>
              <a:gd name="connsiteY0" fmla="*/ 0 h 1028996"/>
              <a:gd name="connsiteX1" fmla="*/ 244383 w 516437"/>
              <a:gd name="connsiteY1" fmla="*/ 969382 h 1028996"/>
              <a:gd name="connsiteX0" fmla="*/ 23101 w 516437"/>
              <a:gd name="connsiteY0" fmla="*/ 40441 h 1028996"/>
              <a:gd name="connsiteX1" fmla="*/ 516437 w 516437"/>
              <a:gd name="connsiteY1" fmla="*/ 1028996 h 1028996"/>
              <a:gd name="connsiteX2" fmla="*/ 23102 w 516437"/>
              <a:gd name="connsiteY2" fmla="*/ 1028996 h 1028996"/>
              <a:gd name="connsiteX3" fmla="*/ 23101 w 516437"/>
              <a:gd name="connsiteY3" fmla="*/ 40441 h 1028996"/>
              <a:gd name="connsiteX0" fmla="*/ 0 w 516437"/>
              <a:gd name="connsiteY0" fmla="*/ 0 h 1028996"/>
              <a:gd name="connsiteX1" fmla="*/ 244383 w 516437"/>
              <a:gd name="connsiteY1" fmla="*/ 969382 h 1028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16437" h="1028996" stroke="0" extrusionOk="0">
                <a:moveTo>
                  <a:pt x="23101" y="40441"/>
                </a:moveTo>
                <a:cubicBezTo>
                  <a:pt x="351875" y="358982"/>
                  <a:pt x="516437" y="483032"/>
                  <a:pt x="516437" y="1028996"/>
                </a:cubicBezTo>
                <a:lnTo>
                  <a:pt x="23102" y="1028996"/>
                </a:lnTo>
                <a:cubicBezTo>
                  <a:pt x="23102" y="699478"/>
                  <a:pt x="23101" y="369959"/>
                  <a:pt x="23101" y="40441"/>
                </a:cubicBezTo>
                <a:close/>
              </a:path>
              <a:path w="516437" h="1028996" fill="none">
                <a:moveTo>
                  <a:pt x="0" y="0"/>
                </a:moveTo>
                <a:cubicBezTo>
                  <a:pt x="361150" y="248312"/>
                  <a:pt x="655801" y="686094"/>
                  <a:pt x="244383" y="969382"/>
                </a:cubicBez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Rounded Rectangle 35"/>
          <p:cNvSpPr/>
          <p:nvPr/>
        </p:nvSpPr>
        <p:spPr bwMode="auto">
          <a:xfrm>
            <a:off x="4398386" y="4276513"/>
            <a:ext cx="1209912" cy="476071"/>
          </a:xfrm>
          <a:prstGeom prst="roundRect">
            <a:avLst>
              <a:gd name="adj" fmla="val 50000"/>
            </a:avLst>
          </a:prstGeom>
          <a:solidFill>
            <a:srgbClr val="E1FFFF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u="none" strike="noStrike" cap="none" normalizeH="0" baseline="0" dirty="0" smtClean="0">
                <a:ln>
                  <a:noFill/>
                </a:ln>
                <a:effectLst/>
                <a:latin typeface="Arial" charset="0"/>
              </a:rPr>
              <a:t>Running</a:t>
            </a:r>
          </a:p>
        </p:txBody>
      </p:sp>
      <p:sp>
        <p:nvSpPr>
          <p:cNvPr id="58" name="Rectangle 57"/>
          <p:cNvSpPr/>
          <p:nvPr/>
        </p:nvSpPr>
        <p:spPr>
          <a:xfrm>
            <a:off x="5520818" y="5034454"/>
            <a:ext cx="1650284" cy="4801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r</a:t>
            </a:r>
            <a:r>
              <a:rPr lang="en-US" sz="1400" dirty="0" smtClean="0"/>
              <a:t>un() method returns</a:t>
            </a:r>
            <a:endParaRPr lang="en-US" sz="1400" dirty="0"/>
          </a:p>
        </p:txBody>
      </p:sp>
      <p:sp>
        <p:nvSpPr>
          <p:cNvPr id="60" name="Oval 59"/>
          <p:cNvSpPr/>
          <p:nvPr/>
        </p:nvSpPr>
        <p:spPr bwMode="auto">
          <a:xfrm>
            <a:off x="7569184" y="4638584"/>
            <a:ext cx="392925" cy="366901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1" name="Arc 42"/>
          <p:cNvSpPr/>
          <p:nvPr/>
        </p:nvSpPr>
        <p:spPr bwMode="auto">
          <a:xfrm rot="2795281">
            <a:off x="7299800" y="5037639"/>
            <a:ext cx="359662" cy="1082527"/>
          </a:xfrm>
          <a:custGeom>
            <a:avLst/>
            <a:gdLst>
              <a:gd name="connsiteX0" fmla="*/ 493335 w 986671"/>
              <a:gd name="connsiteY0" fmla="*/ 0 h 1977109"/>
              <a:gd name="connsiteX1" fmla="*/ 986671 w 986671"/>
              <a:gd name="connsiteY1" fmla="*/ 988555 h 1977109"/>
              <a:gd name="connsiteX2" fmla="*/ 493336 w 986671"/>
              <a:gd name="connsiteY2" fmla="*/ 988555 h 1977109"/>
              <a:gd name="connsiteX3" fmla="*/ 493335 w 986671"/>
              <a:gd name="connsiteY3" fmla="*/ 0 h 1977109"/>
              <a:gd name="connsiteX0" fmla="*/ 493335 w 986671"/>
              <a:gd name="connsiteY0" fmla="*/ 0 h 1977109"/>
              <a:gd name="connsiteX1" fmla="*/ 986671 w 986671"/>
              <a:gd name="connsiteY1" fmla="*/ 988555 h 1977109"/>
              <a:gd name="connsiteX0" fmla="*/ 0 w 493336"/>
              <a:gd name="connsiteY0" fmla="*/ 0 h 996356"/>
              <a:gd name="connsiteX1" fmla="*/ 493336 w 493336"/>
              <a:gd name="connsiteY1" fmla="*/ 988555 h 996356"/>
              <a:gd name="connsiteX2" fmla="*/ 1 w 493336"/>
              <a:gd name="connsiteY2" fmla="*/ 988555 h 996356"/>
              <a:gd name="connsiteX3" fmla="*/ 0 w 493336"/>
              <a:gd name="connsiteY3" fmla="*/ 0 h 996356"/>
              <a:gd name="connsiteX0" fmla="*/ 0 w 493336"/>
              <a:gd name="connsiteY0" fmla="*/ 0 h 996356"/>
              <a:gd name="connsiteX1" fmla="*/ 351617 w 493336"/>
              <a:gd name="connsiteY1" fmla="*/ 996356 h 996356"/>
              <a:gd name="connsiteX0" fmla="*/ 0 w 493336"/>
              <a:gd name="connsiteY0" fmla="*/ 0 h 996356"/>
              <a:gd name="connsiteX1" fmla="*/ 493336 w 493336"/>
              <a:gd name="connsiteY1" fmla="*/ 988555 h 996356"/>
              <a:gd name="connsiteX2" fmla="*/ 1 w 493336"/>
              <a:gd name="connsiteY2" fmla="*/ 988555 h 996356"/>
              <a:gd name="connsiteX3" fmla="*/ 0 w 493336"/>
              <a:gd name="connsiteY3" fmla="*/ 0 h 996356"/>
              <a:gd name="connsiteX0" fmla="*/ 0 w 493336"/>
              <a:gd name="connsiteY0" fmla="*/ 0 h 996356"/>
              <a:gd name="connsiteX1" fmla="*/ 351617 w 493336"/>
              <a:gd name="connsiteY1" fmla="*/ 996356 h 996356"/>
              <a:gd name="connsiteX0" fmla="*/ 0 w 493336"/>
              <a:gd name="connsiteY0" fmla="*/ 0 h 988555"/>
              <a:gd name="connsiteX1" fmla="*/ 493336 w 493336"/>
              <a:gd name="connsiteY1" fmla="*/ 988555 h 988555"/>
              <a:gd name="connsiteX2" fmla="*/ 1 w 493336"/>
              <a:gd name="connsiteY2" fmla="*/ 988555 h 988555"/>
              <a:gd name="connsiteX3" fmla="*/ 0 w 493336"/>
              <a:gd name="connsiteY3" fmla="*/ 0 h 988555"/>
              <a:gd name="connsiteX0" fmla="*/ 0 w 493336"/>
              <a:gd name="connsiteY0" fmla="*/ 0 h 988555"/>
              <a:gd name="connsiteX1" fmla="*/ 221282 w 493336"/>
              <a:gd name="connsiteY1" fmla="*/ 928941 h 988555"/>
              <a:gd name="connsiteX0" fmla="*/ 0 w 493336"/>
              <a:gd name="connsiteY0" fmla="*/ 0 h 988555"/>
              <a:gd name="connsiteX1" fmla="*/ 493336 w 493336"/>
              <a:gd name="connsiteY1" fmla="*/ 988555 h 988555"/>
              <a:gd name="connsiteX2" fmla="*/ 1 w 493336"/>
              <a:gd name="connsiteY2" fmla="*/ 988555 h 988555"/>
              <a:gd name="connsiteX3" fmla="*/ 0 w 493336"/>
              <a:gd name="connsiteY3" fmla="*/ 0 h 988555"/>
              <a:gd name="connsiteX0" fmla="*/ 0 w 493336"/>
              <a:gd name="connsiteY0" fmla="*/ 0 h 988555"/>
              <a:gd name="connsiteX1" fmla="*/ 221282 w 493336"/>
              <a:gd name="connsiteY1" fmla="*/ 928941 h 988555"/>
              <a:gd name="connsiteX0" fmla="*/ 0 w 493336"/>
              <a:gd name="connsiteY0" fmla="*/ 0 h 988555"/>
              <a:gd name="connsiteX1" fmla="*/ 493336 w 493336"/>
              <a:gd name="connsiteY1" fmla="*/ 988555 h 988555"/>
              <a:gd name="connsiteX2" fmla="*/ 1 w 493336"/>
              <a:gd name="connsiteY2" fmla="*/ 988555 h 988555"/>
              <a:gd name="connsiteX3" fmla="*/ 0 w 493336"/>
              <a:gd name="connsiteY3" fmla="*/ 0 h 988555"/>
              <a:gd name="connsiteX0" fmla="*/ 0 w 493336"/>
              <a:gd name="connsiteY0" fmla="*/ 0 h 988555"/>
              <a:gd name="connsiteX1" fmla="*/ 221282 w 493336"/>
              <a:gd name="connsiteY1" fmla="*/ 928941 h 988555"/>
              <a:gd name="connsiteX0" fmla="*/ 0 w 493336"/>
              <a:gd name="connsiteY0" fmla="*/ 0 h 988555"/>
              <a:gd name="connsiteX1" fmla="*/ 493336 w 493336"/>
              <a:gd name="connsiteY1" fmla="*/ 988555 h 988555"/>
              <a:gd name="connsiteX2" fmla="*/ 1 w 493336"/>
              <a:gd name="connsiteY2" fmla="*/ 988555 h 988555"/>
              <a:gd name="connsiteX3" fmla="*/ 0 w 493336"/>
              <a:gd name="connsiteY3" fmla="*/ 0 h 988555"/>
              <a:gd name="connsiteX0" fmla="*/ 0 w 493336"/>
              <a:gd name="connsiteY0" fmla="*/ 0 h 988555"/>
              <a:gd name="connsiteX1" fmla="*/ 221282 w 493336"/>
              <a:gd name="connsiteY1" fmla="*/ 928941 h 988555"/>
              <a:gd name="connsiteX0" fmla="*/ 23101 w 516437"/>
              <a:gd name="connsiteY0" fmla="*/ 40441 h 1028996"/>
              <a:gd name="connsiteX1" fmla="*/ 516437 w 516437"/>
              <a:gd name="connsiteY1" fmla="*/ 1028996 h 1028996"/>
              <a:gd name="connsiteX2" fmla="*/ 23102 w 516437"/>
              <a:gd name="connsiteY2" fmla="*/ 1028996 h 1028996"/>
              <a:gd name="connsiteX3" fmla="*/ 23101 w 516437"/>
              <a:gd name="connsiteY3" fmla="*/ 40441 h 1028996"/>
              <a:gd name="connsiteX0" fmla="*/ 0 w 516437"/>
              <a:gd name="connsiteY0" fmla="*/ 0 h 1028996"/>
              <a:gd name="connsiteX1" fmla="*/ 244383 w 516437"/>
              <a:gd name="connsiteY1" fmla="*/ 969382 h 1028996"/>
              <a:gd name="connsiteX0" fmla="*/ 23101 w 516437"/>
              <a:gd name="connsiteY0" fmla="*/ 40441 h 1028996"/>
              <a:gd name="connsiteX1" fmla="*/ 516437 w 516437"/>
              <a:gd name="connsiteY1" fmla="*/ 1028996 h 1028996"/>
              <a:gd name="connsiteX2" fmla="*/ 23102 w 516437"/>
              <a:gd name="connsiteY2" fmla="*/ 1028996 h 1028996"/>
              <a:gd name="connsiteX3" fmla="*/ 23101 w 516437"/>
              <a:gd name="connsiteY3" fmla="*/ 40441 h 1028996"/>
              <a:gd name="connsiteX0" fmla="*/ 0 w 516437"/>
              <a:gd name="connsiteY0" fmla="*/ 0 h 1028996"/>
              <a:gd name="connsiteX1" fmla="*/ 244383 w 516437"/>
              <a:gd name="connsiteY1" fmla="*/ 969382 h 1028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16437" h="1028996" stroke="0" extrusionOk="0">
                <a:moveTo>
                  <a:pt x="23101" y="40441"/>
                </a:moveTo>
                <a:cubicBezTo>
                  <a:pt x="351875" y="358982"/>
                  <a:pt x="516437" y="483032"/>
                  <a:pt x="516437" y="1028996"/>
                </a:cubicBezTo>
                <a:lnTo>
                  <a:pt x="23102" y="1028996"/>
                </a:lnTo>
                <a:cubicBezTo>
                  <a:pt x="23102" y="699478"/>
                  <a:pt x="23101" y="369959"/>
                  <a:pt x="23101" y="40441"/>
                </a:cubicBezTo>
                <a:close/>
              </a:path>
              <a:path w="516437" h="1028996" fill="none">
                <a:moveTo>
                  <a:pt x="0" y="0"/>
                </a:moveTo>
                <a:cubicBezTo>
                  <a:pt x="361150" y="248312"/>
                  <a:pt x="655801" y="686094"/>
                  <a:pt x="244383" y="969382"/>
                </a:cubicBez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Rounded Rectangle 33"/>
          <p:cNvSpPr/>
          <p:nvPr/>
        </p:nvSpPr>
        <p:spPr bwMode="auto">
          <a:xfrm>
            <a:off x="6572114" y="5553358"/>
            <a:ext cx="1523096" cy="476071"/>
          </a:xfrm>
          <a:prstGeom prst="roundRect">
            <a:avLst>
              <a:gd name="adj" fmla="val 50000"/>
            </a:avLst>
          </a:prstGeom>
          <a:solidFill>
            <a:srgbClr val="E1FFFF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u="none" strike="noStrike" cap="none" normalizeH="0" baseline="0" dirty="0" smtClean="0">
                <a:ln>
                  <a:noFill/>
                </a:ln>
                <a:effectLst/>
                <a:latin typeface="Arial" charset="0"/>
              </a:rPr>
              <a:t>Terminated</a:t>
            </a:r>
          </a:p>
        </p:txBody>
      </p:sp>
      <p:sp>
        <p:nvSpPr>
          <p:cNvPr id="13" name="Oval 12"/>
          <p:cNvSpPr/>
          <p:nvPr/>
        </p:nvSpPr>
        <p:spPr bwMode="auto">
          <a:xfrm>
            <a:off x="349694" y="1426176"/>
            <a:ext cx="379143" cy="356839"/>
          </a:xfrm>
          <a:prstGeom prst="ellipse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3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533400"/>
            <a:ext cx="8839200" cy="381000"/>
          </a:xfrm>
        </p:spPr>
        <p:txBody>
          <a:bodyPr>
            <a:noAutofit/>
          </a:bodyPr>
          <a:lstStyle/>
          <a:p>
            <a:pPr algn="ctr"/>
            <a:r>
              <a:rPr lang="en-US" sz="3200" dirty="0" smtClean="0"/>
              <a:t>State Machine for Java Threads in Android</a:t>
            </a:r>
            <a:endParaRPr lang="en-US" sz="3200" dirty="0"/>
          </a:p>
        </p:txBody>
      </p:sp>
      <p:sp>
        <p:nvSpPr>
          <p:cNvPr id="59" name="Arc 58"/>
          <p:cNvSpPr/>
          <p:nvPr/>
        </p:nvSpPr>
        <p:spPr bwMode="auto">
          <a:xfrm rot="19437458">
            <a:off x="2985175" y="2604903"/>
            <a:ext cx="433015" cy="2418336"/>
          </a:xfrm>
          <a:prstGeom prst="arc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582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Oval 63"/>
          <p:cNvSpPr>
            <a:spLocks noChangeAspect="1"/>
          </p:cNvSpPr>
          <p:nvPr/>
        </p:nvSpPr>
        <p:spPr bwMode="auto">
          <a:xfrm>
            <a:off x="7525846" y="4600450"/>
            <a:ext cx="479614" cy="451401"/>
          </a:xfrm>
          <a:prstGeom prst="ellipse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2" name="Oval 41"/>
          <p:cNvSpPr/>
          <p:nvPr/>
        </p:nvSpPr>
        <p:spPr bwMode="auto">
          <a:xfrm rot="555692">
            <a:off x="3303546" y="3798910"/>
            <a:ext cx="1581736" cy="985939"/>
          </a:xfrm>
          <a:prstGeom prst="ellipse">
            <a:avLst/>
          </a:prstGeom>
          <a:solidFill>
            <a:srgbClr val="FFC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Scheduler</a:t>
            </a:r>
          </a:p>
        </p:txBody>
      </p:sp>
      <p:sp>
        <p:nvSpPr>
          <p:cNvPr id="35" name="Rounded Rectangle 34"/>
          <p:cNvSpPr/>
          <p:nvPr/>
        </p:nvSpPr>
        <p:spPr bwMode="auto">
          <a:xfrm>
            <a:off x="2052994" y="5199008"/>
            <a:ext cx="1209912" cy="476071"/>
          </a:xfrm>
          <a:prstGeom prst="roundRect">
            <a:avLst>
              <a:gd name="adj" fmla="val 50000"/>
            </a:avLst>
          </a:prstGeom>
          <a:solidFill>
            <a:srgbClr val="E1FFFF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u="none" strike="noStrike" cap="none" normalizeH="0" baseline="0" dirty="0" smtClean="0">
                <a:ln>
                  <a:noFill/>
                </a:ln>
                <a:effectLst/>
                <a:latin typeface="Arial" charset="0"/>
              </a:rPr>
              <a:t>Sleeping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217152" y="1653749"/>
            <a:ext cx="1488613" cy="2862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/>
              <a:t>new </a:t>
            </a:r>
            <a:r>
              <a:rPr lang="en-US" sz="1400" dirty="0" err="1" smtClean="0"/>
              <a:t>MyThread</a:t>
            </a:r>
            <a:r>
              <a:rPr lang="en-US" sz="1400" dirty="0" smtClean="0"/>
              <a:t>()</a:t>
            </a:r>
            <a:endParaRPr lang="en-US" sz="1400" dirty="0"/>
          </a:p>
        </p:txBody>
      </p:sp>
      <p:sp>
        <p:nvSpPr>
          <p:cNvPr id="39" name="Arc 38"/>
          <p:cNvSpPr/>
          <p:nvPr/>
        </p:nvSpPr>
        <p:spPr bwMode="auto">
          <a:xfrm rot="19437458">
            <a:off x="1209276" y="1358003"/>
            <a:ext cx="433015" cy="2418336"/>
          </a:xfrm>
          <a:prstGeom prst="arc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1217152" y="3052310"/>
            <a:ext cx="1528688" cy="2862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err="1" smtClean="0"/>
              <a:t>myThread.start</a:t>
            </a:r>
            <a:r>
              <a:rPr lang="en-US" sz="1400" dirty="0" smtClean="0"/>
              <a:t>()</a:t>
            </a:r>
            <a:endParaRPr lang="en-US" sz="1400" dirty="0"/>
          </a:p>
        </p:txBody>
      </p:sp>
      <p:sp>
        <p:nvSpPr>
          <p:cNvPr id="43" name="Arc 42"/>
          <p:cNvSpPr/>
          <p:nvPr/>
        </p:nvSpPr>
        <p:spPr bwMode="auto">
          <a:xfrm rot="18337307">
            <a:off x="4016022" y="3567271"/>
            <a:ext cx="493336" cy="996356"/>
          </a:xfrm>
          <a:custGeom>
            <a:avLst/>
            <a:gdLst>
              <a:gd name="connsiteX0" fmla="*/ 493335 w 986671"/>
              <a:gd name="connsiteY0" fmla="*/ 0 h 1977109"/>
              <a:gd name="connsiteX1" fmla="*/ 986671 w 986671"/>
              <a:gd name="connsiteY1" fmla="*/ 988555 h 1977109"/>
              <a:gd name="connsiteX2" fmla="*/ 493336 w 986671"/>
              <a:gd name="connsiteY2" fmla="*/ 988555 h 1977109"/>
              <a:gd name="connsiteX3" fmla="*/ 493335 w 986671"/>
              <a:gd name="connsiteY3" fmla="*/ 0 h 1977109"/>
              <a:gd name="connsiteX0" fmla="*/ 493335 w 986671"/>
              <a:gd name="connsiteY0" fmla="*/ 0 h 1977109"/>
              <a:gd name="connsiteX1" fmla="*/ 986671 w 986671"/>
              <a:gd name="connsiteY1" fmla="*/ 988555 h 1977109"/>
              <a:gd name="connsiteX0" fmla="*/ 0 w 493336"/>
              <a:gd name="connsiteY0" fmla="*/ 0 h 996356"/>
              <a:gd name="connsiteX1" fmla="*/ 493336 w 493336"/>
              <a:gd name="connsiteY1" fmla="*/ 988555 h 996356"/>
              <a:gd name="connsiteX2" fmla="*/ 1 w 493336"/>
              <a:gd name="connsiteY2" fmla="*/ 988555 h 996356"/>
              <a:gd name="connsiteX3" fmla="*/ 0 w 493336"/>
              <a:gd name="connsiteY3" fmla="*/ 0 h 996356"/>
              <a:gd name="connsiteX0" fmla="*/ 0 w 493336"/>
              <a:gd name="connsiteY0" fmla="*/ 0 h 996356"/>
              <a:gd name="connsiteX1" fmla="*/ 351617 w 493336"/>
              <a:gd name="connsiteY1" fmla="*/ 996356 h 996356"/>
              <a:gd name="connsiteX0" fmla="*/ 0 w 493336"/>
              <a:gd name="connsiteY0" fmla="*/ 0 h 996356"/>
              <a:gd name="connsiteX1" fmla="*/ 493336 w 493336"/>
              <a:gd name="connsiteY1" fmla="*/ 988555 h 996356"/>
              <a:gd name="connsiteX2" fmla="*/ 1 w 493336"/>
              <a:gd name="connsiteY2" fmla="*/ 988555 h 996356"/>
              <a:gd name="connsiteX3" fmla="*/ 0 w 493336"/>
              <a:gd name="connsiteY3" fmla="*/ 0 h 996356"/>
              <a:gd name="connsiteX0" fmla="*/ 0 w 493336"/>
              <a:gd name="connsiteY0" fmla="*/ 0 h 996356"/>
              <a:gd name="connsiteX1" fmla="*/ 351617 w 493336"/>
              <a:gd name="connsiteY1" fmla="*/ 996356 h 996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93336" h="996356" stroke="0" extrusionOk="0">
                <a:moveTo>
                  <a:pt x="0" y="0"/>
                </a:moveTo>
                <a:cubicBezTo>
                  <a:pt x="272462" y="0"/>
                  <a:pt x="493336" y="442591"/>
                  <a:pt x="493336" y="988555"/>
                </a:cubicBezTo>
                <a:lnTo>
                  <a:pt x="1" y="988555"/>
                </a:lnTo>
                <a:cubicBezTo>
                  <a:pt x="1" y="659037"/>
                  <a:pt x="0" y="329518"/>
                  <a:pt x="0" y="0"/>
                </a:cubicBezTo>
                <a:close/>
              </a:path>
              <a:path w="493336" h="996356" fill="none">
                <a:moveTo>
                  <a:pt x="0" y="0"/>
                </a:moveTo>
                <a:cubicBezTo>
                  <a:pt x="272462" y="0"/>
                  <a:pt x="649332" y="678999"/>
                  <a:pt x="351617" y="996356"/>
                </a:cubicBez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4" name="Arc 42"/>
          <p:cNvSpPr/>
          <p:nvPr/>
        </p:nvSpPr>
        <p:spPr bwMode="auto">
          <a:xfrm rot="7498854">
            <a:off x="3573892" y="3856731"/>
            <a:ext cx="498174" cy="1293512"/>
          </a:xfrm>
          <a:custGeom>
            <a:avLst/>
            <a:gdLst>
              <a:gd name="connsiteX0" fmla="*/ 493335 w 986671"/>
              <a:gd name="connsiteY0" fmla="*/ 0 h 1977109"/>
              <a:gd name="connsiteX1" fmla="*/ 986671 w 986671"/>
              <a:gd name="connsiteY1" fmla="*/ 988555 h 1977109"/>
              <a:gd name="connsiteX2" fmla="*/ 493336 w 986671"/>
              <a:gd name="connsiteY2" fmla="*/ 988555 h 1977109"/>
              <a:gd name="connsiteX3" fmla="*/ 493335 w 986671"/>
              <a:gd name="connsiteY3" fmla="*/ 0 h 1977109"/>
              <a:gd name="connsiteX0" fmla="*/ 493335 w 986671"/>
              <a:gd name="connsiteY0" fmla="*/ 0 h 1977109"/>
              <a:gd name="connsiteX1" fmla="*/ 986671 w 986671"/>
              <a:gd name="connsiteY1" fmla="*/ 988555 h 1977109"/>
              <a:gd name="connsiteX0" fmla="*/ 0 w 493336"/>
              <a:gd name="connsiteY0" fmla="*/ 0 h 996356"/>
              <a:gd name="connsiteX1" fmla="*/ 493336 w 493336"/>
              <a:gd name="connsiteY1" fmla="*/ 988555 h 996356"/>
              <a:gd name="connsiteX2" fmla="*/ 1 w 493336"/>
              <a:gd name="connsiteY2" fmla="*/ 988555 h 996356"/>
              <a:gd name="connsiteX3" fmla="*/ 0 w 493336"/>
              <a:gd name="connsiteY3" fmla="*/ 0 h 996356"/>
              <a:gd name="connsiteX0" fmla="*/ 0 w 493336"/>
              <a:gd name="connsiteY0" fmla="*/ 0 h 996356"/>
              <a:gd name="connsiteX1" fmla="*/ 351617 w 493336"/>
              <a:gd name="connsiteY1" fmla="*/ 996356 h 996356"/>
              <a:gd name="connsiteX0" fmla="*/ 0 w 493336"/>
              <a:gd name="connsiteY0" fmla="*/ 0 h 996356"/>
              <a:gd name="connsiteX1" fmla="*/ 493336 w 493336"/>
              <a:gd name="connsiteY1" fmla="*/ 988555 h 996356"/>
              <a:gd name="connsiteX2" fmla="*/ 1 w 493336"/>
              <a:gd name="connsiteY2" fmla="*/ 988555 h 996356"/>
              <a:gd name="connsiteX3" fmla="*/ 0 w 493336"/>
              <a:gd name="connsiteY3" fmla="*/ 0 h 996356"/>
              <a:gd name="connsiteX0" fmla="*/ 0 w 493336"/>
              <a:gd name="connsiteY0" fmla="*/ 0 h 996356"/>
              <a:gd name="connsiteX1" fmla="*/ 351617 w 493336"/>
              <a:gd name="connsiteY1" fmla="*/ 996356 h 996356"/>
              <a:gd name="connsiteX0" fmla="*/ 0 w 493336"/>
              <a:gd name="connsiteY0" fmla="*/ 0 h 988555"/>
              <a:gd name="connsiteX1" fmla="*/ 493336 w 493336"/>
              <a:gd name="connsiteY1" fmla="*/ 988555 h 988555"/>
              <a:gd name="connsiteX2" fmla="*/ 1 w 493336"/>
              <a:gd name="connsiteY2" fmla="*/ 988555 h 988555"/>
              <a:gd name="connsiteX3" fmla="*/ 0 w 493336"/>
              <a:gd name="connsiteY3" fmla="*/ 0 h 988555"/>
              <a:gd name="connsiteX0" fmla="*/ 0 w 493336"/>
              <a:gd name="connsiteY0" fmla="*/ 0 h 988555"/>
              <a:gd name="connsiteX1" fmla="*/ 221282 w 493336"/>
              <a:gd name="connsiteY1" fmla="*/ 928941 h 988555"/>
              <a:gd name="connsiteX0" fmla="*/ 0 w 493336"/>
              <a:gd name="connsiteY0" fmla="*/ 0 h 988555"/>
              <a:gd name="connsiteX1" fmla="*/ 493336 w 493336"/>
              <a:gd name="connsiteY1" fmla="*/ 988555 h 988555"/>
              <a:gd name="connsiteX2" fmla="*/ 1 w 493336"/>
              <a:gd name="connsiteY2" fmla="*/ 988555 h 988555"/>
              <a:gd name="connsiteX3" fmla="*/ 0 w 493336"/>
              <a:gd name="connsiteY3" fmla="*/ 0 h 988555"/>
              <a:gd name="connsiteX0" fmla="*/ 0 w 493336"/>
              <a:gd name="connsiteY0" fmla="*/ 0 h 988555"/>
              <a:gd name="connsiteX1" fmla="*/ 221282 w 493336"/>
              <a:gd name="connsiteY1" fmla="*/ 928941 h 988555"/>
              <a:gd name="connsiteX0" fmla="*/ 0 w 493336"/>
              <a:gd name="connsiteY0" fmla="*/ 0 h 988555"/>
              <a:gd name="connsiteX1" fmla="*/ 493336 w 493336"/>
              <a:gd name="connsiteY1" fmla="*/ 988555 h 988555"/>
              <a:gd name="connsiteX2" fmla="*/ 1 w 493336"/>
              <a:gd name="connsiteY2" fmla="*/ 988555 h 988555"/>
              <a:gd name="connsiteX3" fmla="*/ 0 w 493336"/>
              <a:gd name="connsiteY3" fmla="*/ 0 h 988555"/>
              <a:gd name="connsiteX0" fmla="*/ 0 w 493336"/>
              <a:gd name="connsiteY0" fmla="*/ 0 h 988555"/>
              <a:gd name="connsiteX1" fmla="*/ 221282 w 493336"/>
              <a:gd name="connsiteY1" fmla="*/ 928941 h 988555"/>
              <a:gd name="connsiteX0" fmla="*/ 0 w 493336"/>
              <a:gd name="connsiteY0" fmla="*/ 0 h 988555"/>
              <a:gd name="connsiteX1" fmla="*/ 493336 w 493336"/>
              <a:gd name="connsiteY1" fmla="*/ 988555 h 988555"/>
              <a:gd name="connsiteX2" fmla="*/ 1 w 493336"/>
              <a:gd name="connsiteY2" fmla="*/ 988555 h 988555"/>
              <a:gd name="connsiteX3" fmla="*/ 0 w 493336"/>
              <a:gd name="connsiteY3" fmla="*/ 0 h 988555"/>
              <a:gd name="connsiteX0" fmla="*/ 0 w 493336"/>
              <a:gd name="connsiteY0" fmla="*/ 0 h 988555"/>
              <a:gd name="connsiteX1" fmla="*/ 221282 w 493336"/>
              <a:gd name="connsiteY1" fmla="*/ 928941 h 988555"/>
              <a:gd name="connsiteX0" fmla="*/ 23101 w 516437"/>
              <a:gd name="connsiteY0" fmla="*/ 40441 h 1028996"/>
              <a:gd name="connsiteX1" fmla="*/ 516437 w 516437"/>
              <a:gd name="connsiteY1" fmla="*/ 1028996 h 1028996"/>
              <a:gd name="connsiteX2" fmla="*/ 23102 w 516437"/>
              <a:gd name="connsiteY2" fmla="*/ 1028996 h 1028996"/>
              <a:gd name="connsiteX3" fmla="*/ 23101 w 516437"/>
              <a:gd name="connsiteY3" fmla="*/ 40441 h 1028996"/>
              <a:gd name="connsiteX0" fmla="*/ 0 w 516437"/>
              <a:gd name="connsiteY0" fmla="*/ 0 h 1028996"/>
              <a:gd name="connsiteX1" fmla="*/ 244383 w 516437"/>
              <a:gd name="connsiteY1" fmla="*/ 969382 h 1028996"/>
              <a:gd name="connsiteX0" fmla="*/ 23101 w 516437"/>
              <a:gd name="connsiteY0" fmla="*/ 40441 h 1028996"/>
              <a:gd name="connsiteX1" fmla="*/ 516437 w 516437"/>
              <a:gd name="connsiteY1" fmla="*/ 1028996 h 1028996"/>
              <a:gd name="connsiteX2" fmla="*/ 23102 w 516437"/>
              <a:gd name="connsiteY2" fmla="*/ 1028996 h 1028996"/>
              <a:gd name="connsiteX3" fmla="*/ 23101 w 516437"/>
              <a:gd name="connsiteY3" fmla="*/ 40441 h 1028996"/>
              <a:gd name="connsiteX0" fmla="*/ 0 w 516437"/>
              <a:gd name="connsiteY0" fmla="*/ 0 h 1028996"/>
              <a:gd name="connsiteX1" fmla="*/ 244383 w 516437"/>
              <a:gd name="connsiteY1" fmla="*/ 969382 h 1028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16437" h="1028996" stroke="0" extrusionOk="0">
                <a:moveTo>
                  <a:pt x="23101" y="40441"/>
                </a:moveTo>
                <a:cubicBezTo>
                  <a:pt x="351875" y="358982"/>
                  <a:pt x="516437" y="483032"/>
                  <a:pt x="516437" y="1028996"/>
                </a:cubicBezTo>
                <a:lnTo>
                  <a:pt x="23102" y="1028996"/>
                </a:lnTo>
                <a:cubicBezTo>
                  <a:pt x="23102" y="699478"/>
                  <a:pt x="23101" y="369959"/>
                  <a:pt x="23101" y="40441"/>
                </a:cubicBezTo>
                <a:close/>
              </a:path>
              <a:path w="516437" h="1028996" fill="none">
                <a:moveTo>
                  <a:pt x="0" y="0"/>
                </a:moveTo>
                <a:cubicBezTo>
                  <a:pt x="361150" y="248312"/>
                  <a:pt x="655801" y="686094"/>
                  <a:pt x="244383" y="969382"/>
                </a:cubicBez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" name="Rounded Rectangle 4"/>
          <p:cNvSpPr/>
          <p:nvPr/>
        </p:nvSpPr>
        <p:spPr bwMode="auto">
          <a:xfrm>
            <a:off x="1352839" y="2435527"/>
            <a:ext cx="1171915" cy="476071"/>
          </a:xfrm>
          <a:prstGeom prst="roundRect">
            <a:avLst>
              <a:gd name="adj" fmla="val 50000"/>
            </a:avLst>
          </a:prstGeom>
          <a:solidFill>
            <a:srgbClr val="E1FFFF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u="none" strike="noStrike" cap="none" normalizeH="0" baseline="0" dirty="0" smtClean="0">
                <a:ln>
                  <a:noFill/>
                </a:ln>
                <a:effectLst/>
                <a:latin typeface="Arial" charset="0"/>
              </a:rPr>
              <a:t>Created</a:t>
            </a:r>
          </a:p>
        </p:txBody>
      </p:sp>
      <p:sp>
        <p:nvSpPr>
          <p:cNvPr id="45" name="Arc 40"/>
          <p:cNvSpPr/>
          <p:nvPr/>
        </p:nvSpPr>
        <p:spPr bwMode="auto">
          <a:xfrm rot="14921611">
            <a:off x="3371769" y="1960400"/>
            <a:ext cx="1561412" cy="1727686"/>
          </a:xfrm>
          <a:custGeom>
            <a:avLst/>
            <a:gdLst>
              <a:gd name="connsiteX0" fmla="*/ 216507 w 433015"/>
              <a:gd name="connsiteY0" fmla="*/ 0 h 2418336"/>
              <a:gd name="connsiteX1" fmla="*/ 433015 w 433015"/>
              <a:gd name="connsiteY1" fmla="*/ 1209168 h 2418336"/>
              <a:gd name="connsiteX2" fmla="*/ 216508 w 433015"/>
              <a:gd name="connsiteY2" fmla="*/ 1209168 h 2418336"/>
              <a:gd name="connsiteX3" fmla="*/ 216507 w 433015"/>
              <a:gd name="connsiteY3" fmla="*/ 0 h 2418336"/>
              <a:gd name="connsiteX0" fmla="*/ 216507 w 433015"/>
              <a:gd name="connsiteY0" fmla="*/ 0 h 2418336"/>
              <a:gd name="connsiteX1" fmla="*/ 433015 w 433015"/>
              <a:gd name="connsiteY1" fmla="*/ 1209168 h 2418336"/>
              <a:gd name="connsiteX0" fmla="*/ 0 w 273284"/>
              <a:gd name="connsiteY0" fmla="*/ 0 h 1209168"/>
              <a:gd name="connsiteX1" fmla="*/ 216508 w 273284"/>
              <a:gd name="connsiteY1" fmla="*/ 1209168 h 1209168"/>
              <a:gd name="connsiteX2" fmla="*/ 1 w 273284"/>
              <a:gd name="connsiteY2" fmla="*/ 1209168 h 1209168"/>
              <a:gd name="connsiteX3" fmla="*/ 0 w 273284"/>
              <a:gd name="connsiteY3" fmla="*/ 0 h 1209168"/>
              <a:gd name="connsiteX0" fmla="*/ 0 w 273284"/>
              <a:gd name="connsiteY0" fmla="*/ 0 h 1209168"/>
              <a:gd name="connsiteX1" fmla="*/ 216508 w 273284"/>
              <a:gd name="connsiteY1" fmla="*/ 1209168 h 1209168"/>
              <a:gd name="connsiteX0" fmla="*/ 0 w 442123"/>
              <a:gd name="connsiteY0" fmla="*/ 0 h 1209168"/>
              <a:gd name="connsiteX1" fmla="*/ 216508 w 442123"/>
              <a:gd name="connsiteY1" fmla="*/ 1209168 h 1209168"/>
              <a:gd name="connsiteX2" fmla="*/ 1 w 442123"/>
              <a:gd name="connsiteY2" fmla="*/ 1209168 h 1209168"/>
              <a:gd name="connsiteX3" fmla="*/ 0 w 442123"/>
              <a:gd name="connsiteY3" fmla="*/ 0 h 1209168"/>
              <a:gd name="connsiteX0" fmla="*/ 0 w 442123"/>
              <a:gd name="connsiteY0" fmla="*/ 0 h 1209168"/>
              <a:gd name="connsiteX1" fmla="*/ 216508 w 442123"/>
              <a:gd name="connsiteY1" fmla="*/ 1209168 h 1209168"/>
              <a:gd name="connsiteX0" fmla="*/ 0 w 442123"/>
              <a:gd name="connsiteY0" fmla="*/ 0 h 1209168"/>
              <a:gd name="connsiteX1" fmla="*/ 216508 w 442123"/>
              <a:gd name="connsiteY1" fmla="*/ 1209168 h 1209168"/>
              <a:gd name="connsiteX2" fmla="*/ 1 w 442123"/>
              <a:gd name="connsiteY2" fmla="*/ 1209168 h 1209168"/>
              <a:gd name="connsiteX3" fmla="*/ 0 w 442123"/>
              <a:gd name="connsiteY3" fmla="*/ 0 h 1209168"/>
              <a:gd name="connsiteX0" fmla="*/ 0 w 442123"/>
              <a:gd name="connsiteY0" fmla="*/ 0 h 1209168"/>
              <a:gd name="connsiteX1" fmla="*/ 292708 w 442123"/>
              <a:gd name="connsiteY1" fmla="*/ 1122082 h 1209168"/>
              <a:gd name="connsiteX0" fmla="*/ 0 w 461515"/>
              <a:gd name="connsiteY0" fmla="*/ 0 h 1209168"/>
              <a:gd name="connsiteX1" fmla="*/ 216508 w 461515"/>
              <a:gd name="connsiteY1" fmla="*/ 1209168 h 1209168"/>
              <a:gd name="connsiteX2" fmla="*/ 1 w 461515"/>
              <a:gd name="connsiteY2" fmla="*/ 1209168 h 1209168"/>
              <a:gd name="connsiteX3" fmla="*/ 0 w 461515"/>
              <a:gd name="connsiteY3" fmla="*/ 0 h 1209168"/>
              <a:gd name="connsiteX0" fmla="*/ 0 w 461515"/>
              <a:gd name="connsiteY0" fmla="*/ 0 h 1209168"/>
              <a:gd name="connsiteX1" fmla="*/ 292708 w 461515"/>
              <a:gd name="connsiteY1" fmla="*/ 1122082 h 1209168"/>
              <a:gd name="connsiteX0" fmla="*/ 0 w 472338"/>
              <a:gd name="connsiteY0" fmla="*/ 34887 h 1244055"/>
              <a:gd name="connsiteX1" fmla="*/ 216508 w 472338"/>
              <a:gd name="connsiteY1" fmla="*/ 1244055 h 1244055"/>
              <a:gd name="connsiteX2" fmla="*/ 1 w 472338"/>
              <a:gd name="connsiteY2" fmla="*/ 1244055 h 1244055"/>
              <a:gd name="connsiteX3" fmla="*/ 0 w 472338"/>
              <a:gd name="connsiteY3" fmla="*/ 34887 h 1244055"/>
              <a:gd name="connsiteX0" fmla="*/ 60344 w 472338"/>
              <a:gd name="connsiteY0" fmla="*/ 0 h 1244055"/>
              <a:gd name="connsiteX1" fmla="*/ 292708 w 472338"/>
              <a:gd name="connsiteY1" fmla="*/ 1156969 h 1244055"/>
              <a:gd name="connsiteX0" fmla="*/ 0 w 442123"/>
              <a:gd name="connsiteY0" fmla="*/ 34887 h 1244055"/>
              <a:gd name="connsiteX1" fmla="*/ 216508 w 442123"/>
              <a:gd name="connsiteY1" fmla="*/ 1244055 h 1244055"/>
              <a:gd name="connsiteX2" fmla="*/ 1 w 442123"/>
              <a:gd name="connsiteY2" fmla="*/ 1244055 h 1244055"/>
              <a:gd name="connsiteX3" fmla="*/ 0 w 442123"/>
              <a:gd name="connsiteY3" fmla="*/ 34887 h 1244055"/>
              <a:gd name="connsiteX0" fmla="*/ 60344 w 442123"/>
              <a:gd name="connsiteY0" fmla="*/ 0 h 1244055"/>
              <a:gd name="connsiteX1" fmla="*/ 292708 w 442123"/>
              <a:gd name="connsiteY1" fmla="*/ 1156969 h 1244055"/>
              <a:gd name="connsiteX0" fmla="*/ 0 w 442123"/>
              <a:gd name="connsiteY0" fmla="*/ 34887 h 1244055"/>
              <a:gd name="connsiteX1" fmla="*/ 216508 w 442123"/>
              <a:gd name="connsiteY1" fmla="*/ 1244055 h 1244055"/>
              <a:gd name="connsiteX2" fmla="*/ 1 w 442123"/>
              <a:gd name="connsiteY2" fmla="*/ 1244055 h 1244055"/>
              <a:gd name="connsiteX3" fmla="*/ 0 w 442123"/>
              <a:gd name="connsiteY3" fmla="*/ 34887 h 1244055"/>
              <a:gd name="connsiteX0" fmla="*/ 60344 w 442123"/>
              <a:gd name="connsiteY0" fmla="*/ 0 h 1244055"/>
              <a:gd name="connsiteX1" fmla="*/ 292708 w 442123"/>
              <a:gd name="connsiteY1" fmla="*/ 1156969 h 1244055"/>
              <a:gd name="connsiteX0" fmla="*/ 0 w 473214"/>
              <a:gd name="connsiteY0" fmla="*/ 34887 h 1249554"/>
              <a:gd name="connsiteX1" fmla="*/ 216508 w 473214"/>
              <a:gd name="connsiteY1" fmla="*/ 1244055 h 1249554"/>
              <a:gd name="connsiteX2" fmla="*/ 1 w 473214"/>
              <a:gd name="connsiteY2" fmla="*/ 1244055 h 1249554"/>
              <a:gd name="connsiteX3" fmla="*/ 0 w 473214"/>
              <a:gd name="connsiteY3" fmla="*/ 34887 h 1249554"/>
              <a:gd name="connsiteX0" fmla="*/ 60344 w 473214"/>
              <a:gd name="connsiteY0" fmla="*/ 0 h 1249554"/>
              <a:gd name="connsiteX1" fmla="*/ 451419 w 473214"/>
              <a:gd name="connsiteY1" fmla="*/ 1249554 h 1249554"/>
              <a:gd name="connsiteX0" fmla="*/ 0 w 495525"/>
              <a:gd name="connsiteY0" fmla="*/ 34887 h 1283865"/>
              <a:gd name="connsiteX1" fmla="*/ 216508 w 495525"/>
              <a:gd name="connsiteY1" fmla="*/ 1244055 h 1283865"/>
              <a:gd name="connsiteX2" fmla="*/ 1 w 495525"/>
              <a:gd name="connsiteY2" fmla="*/ 1244055 h 1283865"/>
              <a:gd name="connsiteX3" fmla="*/ 0 w 495525"/>
              <a:gd name="connsiteY3" fmla="*/ 34887 h 1283865"/>
              <a:gd name="connsiteX0" fmla="*/ 60344 w 495525"/>
              <a:gd name="connsiteY0" fmla="*/ 0 h 1283865"/>
              <a:gd name="connsiteX1" fmla="*/ 474718 w 495525"/>
              <a:gd name="connsiteY1" fmla="*/ 1283865 h 12838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95525" h="1283865" stroke="0" extrusionOk="0">
                <a:moveTo>
                  <a:pt x="0" y="34887"/>
                </a:moveTo>
                <a:cubicBezTo>
                  <a:pt x="119574" y="34887"/>
                  <a:pt x="782566" y="598021"/>
                  <a:pt x="216508" y="1244055"/>
                </a:cubicBezTo>
                <a:lnTo>
                  <a:pt x="1" y="1244055"/>
                </a:lnTo>
                <a:cubicBezTo>
                  <a:pt x="1" y="840999"/>
                  <a:pt x="0" y="437943"/>
                  <a:pt x="0" y="34887"/>
                </a:cubicBezTo>
                <a:close/>
              </a:path>
              <a:path w="495525" h="1283865" fill="none">
                <a:moveTo>
                  <a:pt x="60344" y="0"/>
                </a:moveTo>
                <a:cubicBezTo>
                  <a:pt x="171090" y="382140"/>
                  <a:pt x="593320" y="806623"/>
                  <a:pt x="474718" y="1283865"/>
                </a:cubicBez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Rounded Rectangle 37"/>
          <p:cNvSpPr/>
          <p:nvPr/>
        </p:nvSpPr>
        <p:spPr bwMode="auto">
          <a:xfrm>
            <a:off x="4467483" y="1405172"/>
            <a:ext cx="1209912" cy="476071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Blocking</a:t>
            </a:r>
          </a:p>
        </p:txBody>
      </p:sp>
      <p:sp>
        <p:nvSpPr>
          <p:cNvPr id="46" name="Rectangle 45"/>
          <p:cNvSpPr/>
          <p:nvPr/>
        </p:nvSpPr>
        <p:spPr>
          <a:xfrm>
            <a:off x="3330686" y="1699915"/>
            <a:ext cx="870751" cy="4801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m</a:t>
            </a:r>
            <a:r>
              <a:rPr lang="en-US" sz="1400" dirty="0" smtClean="0"/>
              <a:t>onitor </a:t>
            </a:r>
            <a:br>
              <a:rPr lang="en-US" sz="1400" dirty="0" smtClean="0"/>
            </a:br>
            <a:r>
              <a:rPr lang="en-US" sz="1400" dirty="0" smtClean="0"/>
              <a:t>obtained</a:t>
            </a:r>
            <a:endParaRPr lang="en-US" sz="1400" dirty="0"/>
          </a:p>
        </p:txBody>
      </p:sp>
      <p:sp>
        <p:nvSpPr>
          <p:cNvPr id="47" name="Arc 40"/>
          <p:cNvSpPr/>
          <p:nvPr/>
        </p:nvSpPr>
        <p:spPr bwMode="auto">
          <a:xfrm rot="1006222">
            <a:off x="4421976" y="1974584"/>
            <a:ext cx="1055902" cy="2774086"/>
          </a:xfrm>
          <a:custGeom>
            <a:avLst/>
            <a:gdLst>
              <a:gd name="connsiteX0" fmla="*/ 216507 w 433015"/>
              <a:gd name="connsiteY0" fmla="*/ 0 h 2418336"/>
              <a:gd name="connsiteX1" fmla="*/ 433015 w 433015"/>
              <a:gd name="connsiteY1" fmla="*/ 1209168 h 2418336"/>
              <a:gd name="connsiteX2" fmla="*/ 216508 w 433015"/>
              <a:gd name="connsiteY2" fmla="*/ 1209168 h 2418336"/>
              <a:gd name="connsiteX3" fmla="*/ 216507 w 433015"/>
              <a:gd name="connsiteY3" fmla="*/ 0 h 2418336"/>
              <a:gd name="connsiteX0" fmla="*/ 216507 w 433015"/>
              <a:gd name="connsiteY0" fmla="*/ 0 h 2418336"/>
              <a:gd name="connsiteX1" fmla="*/ 433015 w 433015"/>
              <a:gd name="connsiteY1" fmla="*/ 1209168 h 2418336"/>
              <a:gd name="connsiteX0" fmla="*/ 0 w 273284"/>
              <a:gd name="connsiteY0" fmla="*/ 0 h 1209168"/>
              <a:gd name="connsiteX1" fmla="*/ 216508 w 273284"/>
              <a:gd name="connsiteY1" fmla="*/ 1209168 h 1209168"/>
              <a:gd name="connsiteX2" fmla="*/ 1 w 273284"/>
              <a:gd name="connsiteY2" fmla="*/ 1209168 h 1209168"/>
              <a:gd name="connsiteX3" fmla="*/ 0 w 273284"/>
              <a:gd name="connsiteY3" fmla="*/ 0 h 1209168"/>
              <a:gd name="connsiteX0" fmla="*/ 0 w 273284"/>
              <a:gd name="connsiteY0" fmla="*/ 0 h 1209168"/>
              <a:gd name="connsiteX1" fmla="*/ 216508 w 273284"/>
              <a:gd name="connsiteY1" fmla="*/ 1209168 h 1209168"/>
              <a:gd name="connsiteX0" fmla="*/ 0 w 442123"/>
              <a:gd name="connsiteY0" fmla="*/ 0 h 1209168"/>
              <a:gd name="connsiteX1" fmla="*/ 216508 w 442123"/>
              <a:gd name="connsiteY1" fmla="*/ 1209168 h 1209168"/>
              <a:gd name="connsiteX2" fmla="*/ 1 w 442123"/>
              <a:gd name="connsiteY2" fmla="*/ 1209168 h 1209168"/>
              <a:gd name="connsiteX3" fmla="*/ 0 w 442123"/>
              <a:gd name="connsiteY3" fmla="*/ 0 h 1209168"/>
              <a:gd name="connsiteX0" fmla="*/ 0 w 442123"/>
              <a:gd name="connsiteY0" fmla="*/ 0 h 1209168"/>
              <a:gd name="connsiteX1" fmla="*/ 216508 w 442123"/>
              <a:gd name="connsiteY1" fmla="*/ 1209168 h 1209168"/>
              <a:gd name="connsiteX0" fmla="*/ 0 w 442123"/>
              <a:gd name="connsiteY0" fmla="*/ 0 h 1209168"/>
              <a:gd name="connsiteX1" fmla="*/ 216508 w 442123"/>
              <a:gd name="connsiteY1" fmla="*/ 1209168 h 1209168"/>
              <a:gd name="connsiteX2" fmla="*/ 1 w 442123"/>
              <a:gd name="connsiteY2" fmla="*/ 1209168 h 1209168"/>
              <a:gd name="connsiteX3" fmla="*/ 0 w 442123"/>
              <a:gd name="connsiteY3" fmla="*/ 0 h 1209168"/>
              <a:gd name="connsiteX0" fmla="*/ 0 w 442123"/>
              <a:gd name="connsiteY0" fmla="*/ 0 h 1209168"/>
              <a:gd name="connsiteX1" fmla="*/ 292708 w 442123"/>
              <a:gd name="connsiteY1" fmla="*/ 1122082 h 1209168"/>
              <a:gd name="connsiteX0" fmla="*/ 0 w 461515"/>
              <a:gd name="connsiteY0" fmla="*/ 0 h 1209168"/>
              <a:gd name="connsiteX1" fmla="*/ 216508 w 461515"/>
              <a:gd name="connsiteY1" fmla="*/ 1209168 h 1209168"/>
              <a:gd name="connsiteX2" fmla="*/ 1 w 461515"/>
              <a:gd name="connsiteY2" fmla="*/ 1209168 h 1209168"/>
              <a:gd name="connsiteX3" fmla="*/ 0 w 461515"/>
              <a:gd name="connsiteY3" fmla="*/ 0 h 1209168"/>
              <a:gd name="connsiteX0" fmla="*/ 0 w 461515"/>
              <a:gd name="connsiteY0" fmla="*/ 0 h 1209168"/>
              <a:gd name="connsiteX1" fmla="*/ 292708 w 461515"/>
              <a:gd name="connsiteY1" fmla="*/ 1122082 h 1209168"/>
              <a:gd name="connsiteX0" fmla="*/ 0 w 472338"/>
              <a:gd name="connsiteY0" fmla="*/ 34887 h 1244055"/>
              <a:gd name="connsiteX1" fmla="*/ 216508 w 472338"/>
              <a:gd name="connsiteY1" fmla="*/ 1244055 h 1244055"/>
              <a:gd name="connsiteX2" fmla="*/ 1 w 472338"/>
              <a:gd name="connsiteY2" fmla="*/ 1244055 h 1244055"/>
              <a:gd name="connsiteX3" fmla="*/ 0 w 472338"/>
              <a:gd name="connsiteY3" fmla="*/ 34887 h 1244055"/>
              <a:gd name="connsiteX0" fmla="*/ 60344 w 472338"/>
              <a:gd name="connsiteY0" fmla="*/ 0 h 1244055"/>
              <a:gd name="connsiteX1" fmla="*/ 292708 w 472338"/>
              <a:gd name="connsiteY1" fmla="*/ 1156969 h 1244055"/>
              <a:gd name="connsiteX0" fmla="*/ 0 w 442123"/>
              <a:gd name="connsiteY0" fmla="*/ 34887 h 1244055"/>
              <a:gd name="connsiteX1" fmla="*/ 216508 w 442123"/>
              <a:gd name="connsiteY1" fmla="*/ 1244055 h 1244055"/>
              <a:gd name="connsiteX2" fmla="*/ 1 w 442123"/>
              <a:gd name="connsiteY2" fmla="*/ 1244055 h 1244055"/>
              <a:gd name="connsiteX3" fmla="*/ 0 w 442123"/>
              <a:gd name="connsiteY3" fmla="*/ 34887 h 1244055"/>
              <a:gd name="connsiteX0" fmla="*/ 60344 w 442123"/>
              <a:gd name="connsiteY0" fmla="*/ 0 h 1244055"/>
              <a:gd name="connsiteX1" fmla="*/ 292708 w 442123"/>
              <a:gd name="connsiteY1" fmla="*/ 1156969 h 1244055"/>
              <a:gd name="connsiteX0" fmla="*/ 0 w 442123"/>
              <a:gd name="connsiteY0" fmla="*/ 34887 h 1244055"/>
              <a:gd name="connsiteX1" fmla="*/ 216508 w 442123"/>
              <a:gd name="connsiteY1" fmla="*/ 1244055 h 1244055"/>
              <a:gd name="connsiteX2" fmla="*/ 1 w 442123"/>
              <a:gd name="connsiteY2" fmla="*/ 1244055 h 1244055"/>
              <a:gd name="connsiteX3" fmla="*/ 0 w 442123"/>
              <a:gd name="connsiteY3" fmla="*/ 34887 h 1244055"/>
              <a:gd name="connsiteX0" fmla="*/ 60344 w 442123"/>
              <a:gd name="connsiteY0" fmla="*/ 0 h 1244055"/>
              <a:gd name="connsiteX1" fmla="*/ 292708 w 442123"/>
              <a:gd name="connsiteY1" fmla="*/ 1156969 h 1244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42123" h="1244055" stroke="0" extrusionOk="0">
                <a:moveTo>
                  <a:pt x="0" y="34887"/>
                </a:moveTo>
                <a:cubicBezTo>
                  <a:pt x="119574" y="34887"/>
                  <a:pt x="782566" y="598021"/>
                  <a:pt x="216508" y="1244055"/>
                </a:cubicBezTo>
                <a:lnTo>
                  <a:pt x="1" y="1244055"/>
                </a:lnTo>
                <a:cubicBezTo>
                  <a:pt x="1" y="840999"/>
                  <a:pt x="0" y="437943"/>
                  <a:pt x="0" y="34887"/>
                </a:cubicBezTo>
                <a:close/>
              </a:path>
              <a:path w="442123" h="1244055" fill="none">
                <a:moveTo>
                  <a:pt x="60344" y="0"/>
                </a:moveTo>
                <a:cubicBezTo>
                  <a:pt x="171090" y="382140"/>
                  <a:pt x="411310" y="679727"/>
                  <a:pt x="292708" y="1156969"/>
                </a:cubicBez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5072439" y="1985453"/>
            <a:ext cx="1650284" cy="4801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a</a:t>
            </a:r>
            <a:r>
              <a:rPr lang="en-US" sz="1400" dirty="0" smtClean="0"/>
              <a:t>ttempt to access guarded resource</a:t>
            </a:r>
            <a:endParaRPr lang="en-US" sz="1400" dirty="0"/>
          </a:p>
        </p:txBody>
      </p:sp>
      <p:sp>
        <p:nvSpPr>
          <p:cNvPr id="31" name="Rounded Rectangle 30"/>
          <p:cNvSpPr/>
          <p:nvPr/>
        </p:nvSpPr>
        <p:spPr bwMode="auto">
          <a:xfrm>
            <a:off x="2524754" y="3688918"/>
            <a:ext cx="1209912" cy="476071"/>
          </a:xfrm>
          <a:prstGeom prst="roundRect">
            <a:avLst>
              <a:gd name="adj" fmla="val 50000"/>
            </a:avLst>
          </a:prstGeom>
          <a:solidFill>
            <a:srgbClr val="E1FFFF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u="none" strike="noStrike" cap="none" normalizeH="0" baseline="0" dirty="0" smtClean="0">
                <a:ln>
                  <a:noFill/>
                </a:ln>
                <a:effectLst/>
                <a:latin typeface="Arial" charset="0"/>
              </a:rPr>
              <a:t>Runnable</a:t>
            </a:r>
          </a:p>
        </p:txBody>
      </p:sp>
      <p:sp>
        <p:nvSpPr>
          <p:cNvPr id="49" name="Arc 40"/>
          <p:cNvSpPr/>
          <p:nvPr/>
        </p:nvSpPr>
        <p:spPr bwMode="auto">
          <a:xfrm rot="15796462">
            <a:off x="4826812" y="1574021"/>
            <a:ext cx="928367" cy="3333744"/>
          </a:xfrm>
          <a:custGeom>
            <a:avLst/>
            <a:gdLst>
              <a:gd name="connsiteX0" fmla="*/ 216507 w 433015"/>
              <a:gd name="connsiteY0" fmla="*/ 0 h 2418336"/>
              <a:gd name="connsiteX1" fmla="*/ 433015 w 433015"/>
              <a:gd name="connsiteY1" fmla="*/ 1209168 h 2418336"/>
              <a:gd name="connsiteX2" fmla="*/ 216508 w 433015"/>
              <a:gd name="connsiteY2" fmla="*/ 1209168 h 2418336"/>
              <a:gd name="connsiteX3" fmla="*/ 216507 w 433015"/>
              <a:gd name="connsiteY3" fmla="*/ 0 h 2418336"/>
              <a:gd name="connsiteX0" fmla="*/ 216507 w 433015"/>
              <a:gd name="connsiteY0" fmla="*/ 0 h 2418336"/>
              <a:gd name="connsiteX1" fmla="*/ 433015 w 433015"/>
              <a:gd name="connsiteY1" fmla="*/ 1209168 h 2418336"/>
              <a:gd name="connsiteX0" fmla="*/ 0 w 273284"/>
              <a:gd name="connsiteY0" fmla="*/ 0 h 1209168"/>
              <a:gd name="connsiteX1" fmla="*/ 216508 w 273284"/>
              <a:gd name="connsiteY1" fmla="*/ 1209168 h 1209168"/>
              <a:gd name="connsiteX2" fmla="*/ 1 w 273284"/>
              <a:gd name="connsiteY2" fmla="*/ 1209168 h 1209168"/>
              <a:gd name="connsiteX3" fmla="*/ 0 w 273284"/>
              <a:gd name="connsiteY3" fmla="*/ 0 h 1209168"/>
              <a:gd name="connsiteX0" fmla="*/ 0 w 273284"/>
              <a:gd name="connsiteY0" fmla="*/ 0 h 1209168"/>
              <a:gd name="connsiteX1" fmla="*/ 216508 w 273284"/>
              <a:gd name="connsiteY1" fmla="*/ 1209168 h 1209168"/>
              <a:gd name="connsiteX0" fmla="*/ 0 w 442123"/>
              <a:gd name="connsiteY0" fmla="*/ 0 h 1209168"/>
              <a:gd name="connsiteX1" fmla="*/ 216508 w 442123"/>
              <a:gd name="connsiteY1" fmla="*/ 1209168 h 1209168"/>
              <a:gd name="connsiteX2" fmla="*/ 1 w 442123"/>
              <a:gd name="connsiteY2" fmla="*/ 1209168 h 1209168"/>
              <a:gd name="connsiteX3" fmla="*/ 0 w 442123"/>
              <a:gd name="connsiteY3" fmla="*/ 0 h 1209168"/>
              <a:gd name="connsiteX0" fmla="*/ 0 w 442123"/>
              <a:gd name="connsiteY0" fmla="*/ 0 h 1209168"/>
              <a:gd name="connsiteX1" fmla="*/ 216508 w 442123"/>
              <a:gd name="connsiteY1" fmla="*/ 1209168 h 1209168"/>
              <a:gd name="connsiteX0" fmla="*/ 0 w 442123"/>
              <a:gd name="connsiteY0" fmla="*/ 0 h 1209168"/>
              <a:gd name="connsiteX1" fmla="*/ 216508 w 442123"/>
              <a:gd name="connsiteY1" fmla="*/ 1209168 h 1209168"/>
              <a:gd name="connsiteX2" fmla="*/ 1 w 442123"/>
              <a:gd name="connsiteY2" fmla="*/ 1209168 h 1209168"/>
              <a:gd name="connsiteX3" fmla="*/ 0 w 442123"/>
              <a:gd name="connsiteY3" fmla="*/ 0 h 1209168"/>
              <a:gd name="connsiteX0" fmla="*/ 0 w 442123"/>
              <a:gd name="connsiteY0" fmla="*/ 0 h 1209168"/>
              <a:gd name="connsiteX1" fmla="*/ 292708 w 442123"/>
              <a:gd name="connsiteY1" fmla="*/ 1122082 h 1209168"/>
              <a:gd name="connsiteX0" fmla="*/ 0 w 461515"/>
              <a:gd name="connsiteY0" fmla="*/ 0 h 1209168"/>
              <a:gd name="connsiteX1" fmla="*/ 216508 w 461515"/>
              <a:gd name="connsiteY1" fmla="*/ 1209168 h 1209168"/>
              <a:gd name="connsiteX2" fmla="*/ 1 w 461515"/>
              <a:gd name="connsiteY2" fmla="*/ 1209168 h 1209168"/>
              <a:gd name="connsiteX3" fmla="*/ 0 w 461515"/>
              <a:gd name="connsiteY3" fmla="*/ 0 h 1209168"/>
              <a:gd name="connsiteX0" fmla="*/ 0 w 461515"/>
              <a:gd name="connsiteY0" fmla="*/ 0 h 1209168"/>
              <a:gd name="connsiteX1" fmla="*/ 292708 w 461515"/>
              <a:gd name="connsiteY1" fmla="*/ 1122082 h 1209168"/>
              <a:gd name="connsiteX0" fmla="*/ 0 w 472338"/>
              <a:gd name="connsiteY0" fmla="*/ 34887 h 1244055"/>
              <a:gd name="connsiteX1" fmla="*/ 216508 w 472338"/>
              <a:gd name="connsiteY1" fmla="*/ 1244055 h 1244055"/>
              <a:gd name="connsiteX2" fmla="*/ 1 w 472338"/>
              <a:gd name="connsiteY2" fmla="*/ 1244055 h 1244055"/>
              <a:gd name="connsiteX3" fmla="*/ 0 w 472338"/>
              <a:gd name="connsiteY3" fmla="*/ 34887 h 1244055"/>
              <a:gd name="connsiteX0" fmla="*/ 60344 w 472338"/>
              <a:gd name="connsiteY0" fmla="*/ 0 h 1244055"/>
              <a:gd name="connsiteX1" fmla="*/ 292708 w 472338"/>
              <a:gd name="connsiteY1" fmla="*/ 1156969 h 1244055"/>
              <a:gd name="connsiteX0" fmla="*/ 0 w 442123"/>
              <a:gd name="connsiteY0" fmla="*/ 34887 h 1244055"/>
              <a:gd name="connsiteX1" fmla="*/ 216508 w 442123"/>
              <a:gd name="connsiteY1" fmla="*/ 1244055 h 1244055"/>
              <a:gd name="connsiteX2" fmla="*/ 1 w 442123"/>
              <a:gd name="connsiteY2" fmla="*/ 1244055 h 1244055"/>
              <a:gd name="connsiteX3" fmla="*/ 0 w 442123"/>
              <a:gd name="connsiteY3" fmla="*/ 34887 h 1244055"/>
              <a:gd name="connsiteX0" fmla="*/ 60344 w 442123"/>
              <a:gd name="connsiteY0" fmla="*/ 0 h 1244055"/>
              <a:gd name="connsiteX1" fmla="*/ 292708 w 442123"/>
              <a:gd name="connsiteY1" fmla="*/ 1156969 h 1244055"/>
              <a:gd name="connsiteX0" fmla="*/ 0 w 442123"/>
              <a:gd name="connsiteY0" fmla="*/ 34887 h 1244055"/>
              <a:gd name="connsiteX1" fmla="*/ 216508 w 442123"/>
              <a:gd name="connsiteY1" fmla="*/ 1244055 h 1244055"/>
              <a:gd name="connsiteX2" fmla="*/ 1 w 442123"/>
              <a:gd name="connsiteY2" fmla="*/ 1244055 h 1244055"/>
              <a:gd name="connsiteX3" fmla="*/ 0 w 442123"/>
              <a:gd name="connsiteY3" fmla="*/ 34887 h 1244055"/>
              <a:gd name="connsiteX0" fmla="*/ 60344 w 442123"/>
              <a:gd name="connsiteY0" fmla="*/ 0 h 1244055"/>
              <a:gd name="connsiteX1" fmla="*/ 292708 w 442123"/>
              <a:gd name="connsiteY1" fmla="*/ 1156969 h 1244055"/>
              <a:gd name="connsiteX0" fmla="*/ 0 w 442123"/>
              <a:gd name="connsiteY0" fmla="*/ 34887 h 1244055"/>
              <a:gd name="connsiteX1" fmla="*/ 216508 w 442123"/>
              <a:gd name="connsiteY1" fmla="*/ 1244055 h 1244055"/>
              <a:gd name="connsiteX2" fmla="*/ 1 w 442123"/>
              <a:gd name="connsiteY2" fmla="*/ 1244055 h 1244055"/>
              <a:gd name="connsiteX3" fmla="*/ 0 w 442123"/>
              <a:gd name="connsiteY3" fmla="*/ 34887 h 1244055"/>
              <a:gd name="connsiteX0" fmla="*/ 60344 w 442123"/>
              <a:gd name="connsiteY0" fmla="*/ 0 h 1244055"/>
              <a:gd name="connsiteX1" fmla="*/ 193100 w 442123"/>
              <a:gd name="connsiteY1" fmla="*/ 1126789 h 1244055"/>
              <a:gd name="connsiteX0" fmla="*/ 0 w 442123"/>
              <a:gd name="connsiteY0" fmla="*/ 34887 h 1244055"/>
              <a:gd name="connsiteX1" fmla="*/ 216508 w 442123"/>
              <a:gd name="connsiteY1" fmla="*/ 1244055 h 1244055"/>
              <a:gd name="connsiteX2" fmla="*/ 1 w 442123"/>
              <a:gd name="connsiteY2" fmla="*/ 1244055 h 1244055"/>
              <a:gd name="connsiteX3" fmla="*/ 0 w 442123"/>
              <a:gd name="connsiteY3" fmla="*/ 34887 h 1244055"/>
              <a:gd name="connsiteX0" fmla="*/ 60344 w 442123"/>
              <a:gd name="connsiteY0" fmla="*/ 0 h 1244055"/>
              <a:gd name="connsiteX1" fmla="*/ 193100 w 442123"/>
              <a:gd name="connsiteY1" fmla="*/ 1126789 h 1244055"/>
              <a:gd name="connsiteX0" fmla="*/ 0 w 442123"/>
              <a:gd name="connsiteY0" fmla="*/ 34887 h 1244055"/>
              <a:gd name="connsiteX1" fmla="*/ 216508 w 442123"/>
              <a:gd name="connsiteY1" fmla="*/ 1244055 h 1244055"/>
              <a:gd name="connsiteX2" fmla="*/ 1 w 442123"/>
              <a:gd name="connsiteY2" fmla="*/ 1244055 h 1244055"/>
              <a:gd name="connsiteX3" fmla="*/ 0 w 442123"/>
              <a:gd name="connsiteY3" fmla="*/ 34887 h 1244055"/>
              <a:gd name="connsiteX0" fmla="*/ 60344 w 442123"/>
              <a:gd name="connsiteY0" fmla="*/ 0 h 1244055"/>
              <a:gd name="connsiteX1" fmla="*/ 356663 w 442123"/>
              <a:gd name="connsiteY1" fmla="*/ 1090555 h 1244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42123" h="1244055" stroke="0" extrusionOk="0">
                <a:moveTo>
                  <a:pt x="0" y="34887"/>
                </a:moveTo>
                <a:cubicBezTo>
                  <a:pt x="119574" y="34887"/>
                  <a:pt x="782566" y="598021"/>
                  <a:pt x="216508" y="1244055"/>
                </a:cubicBezTo>
                <a:lnTo>
                  <a:pt x="1" y="1244055"/>
                </a:lnTo>
                <a:cubicBezTo>
                  <a:pt x="1" y="840999"/>
                  <a:pt x="0" y="437943"/>
                  <a:pt x="0" y="34887"/>
                </a:cubicBezTo>
                <a:close/>
              </a:path>
              <a:path w="442123" h="1244055" fill="none">
                <a:moveTo>
                  <a:pt x="60344" y="0"/>
                </a:moveTo>
                <a:cubicBezTo>
                  <a:pt x="171090" y="382140"/>
                  <a:pt x="380900" y="604691"/>
                  <a:pt x="356663" y="1090555"/>
                </a:cubicBez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Rounded Rectangle 36"/>
          <p:cNvSpPr/>
          <p:nvPr/>
        </p:nvSpPr>
        <p:spPr bwMode="auto">
          <a:xfrm>
            <a:off x="6487666" y="2490028"/>
            <a:ext cx="1209912" cy="476071"/>
          </a:xfrm>
          <a:prstGeom prst="roundRect">
            <a:avLst>
              <a:gd name="adj" fmla="val 50000"/>
            </a:avLst>
          </a:prstGeom>
          <a:solidFill>
            <a:srgbClr val="E1FFFF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u="none" strike="noStrike" cap="none" normalizeH="0" baseline="0" dirty="0" smtClean="0">
                <a:ln>
                  <a:noFill/>
                </a:ln>
                <a:effectLst/>
                <a:latin typeface="Arial" charset="0"/>
              </a:rPr>
              <a:t>Waiting</a:t>
            </a:r>
          </a:p>
        </p:txBody>
      </p:sp>
      <p:sp>
        <p:nvSpPr>
          <p:cNvPr id="50" name="Rectangle 49"/>
          <p:cNvSpPr/>
          <p:nvPr/>
        </p:nvSpPr>
        <p:spPr>
          <a:xfrm>
            <a:off x="5336482" y="2968372"/>
            <a:ext cx="1650284" cy="4801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/>
              <a:t>l</a:t>
            </a:r>
            <a:r>
              <a:rPr lang="en-US" sz="1400" dirty="0" err="1" smtClean="0"/>
              <a:t>ock.notify</a:t>
            </a:r>
            <a:r>
              <a:rPr lang="en-US" sz="1400" dirty="0" smtClean="0"/>
              <a:t>(), </a:t>
            </a:r>
            <a:r>
              <a:rPr lang="en-US" sz="1400" dirty="0" err="1" smtClean="0"/>
              <a:t>lock.notifyAll</a:t>
            </a:r>
            <a:r>
              <a:rPr lang="en-US" sz="1400" dirty="0" smtClean="0"/>
              <a:t>()</a:t>
            </a:r>
            <a:endParaRPr lang="en-US" sz="1400" dirty="0"/>
          </a:p>
        </p:txBody>
      </p:sp>
      <p:sp>
        <p:nvSpPr>
          <p:cNvPr id="51" name="Rectangle 50"/>
          <p:cNvSpPr/>
          <p:nvPr/>
        </p:nvSpPr>
        <p:spPr>
          <a:xfrm>
            <a:off x="6898329" y="3779217"/>
            <a:ext cx="1650284" cy="2862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/>
              <a:t>l</a:t>
            </a:r>
            <a:r>
              <a:rPr lang="en-US" sz="1400" dirty="0" err="1" smtClean="0"/>
              <a:t>ock.wait</a:t>
            </a:r>
            <a:r>
              <a:rPr lang="en-US" sz="1400" dirty="0" smtClean="0"/>
              <a:t>()</a:t>
            </a:r>
            <a:endParaRPr lang="en-US" sz="1400" dirty="0"/>
          </a:p>
        </p:txBody>
      </p:sp>
      <p:sp>
        <p:nvSpPr>
          <p:cNvPr id="52" name="Arc 40"/>
          <p:cNvSpPr/>
          <p:nvPr/>
        </p:nvSpPr>
        <p:spPr bwMode="auto">
          <a:xfrm rot="1006222">
            <a:off x="5697790" y="2747857"/>
            <a:ext cx="1171510" cy="2677093"/>
          </a:xfrm>
          <a:custGeom>
            <a:avLst/>
            <a:gdLst>
              <a:gd name="connsiteX0" fmla="*/ 216507 w 433015"/>
              <a:gd name="connsiteY0" fmla="*/ 0 h 2418336"/>
              <a:gd name="connsiteX1" fmla="*/ 433015 w 433015"/>
              <a:gd name="connsiteY1" fmla="*/ 1209168 h 2418336"/>
              <a:gd name="connsiteX2" fmla="*/ 216508 w 433015"/>
              <a:gd name="connsiteY2" fmla="*/ 1209168 h 2418336"/>
              <a:gd name="connsiteX3" fmla="*/ 216507 w 433015"/>
              <a:gd name="connsiteY3" fmla="*/ 0 h 2418336"/>
              <a:gd name="connsiteX0" fmla="*/ 216507 w 433015"/>
              <a:gd name="connsiteY0" fmla="*/ 0 h 2418336"/>
              <a:gd name="connsiteX1" fmla="*/ 433015 w 433015"/>
              <a:gd name="connsiteY1" fmla="*/ 1209168 h 2418336"/>
              <a:gd name="connsiteX0" fmla="*/ 0 w 273284"/>
              <a:gd name="connsiteY0" fmla="*/ 0 h 1209168"/>
              <a:gd name="connsiteX1" fmla="*/ 216508 w 273284"/>
              <a:gd name="connsiteY1" fmla="*/ 1209168 h 1209168"/>
              <a:gd name="connsiteX2" fmla="*/ 1 w 273284"/>
              <a:gd name="connsiteY2" fmla="*/ 1209168 h 1209168"/>
              <a:gd name="connsiteX3" fmla="*/ 0 w 273284"/>
              <a:gd name="connsiteY3" fmla="*/ 0 h 1209168"/>
              <a:gd name="connsiteX0" fmla="*/ 0 w 273284"/>
              <a:gd name="connsiteY0" fmla="*/ 0 h 1209168"/>
              <a:gd name="connsiteX1" fmla="*/ 216508 w 273284"/>
              <a:gd name="connsiteY1" fmla="*/ 1209168 h 1209168"/>
              <a:gd name="connsiteX0" fmla="*/ 0 w 442123"/>
              <a:gd name="connsiteY0" fmla="*/ 0 h 1209168"/>
              <a:gd name="connsiteX1" fmla="*/ 216508 w 442123"/>
              <a:gd name="connsiteY1" fmla="*/ 1209168 h 1209168"/>
              <a:gd name="connsiteX2" fmla="*/ 1 w 442123"/>
              <a:gd name="connsiteY2" fmla="*/ 1209168 h 1209168"/>
              <a:gd name="connsiteX3" fmla="*/ 0 w 442123"/>
              <a:gd name="connsiteY3" fmla="*/ 0 h 1209168"/>
              <a:gd name="connsiteX0" fmla="*/ 0 w 442123"/>
              <a:gd name="connsiteY0" fmla="*/ 0 h 1209168"/>
              <a:gd name="connsiteX1" fmla="*/ 216508 w 442123"/>
              <a:gd name="connsiteY1" fmla="*/ 1209168 h 1209168"/>
              <a:gd name="connsiteX0" fmla="*/ 0 w 442123"/>
              <a:gd name="connsiteY0" fmla="*/ 0 h 1209168"/>
              <a:gd name="connsiteX1" fmla="*/ 216508 w 442123"/>
              <a:gd name="connsiteY1" fmla="*/ 1209168 h 1209168"/>
              <a:gd name="connsiteX2" fmla="*/ 1 w 442123"/>
              <a:gd name="connsiteY2" fmla="*/ 1209168 h 1209168"/>
              <a:gd name="connsiteX3" fmla="*/ 0 w 442123"/>
              <a:gd name="connsiteY3" fmla="*/ 0 h 1209168"/>
              <a:gd name="connsiteX0" fmla="*/ 0 w 442123"/>
              <a:gd name="connsiteY0" fmla="*/ 0 h 1209168"/>
              <a:gd name="connsiteX1" fmla="*/ 292708 w 442123"/>
              <a:gd name="connsiteY1" fmla="*/ 1122082 h 1209168"/>
              <a:gd name="connsiteX0" fmla="*/ 0 w 461515"/>
              <a:gd name="connsiteY0" fmla="*/ 0 h 1209168"/>
              <a:gd name="connsiteX1" fmla="*/ 216508 w 461515"/>
              <a:gd name="connsiteY1" fmla="*/ 1209168 h 1209168"/>
              <a:gd name="connsiteX2" fmla="*/ 1 w 461515"/>
              <a:gd name="connsiteY2" fmla="*/ 1209168 h 1209168"/>
              <a:gd name="connsiteX3" fmla="*/ 0 w 461515"/>
              <a:gd name="connsiteY3" fmla="*/ 0 h 1209168"/>
              <a:gd name="connsiteX0" fmla="*/ 0 w 461515"/>
              <a:gd name="connsiteY0" fmla="*/ 0 h 1209168"/>
              <a:gd name="connsiteX1" fmla="*/ 292708 w 461515"/>
              <a:gd name="connsiteY1" fmla="*/ 1122082 h 1209168"/>
              <a:gd name="connsiteX0" fmla="*/ 0 w 472338"/>
              <a:gd name="connsiteY0" fmla="*/ 34887 h 1244055"/>
              <a:gd name="connsiteX1" fmla="*/ 216508 w 472338"/>
              <a:gd name="connsiteY1" fmla="*/ 1244055 h 1244055"/>
              <a:gd name="connsiteX2" fmla="*/ 1 w 472338"/>
              <a:gd name="connsiteY2" fmla="*/ 1244055 h 1244055"/>
              <a:gd name="connsiteX3" fmla="*/ 0 w 472338"/>
              <a:gd name="connsiteY3" fmla="*/ 34887 h 1244055"/>
              <a:gd name="connsiteX0" fmla="*/ 60344 w 472338"/>
              <a:gd name="connsiteY0" fmla="*/ 0 h 1244055"/>
              <a:gd name="connsiteX1" fmla="*/ 292708 w 472338"/>
              <a:gd name="connsiteY1" fmla="*/ 1156969 h 1244055"/>
              <a:gd name="connsiteX0" fmla="*/ 0 w 442123"/>
              <a:gd name="connsiteY0" fmla="*/ 34887 h 1244055"/>
              <a:gd name="connsiteX1" fmla="*/ 216508 w 442123"/>
              <a:gd name="connsiteY1" fmla="*/ 1244055 h 1244055"/>
              <a:gd name="connsiteX2" fmla="*/ 1 w 442123"/>
              <a:gd name="connsiteY2" fmla="*/ 1244055 h 1244055"/>
              <a:gd name="connsiteX3" fmla="*/ 0 w 442123"/>
              <a:gd name="connsiteY3" fmla="*/ 34887 h 1244055"/>
              <a:gd name="connsiteX0" fmla="*/ 60344 w 442123"/>
              <a:gd name="connsiteY0" fmla="*/ 0 h 1244055"/>
              <a:gd name="connsiteX1" fmla="*/ 292708 w 442123"/>
              <a:gd name="connsiteY1" fmla="*/ 1156969 h 1244055"/>
              <a:gd name="connsiteX0" fmla="*/ 0 w 442123"/>
              <a:gd name="connsiteY0" fmla="*/ 34887 h 1244055"/>
              <a:gd name="connsiteX1" fmla="*/ 216508 w 442123"/>
              <a:gd name="connsiteY1" fmla="*/ 1244055 h 1244055"/>
              <a:gd name="connsiteX2" fmla="*/ 1 w 442123"/>
              <a:gd name="connsiteY2" fmla="*/ 1244055 h 1244055"/>
              <a:gd name="connsiteX3" fmla="*/ 0 w 442123"/>
              <a:gd name="connsiteY3" fmla="*/ 34887 h 1244055"/>
              <a:gd name="connsiteX0" fmla="*/ 60344 w 442123"/>
              <a:gd name="connsiteY0" fmla="*/ 0 h 1244055"/>
              <a:gd name="connsiteX1" fmla="*/ 292708 w 442123"/>
              <a:gd name="connsiteY1" fmla="*/ 1156969 h 1244055"/>
              <a:gd name="connsiteX0" fmla="*/ 665768 w 990567"/>
              <a:gd name="connsiteY0" fmla="*/ 34887 h 1244055"/>
              <a:gd name="connsiteX1" fmla="*/ 0 w 990567"/>
              <a:gd name="connsiteY1" fmla="*/ 809133 h 1244055"/>
              <a:gd name="connsiteX2" fmla="*/ 665769 w 990567"/>
              <a:gd name="connsiteY2" fmla="*/ 1244055 h 1244055"/>
              <a:gd name="connsiteX3" fmla="*/ 665768 w 990567"/>
              <a:gd name="connsiteY3" fmla="*/ 34887 h 1244055"/>
              <a:gd name="connsiteX0" fmla="*/ 726112 w 990567"/>
              <a:gd name="connsiteY0" fmla="*/ 0 h 1244055"/>
              <a:gd name="connsiteX1" fmla="*/ 958476 w 990567"/>
              <a:gd name="connsiteY1" fmla="*/ 1156969 h 1244055"/>
              <a:gd name="connsiteX0" fmla="*/ 695208 w 766704"/>
              <a:gd name="connsiteY0" fmla="*/ 34887 h 1244055"/>
              <a:gd name="connsiteX1" fmla="*/ 29440 w 766704"/>
              <a:gd name="connsiteY1" fmla="*/ 809133 h 1244055"/>
              <a:gd name="connsiteX2" fmla="*/ 695209 w 766704"/>
              <a:gd name="connsiteY2" fmla="*/ 1244055 h 1244055"/>
              <a:gd name="connsiteX3" fmla="*/ 695208 w 766704"/>
              <a:gd name="connsiteY3" fmla="*/ 34887 h 1244055"/>
              <a:gd name="connsiteX0" fmla="*/ 755552 w 766704"/>
              <a:gd name="connsiteY0" fmla="*/ 0 h 1244055"/>
              <a:gd name="connsiteX1" fmla="*/ 0 w 766704"/>
              <a:gd name="connsiteY1" fmla="*/ 772460 h 1244055"/>
              <a:gd name="connsiteX0" fmla="*/ 695208 w 802502"/>
              <a:gd name="connsiteY0" fmla="*/ 34887 h 1244055"/>
              <a:gd name="connsiteX1" fmla="*/ 29440 w 802502"/>
              <a:gd name="connsiteY1" fmla="*/ 809133 h 1244055"/>
              <a:gd name="connsiteX2" fmla="*/ 695209 w 802502"/>
              <a:gd name="connsiteY2" fmla="*/ 1244055 h 1244055"/>
              <a:gd name="connsiteX3" fmla="*/ 695208 w 802502"/>
              <a:gd name="connsiteY3" fmla="*/ 34887 h 1244055"/>
              <a:gd name="connsiteX0" fmla="*/ 755552 w 802502"/>
              <a:gd name="connsiteY0" fmla="*/ 0 h 1244055"/>
              <a:gd name="connsiteX1" fmla="*/ 0 w 802502"/>
              <a:gd name="connsiteY1" fmla="*/ 772460 h 1244055"/>
              <a:gd name="connsiteX0" fmla="*/ 720632 w 824157"/>
              <a:gd name="connsiteY0" fmla="*/ 34887 h 1244055"/>
              <a:gd name="connsiteX1" fmla="*/ 54864 w 824157"/>
              <a:gd name="connsiteY1" fmla="*/ 809133 h 1244055"/>
              <a:gd name="connsiteX2" fmla="*/ 720633 w 824157"/>
              <a:gd name="connsiteY2" fmla="*/ 1244055 h 1244055"/>
              <a:gd name="connsiteX3" fmla="*/ 720632 w 824157"/>
              <a:gd name="connsiteY3" fmla="*/ 34887 h 1244055"/>
              <a:gd name="connsiteX0" fmla="*/ 780976 w 824157"/>
              <a:gd name="connsiteY0" fmla="*/ 0 h 1244055"/>
              <a:gd name="connsiteX1" fmla="*/ 0 w 824157"/>
              <a:gd name="connsiteY1" fmla="*/ 851160 h 1244055"/>
              <a:gd name="connsiteX0" fmla="*/ 720632 w 815106"/>
              <a:gd name="connsiteY0" fmla="*/ 34887 h 1244055"/>
              <a:gd name="connsiteX1" fmla="*/ 54864 w 815106"/>
              <a:gd name="connsiteY1" fmla="*/ 809133 h 1244055"/>
              <a:gd name="connsiteX2" fmla="*/ 720633 w 815106"/>
              <a:gd name="connsiteY2" fmla="*/ 1244055 h 1244055"/>
              <a:gd name="connsiteX3" fmla="*/ 720632 w 815106"/>
              <a:gd name="connsiteY3" fmla="*/ 34887 h 1244055"/>
              <a:gd name="connsiteX0" fmla="*/ 780976 w 815106"/>
              <a:gd name="connsiteY0" fmla="*/ 0 h 1244055"/>
              <a:gd name="connsiteX1" fmla="*/ 0 w 815106"/>
              <a:gd name="connsiteY1" fmla="*/ 851160 h 1244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15106" h="1244055" stroke="0" extrusionOk="0">
                <a:moveTo>
                  <a:pt x="720632" y="34887"/>
                </a:moveTo>
                <a:cubicBezTo>
                  <a:pt x="840206" y="34887"/>
                  <a:pt x="620922" y="163099"/>
                  <a:pt x="54864" y="809133"/>
                </a:cubicBezTo>
                <a:lnTo>
                  <a:pt x="720633" y="1244055"/>
                </a:lnTo>
                <a:cubicBezTo>
                  <a:pt x="720633" y="840999"/>
                  <a:pt x="720632" y="437943"/>
                  <a:pt x="720632" y="34887"/>
                </a:cubicBezTo>
                <a:close/>
              </a:path>
              <a:path w="815106" h="1244055" fill="none">
                <a:moveTo>
                  <a:pt x="780976" y="0"/>
                </a:moveTo>
                <a:cubicBezTo>
                  <a:pt x="891722" y="382140"/>
                  <a:pt x="758489" y="624905"/>
                  <a:pt x="0" y="851160"/>
                </a:cubicBez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3" name="Arc 40"/>
          <p:cNvSpPr/>
          <p:nvPr/>
        </p:nvSpPr>
        <p:spPr bwMode="auto">
          <a:xfrm rot="3869104">
            <a:off x="3858635" y="4360054"/>
            <a:ext cx="324368" cy="1893347"/>
          </a:xfrm>
          <a:custGeom>
            <a:avLst/>
            <a:gdLst>
              <a:gd name="connsiteX0" fmla="*/ 216507 w 433015"/>
              <a:gd name="connsiteY0" fmla="*/ 0 h 2418336"/>
              <a:gd name="connsiteX1" fmla="*/ 433015 w 433015"/>
              <a:gd name="connsiteY1" fmla="*/ 1209168 h 2418336"/>
              <a:gd name="connsiteX2" fmla="*/ 216508 w 433015"/>
              <a:gd name="connsiteY2" fmla="*/ 1209168 h 2418336"/>
              <a:gd name="connsiteX3" fmla="*/ 216507 w 433015"/>
              <a:gd name="connsiteY3" fmla="*/ 0 h 2418336"/>
              <a:gd name="connsiteX0" fmla="*/ 216507 w 433015"/>
              <a:gd name="connsiteY0" fmla="*/ 0 h 2418336"/>
              <a:gd name="connsiteX1" fmla="*/ 433015 w 433015"/>
              <a:gd name="connsiteY1" fmla="*/ 1209168 h 2418336"/>
              <a:gd name="connsiteX0" fmla="*/ 0 w 273284"/>
              <a:gd name="connsiteY0" fmla="*/ 0 h 1209168"/>
              <a:gd name="connsiteX1" fmla="*/ 216508 w 273284"/>
              <a:gd name="connsiteY1" fmla="*/ 1209168 h 1209168"/>
              <a:gd name="connsiteX2" fmla="*/ 1 w 273284"/>
              <a:gd name="connsiteY2" fmla="*/ 1209168 h 1209168"/>
              <a:gd name="connsiteX3" fmla="*/ 0 w 273284"/>
              <a:gd name="connsiteY3" fmla="*/ 0 h 1209168"/>
              <a:gd name="connsiteX0" fmla="*/ 0 w 273284"/>
              <a:gd name="connsiteY0" fmla="*/ 0 h 1209168"/>
              <a:gd name="connsiteX1" fmla="*/ 216508 w 273284"/>
              <a:gd name="connsiteY1" fmla="*/ 1209168 h 1209168"/>
              <a:gd name="connsiteX0" fmla="*/ 0 w 442123"/>
              <a:gd name="connsiteY0" fmla="*/ 0 h 1209168"/>
              <a:gd name="connsiteX1" fmla="*/ 216508 w 442123"/>
              <a:gd name="connsiteY1" fmla="*/ 1209168 h 1209168"/>
              <a:gd name="connsiteX2" fmla="*/ 1 w 442123"/>
              <a:gd name="connsiteY2" fmla="*/ 1209168 h 1209168"/>
              <a:gd name="connsiteX3" fmla="*/ 0 w 442123"/>
              <a:gd name="connsiteY3" fmla="*/ 0 h 1209168"/>
              <a:gd name="connsiteX0" fmla="*/ 0 w 442123"/>
              <a:gd name="connsiteY0" fmla="*/ 0 h 1209168"/>
              <a:gd name="connsiteX1" fmla="*/ 216508 w 442123"/>
              <a:gd name="connsiteY1" fmla="*/ 1209168 h 1209168"/>
              <a:gd name="connsiteX0" fmla="*/ 0 w 442123"/>
              <a:gd name="connsiteY0" fmla="*/ 0 h 1209168"/>
              <a:gd name="connsiteX1" fmla="*/ 216508 w 442123"/>
              <a:gd name="connsiteY1" fmla="*/ 1209168 h 1209168"/>
              <a:gd name="connsiteX2" fmla="*/ 1 w 442123"/>
              <a:gd name="connsiteY2" fmla="*/ 1209168 h 1209168"/>
              <a:gd name="connsiteX3" fmla="*/ 0 w 442123"/>
              <a:gd name="connsiteY3" fmla="*/ 0 h 1209168"/>
              <a:gd name="connsiteX0" fmla="*/ 0 w 442123"/>
              <a:gd name="connsiteY0" fmla="*/ 0 h 1209168"/>
              <a:gd name="connsiteX1" fmla="*/ 292708 w 442123"/>
              <a:gd name="connsiteY1" fmla="*/ 1122082 h 1209168"/>
              <a:gd name="connsiteX0" fmla="*/ 0 w 461515"/>
              <a:gd name="connsiteY0" fmla="*/ 0 h 1209168"/>
              <a:gd name="connsiteX1" fmla="*/ 216508 w 461515"/>
              <a:gd name="connsiteY1" fmla="*/ 1209168 h 1209168"/>
              <a:gd name="connsiteX2" fmla="*/ 1 w 461515"/>
              <a:gd name="connsiteY2" fmla="*/ 1209168 h 1209168"/>
              <a:gd name="connsiteX3" fmla="*/ 0 w 461515"/>
              <a:gd name="connsiteY3" fmla="*/ 0 h 1209168"/>
              <a:gd name="connsiteX0" fmla="*/ 0 w 461515"/>
              <a:gd name="connsiteY0" fmla="*/ 0 h 1209168"/>
              <a:gd name="connsiteX1" fmla="*/ 292708 w 461515"/>
              <a:gd name="connsiteY1" fmla="*/ 1122082 h 1209168"/>
              <a:gd name="connsiteX0" fmla="*/ 0 w 1201904"/>
              <a:gd name="connsiteY0" fmla="*/ 0 h 1209168"/>
              <a:gd name="connsiteX1" fmla="*/ 216508 w 1201904"/>
              <a:gd name="connsiteY1" fmla="*/ 1209168 h 1209168"/>
              <a:gd name="connsiteX2" fmla="*/ 1 w 1201904"/>
              <a:gd name="connsiteY2" fmla="*/ 1209168 h 1209168"/>
              <a:gd name="connsiteX3" fmla="*/ 0 w 1201904"/>
              <a:gd name="connsiteY3" fmla="*/ 0 h 1209168"/>
              <a:gd name="connsiteX0" fmla="*/ 0 w 1201904"/>
              <a:gd name="connsiteY0" fmla="*/ 0 h 1209168"/>
              <a:gd name="connsiteX1" fmla="*/ 292708 w 1201904"/>
              <a:gd name="connsiteY1" fmla="*/ 1122082 h 1209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01904" h="1209168" stroke="0" extrusionOk="0">
                <a:moveTo>
                  <a:pt x="0" y="0"/>
                </a:moveTo>
                <a:cubicBezTo>
                  <a:pt x="119574" y="0"/>
                  <a:pt x="782566" y="563134"/>
                  <a:pt x="216508" y="1209168"/>
                </a:cubicBezTo>
                <a:lnTo>
                  <a:pt x="1" y="1209168"/>
                </a:lnTo>
                <a:cubicBezTo>
                  <a:pt x="1" y="806112"/>
                  <a:pt x="0" y="403056"/>
                  <a:pt x="0" y="0"/>
                </a:cubicBezTo>
                <a:close/>
              </a:path>
              <a:path w="1201904" h="1209168" fill="none">
                <a:moveTo>
                  <a:pt x="0" y="0"/>
                </a:moveTo>
                <a:cubicBezTo>
                  <a:pt x="119574" y="0"/>
                  <a:pt x="2443362" y="446818"/>
                  <a:pt x="292708" y="1122082"/>
                </a:cubicBez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3490852" y="5695886"/>
            <a:ext cx="1581587" cy="2862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err="1" smtClean="0"/>
              <a:t>myThread.sleep</a:t>
            </a:r>
            <a:r>
              <a:rPr lang="en-US" sz="1400" dirty="0" smtClean="0"/>
              <a:t>()</a:t>
            </a:r>
            <a:endParaRPr lang="en-US" sz="1400" dirty="0"/>
          </a:p>
        </p:txBody>
      </p:sp>
      <p:sp>
        <p:nvSpPr>
          <p:cNvPr id="55" name="Rectangle 54"/>
          <p:cNvSpPr/>
          <p:nvPr/>
        </p:nvSpPr>
        <p:spPr>
          <a:xfrm>
            <a:off x="929670" y="4629644"/>
            <a:ext cx="941283" cy="4801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400" dirty="0" err="1" smtClean="0"/>
              <a:t>sleeptime</a:t>
            </a:r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 smtClean="0"/>
              <a:t>elapsed</a:t>
            </a:r>
            <a:endParaRPr lang="en-US" sz="1400" dirty="0"/>
          </a:p>
        </p:txBody>
      </p:sp>
      <p:sp>
        <p:nvSpPr>
          <p:cNvPr id="56" name="Arc 40"/>
          <p:cNvSpPr/>
          <p:nvPr/>
        </p:nvSpPr>
        <p:spPr bwMode="auto">
          <a:xfrm rot="12793330">
            <a:off x="1902206" y="3781760"/>
            <a:ext cx="798671" cy="1349680"/>
          </a:xfrm>
          <a:custGeom>
            <a:avLst/>
            <a:gdLst>
              <a:gd name="connsiteX0" fmla="*/ 216507 w 433015"/>
              <a:gd name="connsiteY0" fmla="*/ 0 h 2418336"/>
              <a:gd name="connsiteX1" fmla="*/ 433015 w 433015"/>
              <a:gd name="connsiteY1" fmla="*/ 1209168 h 2418336"/>
              <a:gd name="connsiteX2" fmla="*/ 216508 w 433015"/>
              <a:gd name="connsiteY2" fmla="*/ 1209168 h 2418336"/>
              <a:gd name="connsiteX3" fmla="*/ 216507 w 433015"/>
              <a:gd name="connsiteY3" fmla="*/ 0 h 2418336"/>
              <a:gd name="connsiteX0" fmla="*/ 216507 w 433015"/>
              <a:gd name="connsiteY0" fmla="*/ 0 h 2418336"/>
              <a:gd name="connsiteX1" fmla="*/ 433015 w 433015"/>
              <a:gd name="connsiteY1" fmla="*/ 1209168 h 2418336"/>
              <a:gd name="connsiteX0" fmla="*/ 0 w 273284"/>
              <a:gd name="connsiteY0" fmla="*/ 0 h 1209168"/>
              <a:gd name="connsiteX1" fmla="*/ 216508 w 273284"/>
              <a:gd name="connsiteY1" fmla="*/ 1209168 h 1209168"/>
              <a:gd name="connsiteX2" fmla="*/ 1 w 273284"/>
              <a:gd name="connsiteY2" fmla="*/ 1209168 h 1209168"/>
              <a:gd name="connsiteX3" fmla="*/ 0 w 273284"/>
              <a:gd name="connsiteY3" fmla="*/ 0 h 1209168"/>
              <a:gd name="connsiteX0" fmla="*/ 0 w 273284"/>
              <a:gd name="connsiteY0" fmla="*/ 0 h 1209168"/>
              <a:gd name="connsiteX1" fmla="*/ 216508 w 273284"/>
              <a:gd name="connsiteY1" fmla="*/ 1209168 h 1209168"/>
              <a:gd name="connsiteX0" fmla="*/ 0 w 442123"/>
              <a:gd name="connsiteY0" fmla="*/ 0 h 1209168"/>
              <a:gd name="connsiteX1" fmla="*/ 216508 w 442123"/>
              <a:gd name="connsiteY1" fmla="*/ 1209168 h 1209168"/>
              <a:gd name="connsiteX2" fmla="*/ 1 w 442123"/>
              <a:gd name="connsiteY2" fmla="*/ 1209168 h 1209168"/>
              <a:gd name="connsiteX3" fmla="*/ 0 w 442123"/>
              <a:gd name="connsiteY3" fmla="*/ 0 h 1209168"/>
              <a:gd name="connsiteX0" fmla="*/ 0 w 442123"/>
              <a:gd name="connsiteY0" fmla="*/ 0 h 1209168"/>
              <a:gd name="connsiteX1" fmla="*/ 216508 w 442123"/>
              <a:gd name="connsiteY1" fmla="*/ 1209168 h 1209168"/>
              <a:gd name="connsiteX0" fmla="*/ 0 w 442123"/>
              <a:gd name="connsiteY0" fmla="*/ 0 h 1209168"/>
              <a:gd name="connsiteX1" fmla="*/ 216508 w 442123"/>
              <a:gd name="connsiteY1" fmla="*/ 1209168 h 1209168"/>
              <a:gd name="connsiteX2" fmla="*/ 1 w 442123"/>
              <a:gd name="connsiteY2" fmla="*/ 1209168 h 1209168"/>
              <a:gd name="connsiteX3" fmla="*/ 0 w 442123"/>
              <a:gd name="connsiteY3" fmla="*/ 0 h 1209168"/>
              <a:gd name="connsiteX0" fmla="*/ 0 w 442123"/>
              <a:gd name="connsiteY0" fmla="*/ 0 h 1209168"/>
              <a:gd name="connsiteX1" fmla="*/ 292708 w 442123"/>
              <a:gd name="connsiteY1" fmla="*/ 1122082 h 1209168"/>
              <a:gd name="connsiteX0" fmla="*/ 0 w 461515"/>
              <a:gd name="connsiteY0" fmla="*/ 0 h 1209168"/>
              <a:gd name="connsiteX1" fmla="*/ 216508 w 461515"/>
              <a:gd name="connsiteY1" fmla="*/ 1209168 h 1209168"/>
              <a:gd name="connsiteX2" fmla="*/ 1 w 461515"/>
              <a:gd name="connsiteY2" fmla="*/ 1209168 h 1209168"/>
              <a:gd name="connsiteX3" fmla="*/ 0 w 461515"/>
              <a:gd name="connsiteY3" fmla="*/ 0 h 1209168"/>
              <a:gd name="connsiteX0" fmla="*/ 0 w 461515"/>
              <a:gd name="connsiteY0" fmla="*/ 0 h 1209168"/>
              <a:gd name="connsiteX1" fmla="*/ 292708 w 461515"/>
              <a:gd name="connsiteY1" fmla="*/ 1122082 h 1209168"/>
              <a:gd name="connsiteX0" fmla="*/ 0 w 466867"/>
              <a:gd name="connsiteY0" fmla="*/ 66943 h 1276111"/>
              <a:gd name="connsiteX1" fmla="*/ 216508 w 466867"/>
              <a:gd name="connsiteY1" fmla="*/ 1276111 h 1276111"/>
              <a:gd name="connsiteX2" fmla="*/ 1 w 466867"/>
              <a:gd name="connsiteY2" fmla="*/ 1276111 h 1276111"/>
              <a:gd name="connsiteX3" fmla="*/ 0 w 466867"/>
              <a:gd name="connsiteY3" fmla="*/ 66943 h 1276111"/>
              <a:gd name="connsiteX0" fmla="*/ 30741 w 466867"/>
              <a:gd name="connsiteY0" fmla="*/ 0 h 1276111"/>
              <a:gd name="connsiteX1" fmla="*/ 292708 w 466867"/>
              <a:gd name="connsiteY1" fmla="*/ 1189025 h 1276111"/>
              <a:gd name="connsiteX0" fmla="*/ 0 w 478630"/>
              <a:gd name="connsiteY0" fmla="*/ 81004 h 1290172"/>
              <a:gd name="connsiteX1" fmla="*/ 216508 w 478630"/>
              <a:gd name="connsiteY1" fmla="*/ 1290172 h 1290172"/>
              <a:gd name="connsiteX2" fmla="*/ 1 w 478630"/>
              <a:gd name="connsiteY2" fmla="*/ 1290172 h 1290172"/>
              <a:gd name="connsiteX3" fmla="*/ 0 w 478630"/>
              <a:gd name="connsiteY3" fmla="*/ 81004 h 1290172"/>
              <a:gd name="connsiteX0" fmla="*/ 30741 w 478630"/>
              <a:gd name="connsiteY0" fmla="*/ 14061 h 1290172"/>
              <a:gd name="connsiteX1" fmla="*/ 292708 w 478630"/>
              <a:gd name="connsiteY1" fmla="*/ 1203086 h 1290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78630" h="1290172" stroke="0" extrusionOk="0">
                <a:moveTo>
                  <a:pt x="0" y="81004"/>
                </a:moveTo>
                <a:cubicBezTo>
                  <a:pt x="119574" y="81004"/>
                  <a:pt x="782566" y="644138"/>
                  <a:pt x="216508" y="1290172"/>
                </a:cubicBezTo>
                <a:lnTo>
                  <a:pt x="1" y="1290172"/>
                </a:lnTo>
                <a:cubicBezTo>
                  <a:pt x="1" y="887116"/>
                  <a:pt x="0" y="484060"/>
                  <a:pt x="0" y="81004"/>
                </a:cubicBezTo>
                <a:close/>
              </a:path>
              <a:path w="478630" h="1290172" fill="none">
                <a:moveTo>
                  <a:pt x="30741" y="14061"/>
                </a:moveTo>
                <a:cubicBezTo>
                  <a:pt x="220226" y="-117021"/>
                  <a:pt x="760794" y="698567"/>
                  <a:pt x="292708" y="1203086"/>
                </a:cubicBez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7" name="Arc 42"/>
          <p:cNvSpPr/>
          <p:nvPr/>
        </p:nvSpPr>
        <p:spPr bwMode="auto">
          <a:xfrm rot="8450786">
            <a:off x="5300719" y="4451751"/>
            <a:ext cx="778894" cy="1899965"/>
          </a:xfrm>
          <a:custGeom>
            <a:avLst/>
            <a:gdLst>
              <a:gd name="connsiteX0" fmla="*/ 493335 w 986671"/>
              <a:gd name="connsiteY0" fmla="*/ 0 h 1977109"/>
              <a:gd name="connsiteX1" fmla="*/ 986671 w 986671"/>
              <a:gd name="connsiteY1" fmla="*/ 988555 h 1977109"/>
              <a:gd name="connsiteX2" fmla="*/ 493336 w 986671"/>
              <a:gd name="connsiteY2" fmla="*/ 988555 h 1977109"/>
              <a:gd name="connsiteX3" fmla="*/ 493335 w 986671"/>
              <a:gd name="connsiteY3" fmla="*/ 0 h 1977109"/>
              <a:gd name="connsiteX0" fmla="*/ 493335 w 986671"/>
              <a:gd name="connsiteY0" fmla="*/ 0 h 1977109"/>
              <a:gd name="connsiteX1" fmla="*/ 986671 w 986671"/>
              <a:gd name="connsiteY1" fmla="*/ 988555 h 1977109"/>
              <a:gd name="connsiteX0" fmla="*/ 0 w 493336"/>
              <a:gd name="connsiteY0" fmla="*/ 0 h 996356"/>
              <a:gd name="connsiteX1" fmla="*/ 493336 w 493336"/>
              <a:gd name="connsiteY1" fmla="*/ 988555 h 996356"/>
              <a:gd name="connsiteX2" fmla="*/ 1 w 493336"/>
              <a:gd name="connsiteY2" fmla="*/ 988555 h 996356"/>
              <a:gd name="connsiteX3" fmla="*/ 0 w 493336"/>
              <a:gd name="connsiteY3" fmla="*/ 0 h 996356"/>
              <a:gd name="connsiteX0" fmla="*/ 0 w 493336"/>
              <a:gd name="connsiteY0" fmla="*/ 0 h 996356"/>
              <a:gd name="connsiteX1" fmla="*/ 351617 w 493336"/>
              <a:gd name="connsiteY1" fmla="*/ 996356 h 996356"/>
              <a:gd name="connsiteX0" fmla="*/ 0 w 493336"/>
              <a:gd name="connsiteY0" fmla="*/ 0 h 996356"/>
              <a:gd name="connsiteX1" fmla="*/ 493336 w 493336"/>
              <a:gd name="connsiteY1" fmla="*/ 988555 h 996356"/>
              <a:gd name="connsiteX2" fmla="*/ 1 w 493336"/>
              <a:gd name="connsiteY2" fmla="*/ 988555 h 996356"/>
              <a:gd name="connsiteX3" fmla="*/ 0 w 493336"/>
              <a:gd name="connsiteY3" fmla="*/ 0 h 996356"/>
              <a:gd name="connsiteX0" fmla="*/ 0 w 493336"/>
              <a:gd name="connsiteY0" fmla="*/ 0 h 996356"/>
              <a:gd name="connsiteX1" fmla="*/ 351617 w 493336"/>
              <a:gd name="connsiteY1" fmla="*/ 996356 h 996356"/>
              <a:gd name="connsiteX0" fmla="*/ 0 w 493336"/>
              <a:gd name="connsiteY0" fmla="*/ 0 h 988555"/>
              <a:gd name="connsiteX1" fmla="*/ 493336 w 493336"/>
              <a:gd name="connsiteY1" fmla="*/ 988555 h 988555"/>
              <a:gd name="connsiteX2" fmla="*/ 1 w 493336"/>
              <a:gd name="connsiteY2" fmla="*/ 988555 h 988555"/>
              <a:gd name="connsiteX3" fmla="*/ 0 w 493336"/>
              <a:gd name="connsiteY3" fmla="*/ 0 h 988555"/>
              <a:gd name="connsiteX0" fmla="*/ 0 w 493336"/>
              <a:gd name="connsiteY0" fmla="*/ 0 h 988555"/>
              <a:gd name="connsiteX1" fmla="*/ 221282 w 493336"/>
              <a:gd name="connsiteY1" fmla="*/ 928941 h 988555"/>
              <a:gd name="connsiteX0" fmla="*/ 0 w 493336"/>
              <a:gd name="connsiteY0" fmla="*/ 0 h 988555"/>
              <a:gd name="connsiteX1" fmla="*/ 493336 w 493336"/>
              <a:gd name="connsiteY1" fmla="*/ 988555 h 988555"/>
              <a:gd name="connsiteX2" fmla="*/ 1 w 493336"/>
              <a:gd name="connsiteY2" fmla="*/ 988555 h 988555"/>
              <a:gd name="connsiteX3" fmla="*/ 0 w 493336"/>
              <a:gd name="connsiteY3" fmla="*/ 0 h 988555"/>
              <a:gd name="connsiteX0" fmla="*/ 0 w 493336"/>
              <a:gd name="connsiteY0" fmla="*/ 0 h 988555"/>
              <a:gd name="connsiteX1" fmla="*/ 221282 w 493336"/>
              <a:gd name="connsiteY1" fmla="*/ 928941 h 988555"/>
              <a:gd name="connsiteX0" fmla="*/ 0 w 493336"/>
              <a:gd name="connsiteY0" fmla="*/ 0 h 988555"/>
              <a:gd name="connsiteX1" fmla="*/ 493336 w 493336"/>
              <a:gd name="connsiteY1" fmla="*/ 988555 h 988555"/>
              <a:gd name="connsiteX2" fmla="*/ 1 w 493336"/>
              <a:gd name="connsiteY2" fmla="*/ 988555 h 988555"/>
              <a:gd name="connsiteX3" fmla="*/ 0 w 493336"/>
              <a:gd name="connsiteY3" fmla="*/ 0 h 988555"/>
              <a:gd name="connsiteX0" fmla="*/ 0 w 493336"/>
              <a:gd name="connsiteY0" fmla="*/ 0 h 988555"/>
              <a:gd name="connsiteX1" fmla="*/ 221282 w 493336"/>
              <a:gd name="connsiteY1" fmla="*/ 928941 h 988555"/>
              <a:gd name="connsiteX0" fmla="*/ 0 w 493336"/>
              <a:gd name="connsiteY0" fmla="*/ 0 h 988555"/>
              <a:gd name="connsiteX1" fmla="*/ 493336 w 493336"/>
              <a:gd name="connsiteY1" fmla="*/ 988555 h 988555"/>
              <a:gd name="connsiteX2" fmla="*/ 1 w 493336"/>
              <a:gd name="connsiteY2" fmla="*/ 988555 h 988555"/>
              <a:gd name="connsiteX3" fmla="*/ 0 w 493336"/>
              <a:gd name="connsiteY3" fmla="*/ 0 h 988555"/>
              <a:gd name="connsiteX0" fmla="*/ 0 w 493336"/>
              <a:gd name="connsiteY0" fmla="*/ 0 h 988555"/>
              <a:gd name="connsiteX1" fmla="*/ 221282 w 493336"/>
              <a:gd name="connsiteY1" fmla="*/ 928941 h 988555"/>
              <a:gd name="connsiteX0" fmla="*/ 23101 w 516437"/>
              <a:gd name="connsiteY0" fmla="*/ 40441 h 1028996"/>
              <a:gd name="connsiteX1" fmla="*/ 516437 w 516437"/>
              <a:gd name="connsiteY1" fmla="*/ 1028996 h 1028996"/>
              <a:gd name="connsiteX2" fmla="*/ 23102 w 516437"/>
              <a:gd name="connsiteY2" fmla="*/ 1028996 h 1028996"/>
              <a:gd name="connsiteX3" fmla="*/ 23101 w 516437"/>
              <a:gd name="connsiteY3" fmla="*/ 40441 h 1028996"/>
              <a:gd name="connsiteX0" fmla="*/ 0 w 516437"/>
              <a:gd name="connsiteY0" fmla="*/ 0 h 1028996"/>
              <a:gd name="connsiteX1" fmla="*/ 244383 w 516437"/>
              <a:gd name="connsiteY1" fmla="*/ 969382 h 1028996"/>
              <a:gd name="connsiteX0" fmla="*/ 23101 w 516437"/>
              <a:gd name="connsiteY0" fmla="*/ 40441 h 1028996"/>
              <a:gd name="connsiteX1" fmla="*/ 516437 w 516437"/>
              <a:gd name="connsiteY1" fmla="*/ 1028996 h 1028996"/>
              <a:gd name="connsiteX2" fmla="*/ 23102 w 516437"/>
              <a:gd name="connsiteY2" fmla="*/ 1028996 h 1028996"/>
              <a:gd name="connsiteX3" fmla="*/ 23101 w 516437"/>
              <a:gd name="connsiteY3" fmla="*/ 40441 h 1028996"/>
              <a:gd name="connsiteX0" fmla="*/ 0 w 516437"/>
              <a:gd name="connsiteY0" fmla="*/ 0 h 1028996"/>
              <a:gd name="connsiteX1" fmla="*/ 244383 w 516437"/>
              <a:gd name="connsiteY1" fmla="*/ 969382 h 1028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16437" h="1028996" stroke="0" extrusionOk="0">
                <a:moveTo>
                  <a:pt x="23101" y="40441"/>
                </a:moveTo>
                <a:cubicBezTo>
                  <a:pt x="351875" y="358982"/>
                  <a:pt x="516437" y="483032"/>
                  <a:pt x="516437" y="1028996"/>
                </a:cubicBezTo>
                <a:lnTo>
                  <a:pt x="23102" y="1028996"/>
                </a:lnTo>
                <a:cubicBezTo>
                  <a:pt x="23102" y="699478"/>
                  <a:pt x="23101" y="369959"/>
                  <a:pt x="23101" y="40441"/>
                </a:cubicBezTo>
                <a:close/>
              </a:path>
              <a:path w="516437" h="1028996" fill="none">
                <a:moveTo>
                  <a:pt x="0" y="0"/>
                </a:moveTo>
                <a:cubicBezTo>
                  <a:pt x="361150" y="248312"/>
                  <a:pt x="655801" y="686094"/>
                  <a:pt x="244383" y="969382"/>
                </a:cubicBez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Rounded Rectangle 35"/>
          <p:cNvSpPr/>
          <p:nvPr/>
        </p:nvSpPr>
        <p:spPr bwMode="auto">
          <a:xfrm>
            <a:off x="4398386" y="4276513"/>
            <a:ext cx="1209912" cy="476071"/>
          </a:xfrm>
          <a:prstGeom prst="roundRect">
            <a:avLst>
              <a:gd name="adj" fmla="val 50000"/>
            </a:avLst>
          </a:prstGeom>
          <a:solidFill>
            <a:srgbClr val="E1FFFF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u="none" strike="noStrike" cap="none" normalizeH="0" baseline="0" dirty="0" smtClean="0">
                <a:ln>
                  <a:noFill/>
                </a:ln>
                <a:effectLst/>
                <a:latin typeface="Arial" charset="0"/>
              </a:rPr>
              <a:t>Running</a:t>
            </a:r>
          </a:p>
        </p:txBody>
      </p:sp>
      <p:sp>
        <p:nvSpPr>
          <p:cNvPr id="58" name="Rectangle 57"/>
          <p:cNvSpPr/>
          <p:nvPr/>
        </p:nvSpPr>
        <p:spPr>
          <a:xfrm>
            <a:off x="5520818" y="5034454"/>
            <a:ext cx="1650284" cy="4801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r</a:t>
            </a:r>
            <a:r>
              <a:rPr lang="en-US" sz="1400" dirty="0" smtClean="0"/>
              <a:t>un() method returns</a:t>
            </a:r>
            <a:endParaRPr lang="en-US" sz="1400" dirty="0"/>
          </a:p>
        </p:txBody>
      </p:sp>
      <p:sp>
        <p:nvSpPr>
          <p:cNvPr id="60" name="Oval 59"/>
          <p:cNvSpPr/>
          <p:nvPr/>
        </p:nvSpPr>
        <p:spPr bwMode="auto">
          <a:xfrm>
            <a:off x="7569184" y="4638584"/>
            <a:ext cx="392925" cy="366901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1" name="Arc 42"/>
          <p:cNvSpPr/>
          <p:nvPr/>
        </p:nvSpPr>
        <p:spPr bwMode="auto">
          <a:xfrm rot="2795281">
            <a:off x="7299800" y="5037639"/>
            <a:ext cx="359662" cy="1082527"/>
          </a:xfrm>
          <a:custGeom>
            <a:avLst/>
            <a:gdLst>
              <a:gd name="connsiteX0" fmla="*/ 493335 w 986671"/>
              <a:gd name="connsiteY0" fmla="*/ 0 h 1977109"/>
              <a:gd name="connsiteX1" fmla="*/ 986671 w 986671"/>
              <a:gd name="connsiteY1" fmla="*/ 988555 h 1977109"/>
              <a:gd name="connsiteX2" fmla="*/ 493336 w 986671"/>
              <a:gd name="connsiteY2" fmla="*/ 988555 h 1977109"/>
              <a:gd name="connsiteX3" fmla="*/ 493335 w 986671"/>
              <a:gd name="connsiteY3" fmla="*/ 0 h 1977109"/>
              <a:gd name="connsiteX0" fmla="*/ 493335 w 986671"/>
              <a:gd name="connsiteY0" fmla="*/ 0 h 1977109"/>
              <a:gd name="connsiteX1" fmla="*/ 986671 w 986671"/>
              <a:gd name="connsiteY1" fmla="*/ 988555 h 1977109"/>
              <a:gd name="connsiteX0" fmla="*/ 0 w 493336"/>
              <a:gd name="connsiteY0" fmla="*/ 0 h 996356"/>
              <a:gd name="connsiteX1" fmla="*/ 493336 w 493336"/>
              <a:gd name="connsiteY1" fmla="*/ 988555 h 996356"/>
              <a:gd name="connsiteX2" fmla="*/ 1 w 493336"/>
              <a:gd name="connsiteY2" fmla="*/ 988555 h 996356"/>
              <a:gd name="connsiteX3" fmla="*/ 0 w 493336"/>
              <a:gd name="connsiteY3" fmla="*/ 0 h 996356"/>
              <a:gd name="connsiteX0" fmla="*/ 0 w 493336"/>
              <a:gd name="connsiteY0" fmla="*/ 0 h 996356"/>
              <a:gd name="connsiteX1" fmla="*/ 351617 w 493336"/>
              <a:gd name="connsiteY1" fmla="*/ 996356 h 996356"/>
              <a:gd name="connsiteX0" fmla="*/ 0 w 493336"/>
              <a:gd name="connsiteY0" fmla="*/ 0 h 996356"/>
              <a:gd name="connsiteX1" fmla="*/ 493336 w 493336"/>
              <a:gd name="connsiteY1" fmla="*/ 988555 h 996356"/>
              <a:gd name="connsiteX2" fmla="*/ 1 w 493336"/>
              <a:gd name="connsiteY2" fmla="*/ 988555 h 996356"/>
              <a:gd name="connsiteX3" fmla="*/ 0 w 493336"/>
              <a:gd name="connsiteY3" fmla="*/ 0 h 996356"/>
              <a:gd name="connsiteX0" fmla="*/ 0 w 493336"/>
              <a:gd name="connsiteY0" fmla="*/ 0 h 996356"/>
              <a:gd name="connsiteX1" fmla="*/ 351617 w 493336"/>
              <a:gd name="connsiteY1" fmla="*/ 996356 h 996356"/>
              <a:gd name="connsiteX0" fmla="*/ 0 w 493336"/>
              <a:gd name="connsiteY0" fmla="*/ 0 h 988555"/>
              <a:gd name="connsiteX1" fmla="*/ 493336 w 493336"/>
              <a:gd name="connsiteY1" fmla="*/ 988555 h 988555"/>
              <a:gd name="connsiteX2" fmla="*/ 1 w 493336"/>
              <a:gd name="connsiteY2" fmla="*/ 988555 h 988555"/>
              <a:gd name="connsiteX3" fmla="*/ 0 w 493336"/>
              <a:gd name="connsiteY3" fmla="*/ 0 h 988555"/>
              <a:gd name="connsiteX0" fmla="*/ 0 w 493336"/>
              <a:gd name="connsiteY0" fmla="*/ 0 h 988555"/>
              <a:gd name="connsiteX1" fmla="*/ 221282 w 493336"/>
              <a:gd name="connsiteY1" fmla="*/ 928941 h 988555"/>
              <a:gd name="connsiteX0" fmla="*/ 0 w 493336"/>
              <a:gd name="connsiteY0" fmla="*/ 0 h 988555"/>
              <a:gd name="connsiteX1" fmla="*/ 493336 w 493336"/>
              <a:gd name="connsiteY1" fmla="*/ 988555 h 988555"/>
              <a:gd name="connsiteX2" fmla="*/ 1 w 493336"/>
              <a:gd name="connsiteY2" fmla="*/ 988555 h 988555"/>
              <a:gd name="connsiteX3" fmla="*/ 0 w 493336"/>
              <a:gd name="connsiteY3" fmla="*/ 0 h 988555"/>
              <a:gd name="connsiteX0" fmla="*/ 0 w 493336"/>
              <a:gd name="connsiteY0" fmla="*/ 0 h 988555"/>
              <a:gd name="connsiteX1" fmla="*/ 221282 w 493336"/>
              <a:gd name="connsiteY1" fmla="*/ 928941 h 988555"/>
              <a:gd name="connsiteX0" fmla="*/ 0 w 493336"/>
              <a:gd name="connsiteY0" fmla="*/ 0 h 988555"/>
              <a:gd name="connsiteX1" fmla="*/ 493336 w 493336"/>
              <a:gd name="connsiteY1" fmla="*/ 988555 h 988555"/>
              <a:gd name="connsiteX2" fmla="*/ 1 w 493336"/>
              <a:gd name="connsiteY2" fmla="*/ 988555 h 988555"/>
              <a:gd name="connsiteX3" fmla="*/ 0 w 493336"/>
              <a:gd name="connsiteY3" fmla="*/ 0 h 988555"/>
              <a:gd name="connsiteX0" fmla="*/ 0 w 493336"/>
              <a:gd name="connsiteY0" fmla="*/ 0 h 988555"/>
              <a:gd name="connsiteX1" fmla="*/ 221282 w 493336"/>
              <a:gd name="connsiteY1" fmla="*/ 928941 h 988555"/>
              <a:gd name="connsiteX0" fmla="*/ 0 w 493336"/>
              <a:gd name="connsiteY0" fmla="*/ 0 h 988555"/>
              <a:gd name="connsiteX1" fmla="*/ 493336 w 493336"/>
              <a:gd name="connsiteY1" fmla="*/ 988555 h 988555"/>
              <a:gd name="connsiteX2" fmla="*/ 1 w 493336"/>
              <a:gd name="connsiteY2" fmla="*/ 988555 h 988555"/>
              <a:gd name="connsiteX3" fmla="*/ 0 w 493336"/>
              <a:gd name="connsiteY3" fmla="*/ 0 h 988555"/>
              <a:gd name="connsiteX0" fmla="*/ 0 w 493336"/>
              <a:gd name="connsiteY0" fmla="*/ 0 h 988555"/>
              <a:gd name="connsiteX1" fmla="*/ 221282 w 493336"/>
              <a:gd name="connsiteY1" fmla="*/ 928941 h 988555"/>
              <a:gd name="connsiteX0" fmla="*/ 23101 w 516437"/>
              <a:gd name="connsiteY0" fmla="*/ 40441 h 1028996"/>
              <a:gd name="connsiteX1" fmla="*/ 516437 w 516437"/>
              <a:gd name="connsiteY1" fmla="*/ 1028996 h 1028996"/>
              <a:gd name="connsiteX2" fmla="*/ 23102 w 516437"/>
              <a:gd name="connsiteY2" fmla="*/ 1028996 h 1028996"/>
              <a:gd name="connsiteX3" fmla="*/ 23101 w 516437"/>
              <a:gd name="connsiteY3" fmla="*/ 40441 h 1028996"/>
              <a:gd name="connsiteX0" fmla="*/ 0 w 516437"/>
              <a:gd name="connsiteY0" fmla="*/ 0 h 1028996"/>
              <a:gd name="connsiteX1" fmla="*/ 244383 w 516437"/>
              <a:gd name="connsiteY1" fmla="*/ 969382 h 1028996"/>
              <a:gd name="connsiteX0" fmla="*/ 23101 w 516437"/>
              <a:gd name="connsiteY0" fmla="*/ 40441 h 1028996"/>
              <a:gd name="connsiteX1" fmla="*/ 516437 w 516437"/>
              <a:gd name="connsiteY1" fmla="*/ 1028996 h 1028996"/>
              <a:gd name="connsiteX2" fmla="*/ 23102 w 516437"/>
              <a:gd name="connsiteY2" fmla="*/ 1028996 h 1028996"/>
              <a:gd name="connsiteX3" fmla="*/ 23101 w 516437"/>
              <a:gd name="connsiteY3" fmla="*/ 40441 h 1028996"/>
              <a:gd name="connsiteX0" fmla="*/ 0 w 516437"/>
              <a:gd name="connsiteY0" fmla="*/ 0 h 1028996"/>
              <a:gd name="connsiteX1" fmla="*/ 244383 w 516437"/>
              <a:gd name="connsiteY1" fmla="*/ 969382 h 1028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16437" h="1028996" stroke="0" extrusionOk="0">
                <a:moveTo>
                  <a:pt x="23101" y="40441"/>
                </a:moveTo>
                <a:cubicBezTo>
                  <a:pt x="351875" y="358982"/>
                  <a:pt x="516437" y="483032"/>
                  <a:pt x="516437" y="1028996"/>
                </a:cubicBezTo>
                <a:lnTo>
                  <a:pt x="23102" y="1028996"/>
                </a:lnTo>
                <a:cubicBezTo>
                  <a:pt x="23102" y="699478"/>
                  <a:pt x="23101" y="369959"/>
                  <a:pt x="23101" y="40441"/>
                </a:cubicBezTo>
                <a:close/>
              </a:path>
              <a:path w="516437" h="1028996" fill="none">
                <a:moveTo>
                  <a:pt x="0" y="0"/>
                </a:moveTo>
                <a:cubicBezTo>
                  <a:pt x="361150" y="248312"/>
                  <a:pt x="655801" y="686094"/>
                  <a:pt x="244383" y="969382"/>
                </a:cubicBez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Rounded Rectangle 33"/>
          <p:cNvSpPr/>
          <p:nvPr/>
        </p:nvSpPr>
        <p:spPr bwMode="auto">
          <a:xfrm>
            <a:off x="6572114" y="5553358"/>
            <a:ext cx="1523096" cy="476071"/>
          </a:xfrm>
          <a:prstGeom prst="roundRect">
            <a:avLst>
              <a:gd name="adj" fmla="val 50000"/>
            </a:avLst>
          </a:prstGeom>
          <a:solidFill>
            <a:srgbClr val="E1FFFF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u="none" strike="noStrike" cap="none" normalizeH="0" baseline="0" dirty="0" smtClean="0">
                <a:ln>
                  <a:noFill/>
                </a:ln>
                <a:effectLst/>
                <a:latin typeface="Arial" charset="0"/>
              </a:rPr>
              <a:t>Terminated</a:t>
            </a:r>
          </a:p>
        </p:txBody>
      </p:sp>
      <p:sp>
        <p:nvSpPr>
          <p:cNvPr id="13" name="Oval 12"/>
          <p:cNvSpPr/>
          <p:nvPr/>
        </p:nvSpPr>
        <p:spPr bwMode="auto">
          <a:xfrm>
            <a:off x="349694" y="1426176"/>
            <a:ext cx="379143" cy="356839"/>
          </a:xfrm>
          <a:prstGeom prst="ellipse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3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533400"/>
            <a:ext cx="8839200" cy="381000"/>
          </a:xfrm>
        </p:spPr>
        <p:txBody>
          <a:bodyPr>
            <a:noAutofit/>
          </a:bodyPr>
          <a:lstStyle/>
          <a:p>
            <a:pPr algn="ctr"/>
            <a:r>
              <a:rPr lang="en-US" sz="3200" dirty="0" smtClean="0"/>
              <a:t>State Machine for Java Threads in Android</a:t>
            </a:r>
            <a:endParaRPr lang="en-US" sz="3200" dirty="0"/>
          </a:p>
        </p:txBody>
      </p:sp>
      <p:sp>
        <p:nvSpPr>
          <p:cNvPr id="59" name="Arc 58"/>
          <p:cNvSpPr/>
          <p:nvPr/>
        </p:nvSpPr>
        <p:spPr bwMode="auto">
          <a:xfrm rot="19437458">
            <a:off x="2985175" y="2604903"/>
            <a:ext cx="433015" cy="2418336"/>
          </a:xfrm>
          <a:prstGeom prst="arc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0945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Oval 63"/>
          <p:cNvSpPr>
            <a:spLocks noChangeAspect="1"/>
          </p:cNvSpPr>
          <p:nvPr/>
        </p:nvSpPr>
        <p:spPr bwMode="auto">
          <a:xfrm>
            <a:off x="7525846" y="4600450"/>
            <a:ext cx="479614" cy="451401"/>
          </a:xfrm>
          <a:prstGeom prst="ellipse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2" name="Oval 41"/>
          <p:cNvSpPr/>
          <p:nvPr/>
        </p:nvSpPr>
        <p:spPr bwMode="auto">
          <a:xfrm rot="555692">
            <a:off x="3303546" y="3798910"/>
            <a:ext cx="1581736" cy="985939"/>
          </a:xfrm>
          <a:prstGeom prst="ellipse">
            <a:avLst/>
          </a:prstGeom>
          <a:solidFill>
            <a:srgbClr val="FFC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Scheduler</a:t>
            </a:r>
          </a:p>
        </p:txBody>
      </p:sp>
      <p:sp>
        <p:nvSpPr>
          <p:cNvPr id="35" name="Rounded Rectangle 34"/>
          <p:cNvSpPr/>
          <p:nvPr/>
        </p:nvSpPr>
        <p:spPr bwMode="auto">
          <a:xfrm>
            <a:off x="2052994" y="5199008"/>
            <a:ext cx="1209912" cy="476071"/>
          </a:xfrm>
          <a:prstGeom prst="roundRect">
            <a:avLst>
              <a:gd name="adj" fmla="val 50000"/>
            </a:avLst>
          </a:prstGeom>
          <a:solidFill>
            <a:srgbClr val="E1FFFF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u="none" strike="noStrike" cap="none" normalizeH="0" baseline="0" dirty="0" smtClean="0">
                <a:ln>
                  <a:noFill/>
                </a:ln>
                <a:effectLst/>
                <a:latin typeface="Arial" charset="0"/>
              </a:rPr>
              <a:t>Sleeping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217152" y="1653749"/>
            <a:ext cx="1488613" cy="2862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/>
              <a:t>new </a:t>
            </a:r>
            <a:r>
              <a:rPr lang="en-US" sz="1400" dirty="0" err="1" smtClean="0"/>
              <a:t>MyThread</a:t>
            </a:r>
            <a:r>
              <a:rPr lang="en-US" sz="1400" dirty="0" smtClean="0"/>
              <a:t>()</a:t>
            </a:r>
            <a:endParaRPr lang="en-US" sz="1400" dirty="0"/>
          </a:p>
        </p:txBody>
      </p:sp>
      <p:sp>
        <p:nvSpPr>
          <p:cNvPr id="39" name="Arc 38"/>
          <p:cNvSpPr/>
          <p:nvPr/>
        </p:nvSpPr>
        <p:spPr bwMode="auto">
          <a:xfrm rot="19437458">
            <a:off x="1209276" y="1358003"/>
            <a:ext cx="433015" cy="2418336"/>
          </a:xfrm>
          <a:prstGeom prst="arc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1217152" y="3052310"/>
            <a:ext cx="1528688" cy="2862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err="1" smtClean="0"/>
              <a:t>myThread.start</a:t>
            </a:r>
            <a:r>
              <a:rPr lang="en-US" sz="1400" dirty="0" smtClean="0"/>
              <a:t>()</a:t>
            </a:r>
            <a:endParaRPr lang="en-US" sz="1400" dirty="0"/>
          </a:p>
        </p:txBody>
      </p:sp>
      <p:sp>
        <p:nvSpPr>
          <p:cNvPr id="43" name="Arc 42"/>
          <p:cNvSpPr/>
          <p:nvPr/>
        </p:nvSpPr>
        <p:spPr bwMode="auto">
          <a:xfrm rot="18337307">
            <a:off x="4016022" y="3567271"/>
            <a:ext cx="493336" cy="996356"/>
          </a:xfrm>
          <a:custGeom>
            <a:avLst/>
            <a:gdLst>
              <a:gd name="connsiteX0" fmla="*/ 493335 w 986671"/>
              <a:gd name="connsiteY0" fmla="*/ 0 h 1977109"/>
              <a:gd name="connsiteX1" fmla="*/ 986671 w 986671"/>
              <a:gd name="connsiteY1" fmla="*/ 988555 h 1977109"/>
              <a:gd name="connsiteX2" fmla="*/ 493336 w 986671"/>
              <a:gd name="connsiteY2" fmla="*/ 988555 h 1977109"/>
              <a:gd name="connsiteX3" fmla="*/ 493335 w 986671"/>
              <a:gd name="connsiteY3" fmla="*/ 0 h 1977109"/>
              <a:gd name="connsiteX0" fmla="*/ 493335 w 986671"/>
              <a:gd name="connsiteY0" fmla="*/ 0 h 1977109"/>
              <a:gd name="connsiteX1" fmla="*/ 986671 w 986671"/>
              <a:gd name="connsiteY1" fmla="*/ 988555 h 1977109"/>
              <a:gd name="connsiteX0" fmla="*/ 0 w 493336"/>
              <a:gd name="connsiteY0" fmla="*/ 0 h 996356"/>
              <a:gd name="connsiteX1" fmla="*/ 493336 w 493336"/>
              <a:gd name="connsiteY1" fmla="*/ 988555 h 996356"/>
              <a:gd name="connsiteX2" fmla="*/ 1 w 493336"/>
              <a:gd name="connsiteY2" fmla="*/ 988555 h 996356"/>
              <a:gd name="connsiteX3" fmla="*/ 0 w 493336"/>
              <a:gd name="connsiteY3" fmla="*/ 0 h 996356"/>
              <a:gd name="connsiteX0" fmla="*/ 0 w 493336"/>
              <a:gd name="connsiteY0" fmla="*/ 0 h 996356"/>
              <a:gd name="connsiteX1" fmla="*/ 351617 w 493336"/>
              <a:gd name="connsiteY1" fmla="*/ 996356 h 996356"/>
              <a:gd name="connsiteX0" fmla="*/ 0 w 493336"/>
              <a:gd name="connsiteY0" fmla="*/ 0 h 996356"/>
              <a:gd name="connsiteX1" fmla="*/ 493336 w 493336"/>
              <a:gd name="connsiteY1" fmla="*/ 988555 h 996356"/>
              <a:gd name="connsiteX2" fmla="*/ 1 w 493336"/>
              <a:gd name="connsiteY2" fmla="*/ 988555 h 996356"/>
              <a:gd name="connsiteX3" fmla="*/ 0 w 493336"/>
              <a:gd name="connsiteY3" fmla="*/ 0 h 996356"/>
              <a:gd name="connsiteX0" fmla="*/ 0 w 493336"/>
              <a:gd name="connsiteY0" fmla="*/ 0 h 996356"/>
              <a:gd name="connsiteX1" fmla="*/ 351617 w 493336"/>
              <a:gd name="connsiteY1" fmla="*/ 996356 h 996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93336" h="996356" stroke="0" extrusionOk="0">
                <a:moveTo>
                  <a:pt x="0" y="0"/>
                </a:moveTo>
                <a:cubicBezTo>
                  <a:pt x="272462" y="0"/>
                  <a:pt x="493336" y="442591"/>
                  <a:pt x="493336" y="988555"/>
                </a:cubicBezTo>
                <a:lnTo>
                  <a:pt x="1" y="988555"/>
                </a:lnTo>
                <a:cubicBezTo>
                  <a:pt x="1" y="659037"/>
                  <a:pt x="0" y="329518"/>
                  <a:pt x="0" y="0"/>
                </a:cubicBezTo>
                <a:close/>
              </a:path>
              <a:path w="493336" h="996356" fill="none">
                <a:moveTo>
                  <a:pt x="0" y="0"/>
                </a:moveTo>
                <a:cubicBezTo>
                  <a:pt x="272462" y="0"/>
                  <a:pt x="649332" y="678999"/>
                  <a:pt x="351617" y="996356"/>
                </a:cubicBez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4" name="Arc 42"/>
          <p:cNvSpPr/>
          <p:nvPr/>
        </p:nvSpPr>
        <p:spPr bwMode="auto">
          <a:xfrm rot="7498854">
            <a:off x="3573892" y="3856731"/>
            <a:ext cx="498174" cy="1293512"/>
          </a:xfrm>
          <a:custGeom>
            <a:avLst/>
            <a:gdLst>
              <a:gd name="connsiteX0" fmla="*/ 493335 w 986671"/>
              <a:gd name="connsiteY0" fmla="*/ 0 h 1977109"/>
              <a:gd name="connsiteX1" fmla="*/ 986671 w 986671"/>
              <a:gd name="connsiteY1" fmla="*/ 988555 h 1977109"/>
              <a:gd name="connsiteX2" fmla="*/ 493336 w 986671"/>
              <a:gd name="connsiteY2" fmla="*/ 988555 h 1977109"/>
              <a:gd name="connsiteX3" fmla="*/ 493335 w 986671"/>
              <a:gd name="connsiteY3" fmla="*/ 0 h 1977109"/>
              <a:gd name="connsiteX0" fmla="*/ 493335 w 986671"/>
              <a:gd name="connsiteY0" fmla="*/ 0 h 1977109"/>
              <a:gd name="connsiteX1" fmla="*/ 986671 w 986671"/>
              <a:gd name="connsiteY1" fmla="*/ 988555 h 1977109"/>
              <a:gd name="connsiteX0" fmla="*/ 0 w 493336"/>
              <a:gd name="connsiteY0" fmla="*/ 0 h 996356"/>
              <a:gd name="connsiteX1" fmla="*/ 493336 w 493336"/>
              <a:gd name="connsiteY1" fmla="*/ 988555 h 996356"/>
              <a:gd name="connsiteX2" fmla="*/ 1 w 493336"/>
              <a:gd name="connsiteY2" fmla="*/ 988555 h 996356"/>
              <a:gd name="connsiteX3" fmla="*/ 0 w 493336"/>
              <a:gd name="connsiteY3" fmla="*/ 0 h 996356"/>
              <a:gd name="connsiteX0" fmla="*/ 0 w 493336"/>
              <a:gd name="connsiteY0" fmla="*/ 0 h 996356"/>
              <a:gd name="connsiteX1" fmla="*/ 351617 w 493336"/>
              <a:gd name="connsiteY1" fmla="*/ 996356 h 996356"/>
              <a:gd name="connsiteX0" fmla="*/ 0 w 493336"/>
              <a:gd name="connsiteY0" fmla="*/ 0 h 996356"/>
              <a:gd name="connsiteX1" fmla="*/ 493336 w 493336"/>
              <a:gd name="connsiteY1" fmla="*/ 988555 h 996356"/>
              <a:gd name="connsiteX2" fmla="*/ 1 w 493336"/>
              <a:gd name="connsiteY2" fmla="*/ 988555 h 996356"/>
              <a:gd name="connsiteX3" fmla="*/ 0 w 493336"/>
              <a:gd name="connsiteY3" fmla="*/ 0 h 996356"/>
              <a:gd name="connsiteX0" fmla="*/ 0 w 493336"/>
              <a:gd name="connsiteY0" fmla="*/ 0 h 996356"/>
              <a:gd name="connsiteX1" fmla="*/ 351617 w 493336"/>
              <a:gd name="connsiteY1" fmla="*/ 996356 h 996356"/>
              <a:gd name="connsiteX0" fmla="*/ 0 w 493336"/>
              <a:gd name="connsiteY0" fmla="*/ 0 h 988555"/>
              <a:gd name="connsiteX1" fmla="*/ 493336 w 493336"/>
              <a:gd name="connsiteY1" fmla="*/ 988555 h 988555"/>
              <a:gd name="connsiteX2" fmla="*/ 1 w 493336"/>
              <a:gd name="connsiteY2" fmla="*/ 988555 h 988555"/>
              <a:gd name="connsiteX3" fmla="*/ 0 w 493336"/>
              <a:gd name="connsiteY3" fmla="*/ 0 h 988555"/>
              <a:gd name="connsiteX0" fmla="*/ 0 w 493336"/>
              <a:gd name="connsiteY0" fmla="*/ 0 h 988555"/>
              <a:gd name="connsiteX1" fmla="*/ 221282 w 493336"/>
              <a:gd name="connsiteY1" fmla="*/ 928941 h 988555"/>
              <a:gd name="connsiteX0" fmla="*/ 0 w 493336"/>
              <a:gd name="connsiteY0" fmla="*/ 0 h 988555"/>
              <a:gd name="connsiteX1" fmla="*/ 493336 w 493336"/>
              <a:gd name="connsiteY1" fmla="*/ 988555 h 988555"/>
              <a:gd name="connsiteX2" fmla="*/ 1 w 493336"/>
              <a:gd name="connsiteY2" fmla="*/ 988555 h 988555"/>
              <a:gd name="connsiteX3" fmla="*/ 0 w 493336"/>
              <a:gd name="connsiteY3" fmla="*/ 0 h 988555"/>
              <a:gd name="connsiteX0" fmla="*/ 0 w 493336"/>
              <a:gd name="connsiteY0" fmla="*/ 0 h 988555"/>
              <a:gd name="connsiteX1" fmla="*/ 221282 w 493336"/>
              <a:gd name="connsiteY1" fmla="*/ 928941 h 988555"/>
              <a:gd name="connsiteX0" fmla="*/ 0 w 493336"/>
              <a:gd name="connsiteY0" fmla="*/ 0 h 988555"/>
              <a:gd name="connsiteX1" fmla="*/ 493336 w 493336"/>
              <a:gd name="connsiteY1" fmla="*/ 988555 h 988555"/>
              <a:gd name="connsiteX2" fmla="*/ 1 w 493336"/>
              <a:gd name="connsiteY2" fmla="*/ 988555 h 988555"/>
              <a:gd name="connsiteX3" fmla="*/ 0 w 493336"/>
              <a:gd name="connsiteY3" fmla="*/ 0 h 988555"/>
              <a:gd name="connsiteX0" fmla="*/ 0 w 493336"/>
              <a:gd name="connsiteY0" fmla="*/ 0 h 988555"/>
              <a:gd name="connsiteX1" fmla="*/ 221282 w 493336"/>
              <a:gd name="connsiteY1" fmla="*/ 928941 h 988555"/>
              <a:gd name="connsiteX0" fmla="*/ 0 w 493336"/>
              <a:gd name="connsiteY0" fmla="*/ 0 h 988555"/>
              <a:gd name="connsiteX1" fmla="*/ 493336 w 493336"/>
              <a:gd name="connsiteY1" fmla="*/ 988555 h 988555"/>
              <a:gd name="connsiteX2" fmla="*/ 1 w 493336"/>
              <a:gd name="connsiteY2" fmla="*/ 988555 h 988555"/>
              <a:gd name="connsiteX3" fmla="*/ 0 w 493336"/>
              <a:gd name="connsiteY3" fmla="*/ 0 h 988555"/>
              <a:gd name="connsiteX0" fmla="*/ 0 w 493336"/>
              <a:gd name="connsiteY0" fmla="*/ 0 h 988555"/>
              <a:gd name="connsiteX1" fmla="*/ 221282 w 493336"/>
              <a:gd name="connsiteY1" fmla="*/ 928941 h 988555"/>
              <a:gd name="connsiteX0" fmla="*/ 23101 w 516437"/>
              <a:gd name="connsiteY0" fmla="*/ 40441 h 1028996"/>
              <a:gd name="connsiteX1" fmla="*/ 516437 w 516437"/>
              <a:gd name="connsiteY1" fmla="*/ 1028996 h 1028996"/>
              <a:gd name="connsiteX2" fmla="*/ 23102 w 516437"/>
              <a:gd name="connsiteY2" fmla="*/ 1028996 h 1028996"/>
              <a:gd name="connsiteX3" fmla="*/ 23101 w 516437"/>
              <a:gd name="connsiteY3" fmla="*/ 40441 h 1028996"/>
              <a:gd name="connsiteX0" fmla="*/ 0 w 516437"/>
              <a:gd name="connsiteY0" fmla="*/ 0 h 1028996"/>
              <a:gd name="connsiteX1" fmla="*/ 244383 w 516437"/>
              <a:gd name="connsiteY1" fmla="*/ 969382 h 1028996"/>
              <a:gd name="connsiteX0" fmla="*/ 23101 w 516437"/>
              <a:gd name="connsiteY0" fmla="*/ 40441 h 1028996"/>
              <a:gd name="connsiteX1" fmla="*/ 516437 w 516437"/>
              <a:gd name="connsiteY1" fmla="*/ 1028996 h 1028996"/>
              <a:gd name="connsiteX2" fmla="*/ 23102 w 516437"/>
              <a:gd name="connsiteY2" fmla="*/ 1028996 h 1028996"/>
              <a:gd name="connsiteX3" fmla="*/ 23101 w 516437"/>
              <a:gd name="connsiteY3" fmla="*/ 40441 h 1028996"/>
              <a:gd name="connsiteX0" fmla="*/ 0 w 516437"/>
              <a:gd name="connsiteY0" fmla="*/ 0 h 1028996"/>
              <a:gd name="connsiteX1" fmla="*/ 244383 w 516437"/>
              <a:gd name="connsiteY1" fmla="*/ 969382 h 1028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16437" h="1028996" stroke="0" extrusionOk="0">
                <a:moveTo>
                  <a:pt x="23101" y="40441"/>
                </a:moveTo>
                <a:cubicBezTo>
                  <a:pt x="351875" y="358982"/>
                  <a:pt x="516437" y="483032"/>
                  <a:pt x="516437" y="1028996"/>
                </a:cubicBezTo>
                <a:lnTo>
                  <a:pt x="23102" y="1028996"/>
                </a:lnTo>
                <a:cubicBezTo>
                  <a:pt x="23102" y="699478"/>
                  <a:pt x="23101" y="369959"/>
                  <a:pt x="23101" y="40441"/>
                </a:cubicBezTo>
                <a:close/>
              </a:path>
              <a:path w="516437" h="1028996" fill="none">
                <a:moveTo>
                  <a:pt x="0" y="0"/>
                </a:moveTo>
                <a:cubicBezTo>
                  <a:pt x="361150" y="248312"/>
                  <a:pt x="655801" y="686094"/>
                  <a:pt x="244383" y="969382"/>
                </a:cubicBez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" name="Rounded Rectangle 4"/>
          <p:cNvSpPr/>
          <p:nvPr/>
        </p:nvSpPr>
        <p:spPr bwMode="auto">
          <a:xfrm>
            <a:off x="1352839" y="2435527"/>
            <a:ext cx="1171915" cy="476071"/>
          </a:xfrm>
          <a:prstGeom prst="roundRect">
            <a:avLst>
              <a:gd name="adj" fmla="val 50000"/>
            </a:avLst>
          </a:prstGeom>
          <a:solidFill>
            <a:srgbClr val="E1FFFF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u="none" strike="noStrike" cap="none" normalizeH="0" baseline="0" dirty="0" smtClean="0">
                <a:ln>
                  <a:noFill/>
                </a:ln>
                <a:effectLst/>
                <a:latin typeface="Arial" charset="0"/>
              </a:rPr>
              <a:t>Created</a:t>
            </a:r>
          </a:p>
        </p:txBody>
      </p:sp>
      <p:sp>
        <p:nvSpPr>
          <p:cNvPr id="45" name="Arc 40"/>
          <p:cNvSpPr/>
          <p:nvPr/>
        </p:nvSpPr>
        <p:spPr bwMode="auto">
          <a:xfrm rot="14921611">
            <a:off x="3371769" y="1960400"/>
            <a:ext cx="1561412" cy="1727686"/>
          </a:xfrm>
          <a:custGeom>
            <a:avLst/>
            <a:gdLst>
              <a:gd name="connsiteX0" fmla="*/ 216507 w 433015"/>
              <a:gd name="connsiteY0" fmla="*/ 0 h 2418336"/>
              <a:gd name="connsiteX1" fmla="*/ 433015 w 433015"/>
              <a:gd name="connsiteY1" fmla="*/ 1209168 h 2418336"/>
              <a:gd name="connsiteX2" fmla="*/ 216508 w 433015"/>
              <a:gd name="connsiteY2" fmla="*/ 1209168 h 2418336"/>
              <a:gd name="connsiteX3" fmla="*/ 216507 w 433015"/>
              <a:gd name="connsiteY3" fmla="*/ 0 h 2418336"/>
              <a:gd name="connsiteX0" fmla="*/ 216507 w 433015"/>
              <a:gd name="connsiteY0" fmla="*/ 0 h 2418336"/>
              <a:gd name="connsiteX1" fmla="*/ 433015 w 433015"/>
              <a:gd name="connsiteY1" fmla="*/ 1209168 h 2418336"/>
              <a:gd name="connsiteX0" fmla="*/ 0 w 273284"/>
              <a:gd name="connsiteY0" fmla="*/ 0 h 1209168"/>
              <a:gd name="connsiteX1" fmla="*/ 216508 w 273284"/>
              <a:gd name="connsiteY1" fmla="*/ 1209168 h 1209168"/>
              <a:gd name="connsiteX2" fmla="*/ 1 w 273284"/>
              <a:gd name="connsiteY2" fmla="*/ 1209168 h 1209168"/>
              <a:gd name="connsiteX3" fmla="*/ 0 w 273284"/>
              <a:gd name="connsiteY3" fmla="*/ 0 h 1209168"/>
              <a:gd name="connsiteX0" fmla="*/ 0 w 273284"/>
              <a:gd name="connsiteY0" fmla="*/ 0 h 1209168"/>
              <a:gd name="connsiteX1" fmla="*/ 216508 w 273284"/>
              <a:gd name="connsiteY1" fmla="*/ 1209168 h 1209168"/>
              <a:gd name="connsiteX0" fmla="*/ 0 w 442123"/>
              <a:gd name="connsiteY0" fmla="*/ 0 h 1209168"/>
              <a:gd name="connsiteX1" fmla="*/ 216508 w 442123"/>
              <a:gd name="connsiteY1" fmla="*/ 1209168 h 1209168"/>
              <a:gd name="connsiteX2" fmla="*/ 1 w 442123"/>
              <a:gd name="connsiteY2" fmla="*/ 1209168 h 1209168"/>
              <a:gd name="connsiteX3" fmla="*/ 0 w 442123"/>
              <a:gd name="connsiteY3" fmla="*/ 0 h 1209168"/>
              <a:gd name="connsiteX0" fmla="*/ 0 w 442123"/>
              <a:gd name="connsiteY0" fmla="*/ 0 h 1209168"/>
              <a:gd name="connsiteX1" fmla="*/ 216508 w 442123"/>
              <a:gd name="connsiteY1" fmla="*/ 1209168 h 1209168"/>
              <a:gd name="connsiteX0" fmla="*/ 0 w 442123"/>
              <a:gd name="connsiteY0" fmla="*/ 0 h 1209168"/>
              <a:gd name="connsiteX1" fmla="*/ 216508 w 442123"/>
              <a:gd name="connsiteY1" fmla="*/ 1209168 h 1209168"/>
              <a:gd name="connsiteX2" fmla="*/ 1 w 442123"/>
              <a:gd name="connsiteY2" fmla="*/ 1209168 h 1209168"/>
              <a:gd name="connsiteX3" fmla="*/ 0 w 442123"/>
              <a:gd name="connsiteY3" fmla="*/ 0 h 1209168"/>
              <a:gd name="connsiteX0" fmla="*/ 0 w 442123"/>
              <a:gd name="connsiteY0" fmla="*/ 0 h 1209168"/>
              <a:gd name="connsiteX1" fmla="*/ 292708 w 442123"/>
              <a:gd name="connsiteY1" fmla="*/ 1122082 h 1209168"/>
              <a:gd name="connsiteX0" fmla="*/ 0 w 461515"/>
              <a:gd name="connsiteY0" fmla="*/ 0 h 1209168"/>
              <a:gd name="connsiteX1" fmla="*/ 216508 w 461515"/>
              <a:gd name="connsiteY1" fmla="*/ 1209168 h 1209168"/>
              <a:gd name="connsiteX2" fmla="*/ 1 w 461515"/>
              <a:gd name="connsiteY2" fmla="*/ 1209168 h 1209168"/>
              <a:gd name="connsiteX3" fmla="*/ 0 w 461515"/>
              <a:gd name="connsiteY3" fmla="*/ 0 h 1209168"/>
              <a:gd name="connsiteX0" fmla="*/ 0 w 461515"/>
              <a:gd name="connsiteY0" fmla="*/ 0 h 1209168"/>
              <a:gd name="connsiteX1" fmla="*/ 292708 w 461515"/>
              <a:gd name="connsiteY1" fmla="*/ 1122082 h 1209168"/>
              <a:gd name="connsiteX0" fmla="*/ 0 w 472338"/>
              <a:gd name="connsiteY0" fmla="*/ 34887 h 1244055"/>
              <a:gd name="connsiteX1" fmla="*/ 216508 w 472338"/>
              <a:gd name="connsiteY1" fmla="*/ 1244055 h 1244055"/>
              <a:gd name="connsiteX2" fmla="*/ 1 w 472338"/>
              <a:gd name="connsiteY2" fmla="*/ 1244055 h 1244055"/>
              <a:gd name="connsiteX3" fmla="*/ 0 w 472338"/>
              <a:gd name="connsiteY3" fmla="*/ 34887 h 1244055"/>
              <a:gd name="connsiteX0" fmla="*/ 60344 w 472338"/>
              <a:gd name="connsiteY0" fmla="*/ 0 h 1244055"/>
              <a:gd name="connsiteX1" fmla="*/ 292708 w 472338"/>
              <a:gd name="connsiteY1" fmla="*/ 1156969 h 1244055"/>
              <a:gd name="connsiteX0" fmla="*/ 0 w 442123"/>
              <a:gd name="connsiteY0" fmla="*/ 34887 h 1244055"/>
              <a:gd name="connsiteX1" fmla="*/ 216508 w 442123"/>
              <a:gd name="connsiteY1" fmla="*/ 1244055 h 1244055"/>
              <a:gd name="connsiteX2" fmla="*/ 1 w 442123"/>
              <a:gd name="connsiteY2" fmla="*/ 1244055 h 1244055"/>
              <a:gd name="connsiteX3" fmla="*/ 0 w 442123"/>
              <a:gd name="connsiteY3" fmla="*/ 34887 h 1244055"/>
              <a:gd name="connsiteX0" fmla="*/ 60344 w 442123"/>
              <a:gd name="connsiteY0" fmla="*/ 0 h 1244055"/>
              <a:gd name="connsiteX1" fmla="*/ 292708 w 442123"/>
              <a:gd name="connsiteY1" fmla="*/ 1156969 h 1244055"/>
              <a:gd name="connsiteX0" fmla="*/ 0 w 442123"/>
              <a:gd name="connsiteY0" fmla="*/ 34887 h 1244055"/>
              <a:gd name="connsiteX1" fmla="*/ 216508 w 442123"/>
              <a:gd name="connsiteY1" fmla="*/ 1244055 h 1244055"/>
              <a:gd name="connsiteX2" fmla="*/ 1 w 442123"/>
              <a:gd name="connsiteY2" fmla="*/ 1244055 h 1244055"/>
              <a:gd name="connsiteX3" fmla="*/ 0 w 442123"/>
              <a:gd name="connsiteY3" fmla="*/ 34887 h 1244055"/>
              <a:gd name="connsiteX0" fmla="*/ 60344 w 442123"/>
              <a:gd name="connsiteY0" fmla="*/ 0 h 1244055"/>
              <a:gd name="connsiteX1" fmla="*/ 292708 w 442123"/>
              <a:gd name="connsiteY1" fmla="*/ 1156969 h 1244055"/>
              <a:gd name="connsiteX0" fmla="*/ 0 w 473214"/>
              <a:gd name="connsiteY0" fmla="*/ 34887 h 1249554"/>
              <a:gd name="connsiteX1" fmla="*/ 216508 w 473214"/>
              <a:gd name="connsiteY1" fmla="*/ 1244055 h 1249554"/>
              <a:gd name="connsiteX2" fmla="*/ 1 w 473214"/>
              <a:gd name="connsiteY2" fmla="*/ 1244055 h 1249554"/>
              <a:gd name="connsiteX3" fmla="*/ 0 w 473214"/>
              <a:gd name="connsiteY3" fmla="*/ 34887 h 1249554"/>
              <a:gd name="connsiteX0" fmla="*/ 60344 w 473214"/>
              <a:gd name="connsiteY0" fmla="*/ 0 h 1249554"/>
              <a:gd name="connsiteX1" fmla="*/ 451419 w 473214"/>
              <a:gd name="connsiteY1" fmla="*/ 1249554 h 1249554"/>
              <a:gd name="connsiteX0" fmla="*/ 0 w 495525"/>
              <a:gd name="connsiteY0" fmla="*/ 34887 h 1283865"/>
              <a:gd name="connsiteX1" fmla="*/ 216508 w 495525"/>
              <a:gd name="connsiteY1" fmla="*/ 1244055 h 1283865"/>
              <a:gd name="connsiteX2" fmla="*/ 1 w 495525"/>
              <a:gd name="connsiteY2" fmla="*/ 1244055 h 1283865"/>
              <a:gd name="connsiteX3" fmla="*/ 0 w 495525"/>
              <a:gd name="connsiteY3" fmla="*/ 34887 h 1283865"/>
              <a:gd name="connsiteX0" fmla="*/ 60344 w 495525"/>
              <a:gd name="connsiteY0" fmla="*/ 0 h 1283865"/>
              <a:gd name="connsiteX1" fmla="*/ 474718 w 495525"/>
              <a:gd name="connsiteY1" fmla="*/ 1283865 h 12838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95525" h="1283865" stroke="0" extrusionOk="0">
                <a:moveTo>
                  <a:pt x="0" y="34887"/>
                </a:moveTo>
                <a:cubicBezTo>
                  <a:pt x="119574" y="34887"/>
                  <a:pt x="782566" y="598021"/>
                  <a:pt x="216508" y="1244055"/>
                </a:cubicBezTo>
                <a:lnTo>
                  <a:pt x="1" y="1244055"/>
                </a:lnTo>
                <a:cubicBezTo>
                  <a:pt x="1" y="840999"/>
                  <a:pt x="0" y="437943"/>
                  <a:pt x="0" y="34887"/>
                </a:cubicBezTo>
                <a:close/>
              </a:path>
              <a:path w="495525" h="1283865" fill="none">
                <a:moveTo>
                  <a:pt x="60344" y="0"/>
                </a:moveTo>
                <a:cubicBezTo>
                  <a:pt x="171090" y="382140"/>
                  <a:pt x="593320" y="806623"/>
                  <a:pt x="474718" y="1283865"/>
                </a:cubicBez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Rounded Rectangle 37"/>
          <p:cNvSpPr/>
          <p:nvPr/>
        </p:nvSpPr>
        <p:spPr bwMode="auto">
          <a:xfrm>
            <a:off x="4467483" y="1405172"/>
            <a:ext cx="1209912" cy="476071"/>
          </a:xfrm>
          <a:prstGeom prst="roundRect">
            <a:avLst>
              <a:gd name="adj" fmla="val 50000"/>
            </a:avLst>
          </a:prstGeom>
          <a:solidFill>
            <a:srgbClr val="E1FFFF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u="none" strike="noStrike" cap="none" normalizeH="0" baseline="0" dirty="0" smtClean="0">
                <a:ln>
                  <a:noFill/>
                </a:ln>
                <a:effectLst/>
                <a:latin typeface="Arial" charset="0"/>
              </a:rPr>
              <a:t>Blocking</a:t>
            </a:r>
          </a:p>
        </p:txBody>
      </p:sp>
      <p:sp>
        <p:nvSpPr>
          <p:cNvPr id="46" name="Rectangle 45"/>
          <p:cNvSpPr/>
          <p:nvPr/>
        </p:nvSpPr>
        <p:spPr>
          <a:xfrm>
            <a:off x="3330686" y="1699915"/>
            <a:ext cx="870751" cy="4801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m</a:t>
            </a:r>
            <a:r>
              <a:rPr lang="en-US" sz="1400" dirty="0" smtClean="0"/>
              <a:t>onitor </a:t>
            </a:r>
            <a:br>
              <a:rPr lang="en-US" sz="1400" dirty="0" smtClean="0"/>
            </a:br>
            <a:r>
              <a:rPr lang="en-US" sz="1400" dirty="0" smtClean="0"/>
              <a:t>obtained</a:t>
            </a:r>
            <a:endParaRPr lang="en-US" sz="1400" dirty="0"/>
          </a:p>
        </p:txBody>
      </p:sp>
      <p:sp>
        <p:nvSpPr>
          <p:cNvPr id="47" name="Arc 40"/>
          <p:cNvSpPr/>
          <p:nvPr/>
        </p:nvSpPr>
        <p:spPr bwMode="auto">
          <a:xfrm rot="1006222">
            <a:off x="4421976" y="1974584"/>
            <a:ext cx="1055902" cy="2774086"/>
          </a:xfrm>
          <a:custGeom>
            <a:avLst/>
            <a:gdLst>
              <a:gd name="connsiteX0" fmla="*/ 216507 w 433015"/>
              <a:gd name="connsiteY0" fmla="*/ 0 h 2418336"/>
              <a:gd name="connsiteX1" fmla="*/ 433015 w 433015"/>
              <a:gd name="connsiteY1" fmla="*/ 1209168 h 2418336"/>
              <a:gd name="connsiteX2" fmla="*/ 216508 w 433015"/>
              <a:gd name="connsiteY2" fmla="*/ 1209168 h 2418336"/>
              <a:gd name="connsiteX3" fmla="*/ 216507 w 433015"/>
              <a:gd name="connsiteY3" fmla="*/ 0 h 2418336"/>
              <a:gd name="connsiteX0" fmla="*/ 216507 w 433015"/>
              <a:gd name="connsiteY0" fmla="*/ 0 h 2418336"/>
              <a:gd name="connsiteX1" fmla="*/ 433015 w 433015"/>
              <a:gd name="connsiteY1" fmla="*/ 1209168 h 2418336"/>
              <a:gd name="connsiteX0" fmla="*/ 0 w 273284"/>
              <a:gd name="connsiteY0" fmla="*/ 0 h 1209168"/>
              <a:gd name="connsiteX1" fmla="*/ 216508 w 273284"/>
              <a:gd name="connsiteY1" fmla="*/ 1209168 h 1209168"/>
              <a:gd name="connsiteX2" fmla="*/ 1 w 273284"/>
              <a:gd name="connsiteY2" fmla="*/ 1209168 h 1209168"/>
              <a:gd name="connsiteX3" fmla="*/ 0 w 273284"/>
              <a:gd name="connsiteY3" fmla="*/ 0 h 1209168"/>
              <a:gd name="connsiteX0" fmla="*/ 0 w 273284"/>
              <a:gd name="connsiteY0" fmla="*/ 0 h 1209168"/>
              <a:gd name="connsiteX1" fmla="*/ 216508 w 273284"/>
              <a:gd name="connsiteY1" fmla="*/ 1209168 h 1209168"/>
              <a:gd name="connsiteX0" fmla="*/ 0 w 442123"/>
              <a:gd name="connsiteY0" fmla="*/ 0 h 1209168"/>
              <a:gd name="connsiteX1" fmla="*/ 216508 w 442123"/>
              <a:gd name="connsiteY1" fmla="*/ 1209168 h 1209168"/>
              <a:gd name="connsiteX2" fmla="*/ 1 w 442123"/>
              <a:gd name="connsiteY2" fmla="*/ 1209168 h 1209168"/>
              <a:gd name="connsiteX3" fmla="*/ 0 w 442123"/>
              <a:gd name="connsiteY3" fmla="*/ 0 h 1209168"/>
              <a:gd name="connsiteX0" fmla="*/ 0 w 442123"/>
              <a:gd name="connsiteY0" fmla="*/ 0 h 1209168"/>
              <a:gd name="connsiteX1" fmla="*/ 216508 w 442123"/>
              <a:gd name="connsiteY1" fmla="*/ 1209168 h 1209168"/>
              <a:gd name="connsiteX0" fmla="*/ 0 w 442123"/>
              <a:gd name="connsiteY0" fmla="*/ 0 h 1209168"/>
              <a:gd name="connsiteX1" fmla="*/ 216508 w 442123"/>
              <a:gd name="connsiteY1" fmla="*/ 1209168 h 1209168"/>
              <a:gd name="connsiteX2" fmla="*/ 1 w 442123"/>
              <a:gd name="connsiteY2" fmla="*/ 1209168 h 1209168"/>
              <a:gd name="connsiteX3" fmla="*/ 0 w 442123"/>
              <a:gd name="connsiteY3" fmla="*/ 0 h 1209168"/>
              <a:gd name="connsiteX0" fmla="*/ 0 w 442123"/>
              <a:gd name="connsiteY0" fmla="*/ 0 h 1209168"/>
              <a:gd name="connsiteX1" fmla="*/ 292708 w 442123"/>
              <a:gd name="connsiteY1" fmla="*/ 1122082 h 1209168"/>
              <a:gd name="connsiteX0" fmla="*/ 0 w 461515"/>
              <a:gd name="connsiteY0" fmla="*/ 0 h 1209168"/>
              <a:gd name="connsiteX1" fmla="*/ 216508 w 461515"/>
              <a:gd name="connsiteY1" fmla="*/ 1209168 h 1209168"/>
              <a:gd name="connsiteX2" fmla="*/ 1 w 461515"/>
              <a:gd name="connsiteY2" fmla="*/ 1209168 h 1209168"/>
              <a:gd name="connsiteX3" fmla="*/ 0 w 461515"/>
              <a:gd name="connsiteY3" fmla="*/ 0 h 1209168"/>
              <a:gd name="connsiteX0" fmla="*/ 0 w 461515"/>
              <a:gd name="connsiteY0" fmla="*/ 0 h 1209168"/>
              <a:gd name="connsiteX1" fmla="*/ 292708 w 461515"/>
              <a:gd name="connsiteY1" fmla="*/ 1122082 h 1209168"/>
              <a:gd name="connsiteX0" fmla="*/ 0 w 472338"/>
              <a:gd name="connsiteY0" fmla="*/ 34887 h 1244055"/>
              <a:gd name="connsiteX1" fmla="*/ 216508 w 472338"/>
              <a:gd name="connsiteY1" fmla="*/ 1244055 h 1244055"/>
              <a:gd name="connsiteX2" fmla="*/ 1 w 472338"/>
              <a:gd name="connsiteY2" fmla="*/ 1244055 h 1244055"/>
              <a:gd name="connsiteX3" fmla="*/ 0 w 472338"/>
              <a:gd name="connsiteY3" fmla="*/ 34887 h 1244055"/>
              <a:gd name="connsiteX0" fmla="*/ 60344 w 472338"/>
              <a:gd name="connsiteY0" fmla="*/ 0 h 1244055"/>
              <a:gd name="connsiteX1" fmla="*/ 292708 w 472338"/>
              <a:gd name="connsiteY1" fmla="*/ 1156969 h 1244055"/>
              <a:gd name="connsiteX0" fmla="*/ 0 w 442123"/>
              <a:gd name="connsiteY0" fmla="*/ 34887 h 1244055"/>
              <a:gd name="connsiteX1" fmla="*/ 216508 w 442123"/>
              <a:gd name="connsiteY1" fmla="*/ 1244055 h 1244055"/>
              <a:gd name="connsiteX2" fmla="*/ 1 w 442123"/>
              <a:gd name="connsiteY2" fmla="*/ 1244055 h 1244055"/>
              <a:gd name="connsiteX3" fmla="*/ 0 w 442123"/>
              <a:gd name="connsiteY3" fmla="*/ 34887 h 1244055"/>
              <a:gd name="connsiteX0" fmla="*/ 60344 w 442123"/>
              <a:gd name="connsiteY0" fmla="*/ 0 h 1244055"/>
              <a:gd name="connsiteX1" fmla="*/ 292708 w 442123"/>
              <a:gd name="connsiteY1" fmla="*/ 1156969 h 1244055"/>
              <a:gd name="connsiteX0" fmla="*/ 0 w 442123"/>
              <a:gd name="connsiteY0" fmla="*/ 34887 h 1244055"/>
              <a:gd name="connsiteX1" fmla="*/ 216508 w 442123"/>
              <a:gd name="connsiteY1" fmla="*/ 1244055 h 1244055"/>
              <a:gd name="connsiteX2" fmla="*/ 1 w 442123"/>
              <a:gd name="connsiteY2" fmla="*/ 1244055 h 1244055"/>
              <a:gd name="connsiteX3" fmla="*/ 0 w 442123"/>
              <a:gd name="connsiteY3" fmla="*/ 34887 h 1244055"/>
              <a:gd name="connsiteX0" fmla="*/ 60344 w 442123"/>
              <a:gd name="connsiteY0" fmla="*/ 0 h 1244055"/>
              <a:gd name="connsiteX1" fmla="*/ 292708 w 442123"/>
              <a:gd name="connsiteY1" fmla="*/ 1156969 h 1244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42123" h="1244055" stroke="0" extrusionOk="0">
                <a:moveTo>
                  <a:pt x="0" y="34887"/>
                </a:moveTo>
                <a:cubicBezTo>
                  <a:pt x="119574" y="34887"/>
                  <a:pt x="782566" y="598021"/>
                  <a:pt x="216508" y="1244055"/>
                </a:cubicBezTo>
                <a:lnTo>
                  <a:pt x="1" y="1244055"/>
                </a:lnTo>
                <a:cubicBezTo>
                  <a:pt x="1" y="840999"/>
                  <a:pt x="0" y="437943"/>
                  <a:pt x="0" y="34887"/>
                </a:cubicBezTo>
                <a:close/>
              </a:path>
              <a:path w="442123" h="1244055" fill="none">
                <a:moveTo>
                  <a:pt x="60344" y="0"/>
                </a:moveTo>
                <a:cubicBezTo>
                  <a:pt x="171090" y="382140"/>
                  <a:pt x="411310" y="679727"/>
                  <a:pt x="292708" y="1156969"/>
                </a:cubicBez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5072439" y="1985453"/>
            <a:ext cx="1650284" cy="4801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a</a:t>
            </a:r>
            <a:r>
              <a:rPr lang="en-US" sz="1400" dirty="0" smtClean="0"/>
              <a:t>ttempt to access guarded resource</a:t>
            </a:r>
            <a:endParaRPr lang="en-US" sz="1400" dirty="0"/>
          </a:p>
        </p:txBody>
      </p:sp>
      <p:sp>
        <p:nvSpPr>
          <p:cNvPr id="31" name="Rounded Rectangle 30"/>
          <p:cNvSpPr/>
          <p:nvPr/>
        </p:nvSpPr>
        <p:spPr bwMode="auto">
          <a:xfrm>
            <a:off x="2524754" y="3688918"/>
            <a:ext cx="1209912" cy="476071"/>
          </a:xfrm>
          <a:prstGeom prst="roundRect">
            <a:avLst>
              <a:gd name="adj" fmla="val 50000"/>
            </a:avLst>
          </a:prstGeom>
          <a:solidFill>
            <a:srgbClr val="E1FFFF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u="none" strike="noStrike" cap="none" normalizeH="0" baseline="0" dirty="0" smtClean="0">
                <a:ln>
                  <a:noFill/>
                </a:ln>
                <a:effectLst/>
                <a:latin typeface="Arial" charset="0"/>
              </a:rPr>
              <a:t>Runnable</a:t>
            </a:r>
          </a:p>
        </p:txBody>
      </p:sp>
      <p:sp>
        <p:nvSpPr>
          <p:cNvPr id="49" name="Arc 40"/>
          <p:cNvSpPr/>
          <p:nvPr/>
        </p:nvSpPr>
        <p:spPr bwMode="auto">
          <a:xfrm rot="15796462">
            <a:off x="4826812" y="1574021"/>
            <a:ext cx="928367" cy="3333744"/>
          </a:xfrm>
          <a:custGeom>
            <a:avLst/>
            <a:gdLst>
              <a:gd name="connsiteX0" fmla="*/ 216507 w 433015"/>
              <a:gd name="connsiteY0" fmla="*/ 0 h 2418336"/>
              <a:gd name="connsiteX1" fmla="*/ 433015 w 433015"/>
              <a:gd name="connsiteY1" fmla="*/ 1209168 h 2418336"/>
              <a:gd name="connsiteX2" fmla="*/ 216508 w 433015"/>
              <a:gd name="connsiteY2" fmla="*/ 1209168 h 2418336"/>
              <a:gd name="connsiteX3" fmla="*/ 216507 w 433015"/>
              <a:gd name="connsiteY3" fmla="*/ 0 h 2418336"/>
              <a:gd name="connsiteX0" fmla="*/ 216507 w 433015"/>
              <a:gd name="connsiteY0" fmla="*/ 0 h 2418336"/>
              <a:gd name="connsiteX1" fmla="*/ 433015 w 433015"/>
              <a:gd name="connsiteY1" fmla="*/ 1209168 h 2418336"/>
              <a:gd name="connsiteX0" fmla="*/ 0 w 273284"/>
              <a:gd name="connsiteY0" fmla="*/ 0 h 1209168"/>
              <a:gd name="connsiteX1" fmla="*/ 216508 w 273284"/>
              <a:gd name="connsiteY1" fmla="*/ 1209168 h 1209168"/>
              <a:gd name="connsiteX2" fmla="*/ 1 w 273284"/>
              <a:gd name="connsiteY2" fmla="*/ 1209168 h 1209168"/>
              <a:gd name="connsiteX3" fmla="*/ 0 w 273284"/>
              <a:gd name="connsiteY3" fmla="*/ 0 h 1209168"/>
              <a:gd name="connsiteX0" fmla="*/ 0 w 273284"/>
              <a:gd name="connsiteY0" fmla="*/ 0 h 1209168"/>
              <a:gd name="connsiteX1" fmla="*/ 216508 w 273284"/>
              <a:gd name="connsiteY1" fmla="*/ 1209168 h 1209168"/>
              <a:gd name="connsiteX0" fmla="*/ 0 w 442123"/>
              <a:gd name="connsiteY0" fmla="*/ 0 h 1209168"/>
              <a:gd name="connsiteX1" fmla="*/ 216508 w 442123"/>
              <a:gd name="connsiteY1" fmla="*/ 1209168 h 1209168"/>
              <a:gd name="connsiteX2" fmla="*/ 1 w 442123"/>
              <a:gd name="connsiteY2" fmla="*/ 1209168 h 1209168"/>
              <a:gd name="connsiteX3" fmla="*/ 0 w 442123"/>
              <a:gd name="connsiteY3" fmla="*/ 0 h 1209168"/>
              <a:gd name="connsiteX0" fmla="*/ 0 w 442123"/>
              <a:gd name="connsiteY0" fmla="*/ 0 h 1209168"/>
              <a:gd name="connsiteX1" fmla="*/ 216508 w 442123"/>
              <a:gd name="connsiteY1" fmla="*/ 1209168 h 1209168"/>
              <a:gd name="connsiteX0" fmla="*/ 0 w 442123"/>
              <a:gd name="connsiteY0" fmla="*/ 0 h 1209168"/>
              <a:gd name="connsiteX1" fmla="*/ 216508 w 442123"/>
              <a:gd name="connsiteY1" fmla="*/ 1209168 h 1209168"/>
              <a:gd name="connsiteX2" fmla="*/ 1 w 442123"/>
              <a:gd name="connsiteY2" fmla="*/ 1209168 h 1209168"/>
              <a:gd name="connsiteX3" fmla="*/ 0 w 442123"/>
              <a:gd name="connsiteY3" fmla="*/ 0 h 1209168"/>
              <a:gd name="connsiteX0" fmla="*/ 0 w 442123"/>
              <a:gd name="connsiteY0" fmla="*/ 0 h 1209168"/>
              <a:gd name="connsiteX1" fmla="*/ 292708 w 442123"/>
              <a:gd name="connsiteY1" fmla="*/ 1122082 h 1209168"/>
              <a:gd name="connsiteX0" fmla="*/ 0 w 461515"/>
              <a:gd name="connsiteY0" fmla="*/ 0 h 1209168"/>
              <a:gd name="connsiteX1" fmla="*/ 216508 w 461515"/>
              <a:gd name="connsiteY1" fmla="*/ 1209168 h 1209168"/>
              <a:gd name="connsiteX2" fmla="*/ 1 w 461515"/>
              <a:gd name="connsiteY2" fmla="*/ 1209168 h 1209168"/>
              <a:gd name="connsiteX3" fmla="*/ 0 w 461515"/>
              <a:gd name="connsiteY3" fmla="*/ 0 h 1209168"/>
              <a:gd name="connsiteX0" fmla="*/ 0 w 461515"/>
              <a:gd name="connsiteY0" fmla="*/ 0 h 1209168"/>
              <a:gd name="connsiteX1" fmla="*/ 292708 w 461515"/>
              <a:gd name="connsiteY1" fmla="*/ 1122082 h 1209168"/>
              <a:gd name="connsiteX0" fmla="*/ 0 w 472338"/>
              <a:gd name="connsiteY0" fmla="*/ 34887 h 1244055"/>
              <a:gd name="connsiteX1" fmla="*/ 216508 w 472338"/>
              <a:gd name="connsiteY1" fmla="*/ 1244055 h 1244055"/>
              <a:gd name="connsiteX2" fmla="*/ 1 w 472338"/>
              <a:gd name="connsiteY2" fmla="*/ 1244055 h 1244055"/>
              <a:gd name="connsiteX3" fmla="*/ 0 w 472338"/>
              <a:gd name="connsiteY3" fmla="*/ 34887 h 1244055"/>
              <a:gd name="connsiteX0" fmla="*/ 60344 w 472338"/>
              <a:gd name="connsiteY0" fmla="*/ 0 h 1244055"/>
              <a:gd name="connsiteX1" fmla="*/ 292708 w 472338"/>
              <a:gd name="connsiteY1" fmla="*/ 1156969 h 1244055"/>
              <a:gd name="connsiteX0" fmla="*/ 0 w 442123"/>
              <a:gd name="connsiteY0" fmla="*/ 34887 h 1244055"/>
              <a:gd name="connsiteX1" fmla="*/ 216508 w 442123"/>
              <a:gd name="connsiteY1" fmla="*/ 1244055 h 1244055"/>
              <a:gd name="connsiteX2" fmla="*/ 1 w 442123"/>
              <a:gd name="connsiteY2" fmla="*/ 1244055 h 1244055"/>
              <a:gd name="connsiteX3" fmla="*/ 0 w 442123"/>
              <a:gd name="connsiteY3" fmla="*/ 34887 h 1244055"/>
              <a:gd name="connsiteX0" fmla="*/ 60344 w 442123"/>
              <a:gd name="connsiteY0" fmla="*/ 0 h 1244055"/>
              <a:gd name="connsiteX1" fmla="*/ 292708 w 442123"/>
              <a:gd name="connsiteY1" fmla="*/ 1156969 h 1244055"/>
              <a:gd name="connsiteX0" fmla="*/ 0 w 442123"/>
              <a:gd name="connsiteY0" fmla="*/ 34887 h 1244055"/>
              <a:gd name="connsiteX1" fmla="*/ 216508 w 442123"/>
              <a:gd name="connsiteY1" fmla="*/ 1244055 h 1244055"/>
              <a:gd name="connsiteX2" fmla="*/ 1 w 442123"/>
              <a:gd name="connsiteY2" fmla="*/ 1244055 h 1244055"/>
              <a:gd name="connsiteX3" fmla="*/ 0 w 442123"/>
              <a:gd name="connsiteY3" fmla="*/ 34887 h 1244055"/>
              <a:gd name="connsiteX0" fmla="*/ 60344 w 442123"/>
              <a:gd name="connsiteY0" fmla="*/ 0 h 1244055"/>
              <a:gd name="connsiteX1" fmla="*/ 292708 w 442123"/>
              <a:gd name="connsiteY1" fmla="*/ 1156969 h 1244055"/>
              <a:gd name="connsiteX0" fmla="*/ 0 w 442123"/>
              <a:gd name="connsiteY0" fmla="*/ 34887 h 1244055"/>
              <a:gd name="connsiteX1" fmla="*/ 216508 w 442123"/>
              <a:gd name="connsiteY1" fmla="*/ 1244055 h 1244055"/>
              <a:gd name="connsiteX2" fmla="*/ 1 w 442123"/>
              <a:gd name="connsiteY2" fmla="*/ 1244055 h 1244055"/>
              <a:gd name="connsiteX3" fmla="*/ 0 w 442123"/>
              <a:gd name="connsiteY3" fmla="*/ 34887 h 1244055"/>
              <a:gd name="connsiteX0" fmla="*/ 60344 w 442123"/>
              <a:gd name="connsiteY0" fmla="*/ 0 h 1244055"/>
              <a:gd name="connsiteX1" fmla="*/ 193100 w 442123"/>
              <a:gd name="connsiteY1" fmla="*/ 1126789 h 1244055"/>
              <a:gd name="connsiteX0" fmla="*/ 0 w 442123"/>
              <a:gd name="connsiteY0" fmla="*/ 34887 h 1244055"/>
              <a:gd name="connsiteX1" fmla="*/ 216508 w 442123"/>
              <a:gd name="connsiteY1" fmla="*/ 1244055 h 1244055"/>
              <a:gd name="connsiteX2" fmla="*/ 1 w 442123"/>
              <a:gd name="connsiteY2" fmla="*/ 1244055 h 1244055"/>
              <a:gd name="connsiteX3" fmla="*/ 0 w 442123"/>
              <a:gd name="connsiteY3" fmla="*/ 34887 h 1244055"/>
              <a:gd name="connsiteX0" fmla="*/ 60344 w 442123"/>
              <a:gd name="connsiteY0" fmla="*/ 0 h 1244055"/>
              <a:gd name="connsiteX1" fmla="*/ 193100 w 442123"/>
              <a:gd name="connsiteY1" fmla="*/ 1126789 h 1244055"/>
              <a:gd name="connsiteX0" fmla="*/ 0 w 442123"/>
              <a:gd name="connsiteY0" fmla="*/ 34887 h 1244055"/>
              <a:gd name="connsiteX1" fmla="*/ 216508 w 442123"/>
              <a:gd name="connsiteY1" fmla="*/ 1244055 h 1244055"/>
              <a:gd name="connsiteX2" fmla="*/ 1 w 442123"/>
              <a:gd name="connsiteY2" fmla="*/ 1244055 h 1244055"/>
              <a:gd name="connsiteX3" fmla="*/ 0 w 442123"/>
              <a:gd name="connsiteY3" fmla="*/ 34887 h 1244055"/>
              <a:gd name="connsiteX0" fmla="*/ 60344 w 442123"/>
              <a:gd name="connsiteY0" fmla="*/ 0 h 1244055"/>
              <a:gd name="connsiteX1" fmla="*/ 356663 w 442123"/>
              <a:gd name="connsiteY1" fmla="*/ 1090555 h 1244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42123" h="1244055" stroke="0" extrusionOk="0">
                <a:moveTo>
                  <a:pt x="0" y="34887"/>
                </a:moveTo>
                <a:cubicBezTo>
                  <a:pt x="119574" y="34887"/>
                  <a:pt x="782566" y="598021"/>
                  <a:pt x="216508" y="1244055"/>
                </a:cubicBezTo>
                <a:lnTo>
                  <a:pt x="1" y="1244055"/>
                </a:lnTo>
                <a:cubicBezTo>
                  <a:pt x="1" y="840999"/>
                  <a:pt x="0" y="437943"/>
                  <a:pt x="0" y="34887"/>
                </a:cubicBezTo>
                <a:close/>
              </a:path>
              <a:path w="442123" h="1244055" fill="none">
                <a:moveTo>
                  <a:pt x="60344" y="0"/>
                </a:moveTo>
                <a:cubicBezTo>
                  <a:pt x="171090" y="382140"/>
                  <a:pt x="380900" y="604691"/>
                  <a:pt x="356663" y="1090555"/>
                </a:cubicBez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Rounded Rectangle 36"/>
          <p:cNvSpPr/>
          <p:nvPr/>
        </p:nvSpPr>
        <p:spPr bwMode="auto">
          <a:xfrm>
            <a:off x="6487666" y="2490028"/>
            <a:ext cx="1209912" cy="476071"/>
          </a:xfrm>
          <a:prstGeom prst="roundRect">
            <a:avLst>
              <a:gd name="adj" fmla="val 50000"/>
            </a:avLst>
          </a:prstGeom>
          <a:solidFill>
            <a:srgbClr val="E1FFFF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u="none" strike="noStrike" cap="none" normalizeH="0" baseline="0" dirty="0" smtClean="0">
                <a:ln>
                  <a:noFill/>
                </a:ln>
                <a:effectLst/>
                <a:latin typeface="Arial" charset="0"/>
              </a:rPr>
              <a:t>Waiting</a:t>
            </a:r>
          </a:p>
        </p:txBody>
      </p:sp>
      <p:sp>
        <p:nvSpPr>
          <p:cNvPr id="50" name="Rectangle 49"/>
          <p:cNvSpPr/>
          <p:nvPr/>
        </p:nvSpPr>
        <p:spPr>
          <a:xfrm>
            <a:off x="5336482" y="2968372"/>
            <a:ext cx="1650284" cy="4801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/>
              <a:t>l</a:t>
            </a:r>
            <a:r>
              <a:rPr lang="en-US" sz="1400" dirty="0" err="1" smtClean="0"/>
              <a:t>ock.notify</a:t>
            </a:r>
            <a:r>
              <a:rPr lang="en-US" sz="1400" dirty="0" smtClean="0"/>
              <a:t>(), </a:t>
            </a:r>
            <a:r>
              <a:rPr lang="en-US" sz="1400" dirty="0" err="1" smtClean="0"/>
              <a:t>lock.notifyAll</a:t>
            </a:r>
            <a:r>
              <a:rPr lang="en-US" sz="1400" dirty="0" smtClean="0"/>
              <a:t>()</a:t>
            </a:r>
            <a:endParaRPr lang="en-US" sz="1400" dirty="0"/>
          </a:p>
        </p:txBody>
      </p:sp>
      <p:sp>
        <p:nvSpPr>
          <p:cNvPr id="51" name="Rectangle 50"/>
          <p:cNvSpPr/>
          <p:nvPr/>
        </p:nvSpPr>
        <p:spPr>
          <a:xfrm>
            <a:off x="6898329" y="3779217"/>
            <a:ext cx="1650284" cy="2862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/>
              <a:t>l</a:t>
            </a:r>
            <a:r>
              <a:rPr lang="en-US" sz="1400" dirty="0" err="1" smtClean="0"/>
              <a:t>ock.wait</a:t>
            </a:r>
            <a:r>
              <a:rPr lang="en-US" sz="1400" dirty="0" smtClean="0"/>
              <a:t>()</a:t>
            </a:r>
            <a:endParaRPr lang="en-US" sz="1400" dirty="0"/>
          </a:p>
        </p:txBody>
      </p:sp>
      <p:sp>
        <p:nvSpPr>
          <p:cNvPr id="52" name="Arc 40"/>
          <p:cNvSpPr/>
          <p:nvPr/>
        </p:nvSpPr>
        <p:spPr bwMode="auto">
          <a:xfrm rot="1006222">
            <a:off x="5697790" y="2747857"/>
            <a:ext cx="1171510" cy="2677093"/>
          </a:xfrm>
          <a:custGeom>
            <a:avLst/>
            <a:gdLst>
              <a:gd name="connsiteX0" fmla="*/ 216507 w 433015"/>
              <a:gd name="connsiteY0" fmla="*/ 0 h 2418336"/>
              <a:gd name="connsiteX1" fmla="*/ 433015 w 433015"/>
              <a:gd name="connsiteY1" fmla="*/ 1209168 h 2418336"/>
              <a:gd name="connsiteX2" fmla="*/ 216508 w 433015"/>
              <a:gd name="connsiteY2" fmla="*/ 1209168 h 2418336"/>
              <a:gd name="connsiteX3" fmla="*/ 216507 w 433015"/>
              <a:gd name="connsiteY3" fmla="*/ 0 h 2418336"/>
              <a:gd name="connsiteX0" fmla="*/ 216507 w 433015"/>
              <a:gd name="connsiteY0" fmla="*/ 0 h 2418336"/>
              <a:gd name="connsiteX1" fmla="*/ 433015 w 433015"/>
              <a:gd name="connsiteY1" fmla="*/ 1209168 h 2418336"/>
              <a:gd name="connsiteX0" fmla="*/ 0 w 273284"/>
              <a:gd name="connsiteY0" fmla="*/ 0 h 1209168"/>
              <a:gd name="connsiteX1" fmla="*/ 216508 w 273284"/>
              <a:gd name="connsiteY1" fmla="*/ 1209168 h 1209168"/>
              <a:gd name="connsiteX2" fmla="*/ 1 w 273284"/>
              <a:gd name="connsiteY2" fmla="*/ 1209168 h 1209168"/>
              <a:gd name="connsiteX3" fmla="*/ 0 w 273284"/>
              <a:gd name="connsiteY3" fmla="*/ 0 h 1209168"/>
              <a:gd name="connsiteX0" fmla="*/ 0 w 273284"/>
              <a:gd name="connsiteY0" fmla="*/ 0 h 1209168"/>
              <a:gd name="connsiteX1" fmla="*/ 216508 w 273284"/>
              <a:gd name="connsiteY1" fmla="*/ 1209168 h 1209168"/>
              <a:gd name="connsiteX0" fmla="*/ 0 w 442123"/>
              <a:gd name="connsiteY0" fmla="*/ 0 h 1209168"/>
              <a:gd name="connsiteX1" fmla="*/ 216508 w 442123"/>
              <a:gd name="connsiteY1" fmla="*/ 1209168 h 1209168"/>
              <a:gd name="connsiteX2" fmla="*/ 1 w 442123"/>
              <a:gd name="connsiteY2" fmla="*/ 1209168 h 1209168"/>
              <a:gd name="connsiteX3" fmla="*/ 0 w 442123"/>
              <a:gd name="connsiteY3" fmla="*/ 0 h 1209168"/>
              <a:gd name="connsiteX0" fmla="*/ 0 w 442123"/>
              <a:gd name="connsiteY0" fmla="*/ 0 h 1209168"/>
              <a:gd name="connsiteX1" fmla="*/ 216508 w 442123"/>
              <a:gd name="connsiteY1" fmla="*/ 1209168 h 1209168"/>
              <a:gd name="connsiteX0" fmla="*/ 0 w 442123"/>
              <a:gd name="connsiteY0" fmla="*/ 0 h 1209168"/>
              <a:gd name="connsiteX1" fmla="*/ 216508 w 442123"/>
              <a:gd name="connsiteY1" fmla="*/ 1209168 h 1209168"/>
              <a:gd name="connsiteX2" fmla="*/ 1 w 442123"/>
              <a:gd name="connsiteY2" fmla="*/ 1209168 h 1209168"/>
              <a:gd name="connsiteX3" fmla="*/ 0 w 442123"/>
              <a:gd name="connsiteY3" fmla="*/ 0 h 1209168"/>
              <a:gd name="connsiteX0" fmla="*/ 0 w 442123"/>
              <a:gd name="connsiteY0" fmla="*/ 0 h 1209168"/>
              <a:gd name="connsiteX1" fmla="*/ 292708 w 442123"/>
              <a:gd name="connsiteY1" fmla="*/ 1122082 h 1209168"/>
              <a:gd name="connsiteX0" fmla="*/ 0 w 461515"/>
              <a:gd name="connsiteY0" fmla="*/ 0 h 1209168"/>
              <a:gd name="connsiteX1" fmla="*/ 216508 w 461515"/>
              <a:gd name="connsiteY1" fmla="*/ 1209168 h 1209168"/>
              <a:gd name="connsiteX2" fmla="*/ 1 w 461515"/>
              <a:gd name="connsiteY2" fmla="*/ 1209168 h 1209168"/>
              <a:gd name="connsiteX3" fmla="*/ 0 w 461515"/>
              <a:gd name="connsiteY3" fmla="*/ 0 h 1209168"/>
              <a:gd name="connsiteX0" fmla="*/ 0 w 461515"/>
              <a:gd name="connsiteY0" fmla="*/ 0 h 1209168"/>
              <a:gd name="connsiteX1" fmla="*/ 292708 w 461515"/>
              <a:gd name="connsiteY1" fmla="*/ 1122082 h 1209168"/>
              <a:gd name="connsiteX0" fmla="*/ 0 w 472338"/>
              <a:gd name="connsiteY0" fmla="*/ 34887 h 1244055"/>
              <a:gd name="connsiteX1" fmla="*/ 216508 w 472338"/>
              <a:gd name="connsiteY1" fmla="*/ 1244055 h 1244055"/>
              <a:gd name="connsiteX2" fmla="*/ 1 w 472338"/>
              <a:gd name="connsiteY2" fmla="*/ 1244055 h 1244055"/>
              <a:gd name="connsiteX3" fmla="*/ 0 w 472338"/>
              <a:gd name="connsiteY3" fmla="*/ 34887 h 1244055"/>
              <a:gd name="connsiteX0" fmla="*/ 60344 w 472338"/>
              <a:gd name="connsiteY0" fmla="*/ 0 h 1244055"/>
              <a:gd name="connsiteX1" fmla="*/ 292708 w 472338"/>
              <a:gd name="connsiteY1" fmla="*/ 1156969 h 1244055"/>
              <a:gd name="connsiteX0" fmla="*/ 0 w 442123"/>
              <a:gd name="connsiteY0" fmla="*/ 34887 h 1244055"/>
              <a:gd name="connsiteX1" fmla="*/ 216508 w 442123"/>
              <a:gd name="connsiteY1" fmla="*/ 1244055 h 1244055"/>
              <a:gd name="connsiteX2" fmla="*/ 1 w 442123"/>
              <a:gd name="connsiteY2" fmla="*/ 1244055 h 1244055"/>
              <a:gd name="connsiteX3" fmla="*/ 0 w 442123"/>
              <a:gd name="connsiteY3" fmla="*/ 34887 h 1244055"/>
              <a:gd name="connsiteX0" fmla="*/ 60344 w 442123"/>
              <a:gd name="connsiteY0" fmla="*/ 0 h 1244055"/>
              <a:gd name="connsiteX1" fmla="*/ 292708 w 442123"/>
              <a:gd name="connsiteY1" fmla="*/ 1156969 h 1244055"/>
              <a:gd name="connsiteX0" fmla="*/ 0 w 442123"/>
              <a:gd name="connsiteY0" fmla="*/ 34887 h 1244055"/>
              <a:gd name="connsiteX1" fmla="*/ 216508 w 442123"/>
              <a:gd name="connsiteY1" fmla="*/ 1244055 h 1244055"/>
              <a:gd name="connsiteX2" fmla="*/ 1 w 442123"/>
              <a:gd name="connsiteY2" fmla="*/ 1244055 h 1244055"/>
              <a:gd name="connsiteX3" fmla="*/ 0 w 442123"/>
              <a:gd name="connsiteY3" fmla="*/ 34887 h 1244055"/>
              <a:gd name="connsiteX0" fmla="*/ 60344 w 442123"/>
              <a:gd name="connsiteY0" fmla="*/ 0 h 1244055"/>
              <a:gd name="connsiteX1" fmla="*/ 292708 w 442123"/>
              <a:gd name="connsiteY1" fmla="*/ 1156969 h 1244055"/>
              <a:gd name="connsiteX0" fmla="*/ 665768 w 990567"/>
              <a:gd name="connsiteY0" fmla="*/ 34887 h 1244055"/>
              <a:gd name="connsiteX1" fmla="*/ 0 w 990567"/>
              <a:gd name="connsiteY1" fmla="*/ 809133 h 1244055"/>
              <a:gd name="connsiteX2" fmla="*/ 665769 w 990567"/>
              <a:gd name="connsiteY2" fmla="*/ 1244055 h 1244055"/>
              <a:gd name="connsiteX3" fmla="*/ 665768 w 990567"/>
              <a:gd name="connsiteY3" fmla="*/ 34887 h 1244055"/>
              <a:gd name="connsiteX0" fmla="*/ 726112 w 990567"/>
              <a:gd name="connsiteY0" fmla="*/ 0 h 1244055"/>
              <a:gd name="connsiteX1" fmla="*/ 958476 w 990567"/>
              <a:gd name="connsiteY1" fmla="*/ 1156969 h 1244055"/>
              <a:gd name="connsiteX0" fmla="*/ 695208 w 766704"/>
              <a:gd name="connsiteY0" fmla="*/ 34887 h 1244055"/>
              <a:gd name="connsiteX1" fmla="*/ 29440 w 766704"/>
              <a:gd name="connsiteY1" fmla="*/ 809133 h 1244055"/>
              <a:gd name="connsiteX2" fmla="*/ 695209 w 766704"/>
              <a:gd name="connsiteY2" fmla="*/ 1244055 h 1244055"/>
              <a:gd name="connsiteX3" fmla="*/ 695208 w 766704"/>
              <a:gd name="connsiteY3" fmla="*/ 34887 h 1244055"/>
              <a:gd name="connsiteX0" fmla="*/ 755552 w 766704"/>
              <a:gd name="connsiteY0" fmla="*/ 0 h 1244055"/>
              <a:gd name="connsiteX1" fmla="*/ 0 w 766704"/>
              <a:gd name="connsiteY1" fmla="*/ 772460 h 1244055"/>
              <a:gd name="connsiteX0" fmla="*/ 695208 w 802502"/>
              <a:gd name="connsiteY0" fmla="*/ 34887 h 1244055"/>
              <a:gd name="connsiteX1" fmla="*/ 29440 w 802502"/>
              <a:gd name="connsiteY1" fmla="*/ 809133 h 1244055"/>
              <a:gd name="connsiteX2" fmla="*/ 695209 w 802502"/>
              <a:gd name="connsiteY2" fmla="*/ 1244055 h 1244055"/>
              <a:gd name="connsiteX3" fmla="*/ 695208 w 802502"/>
              <a:gd name="connsiteY3" fmla="*/ 34887 h 1244055"/>
              <a:gd name="connsiteX0" fmla="*/ 755552 w 802502"/>
              <a:gd name="connsiteY0" fmla="*/ 0 h 1244055"/>
              <a:gd name="connsiteX1" fmla="*/ 0 w 802502"/>
              <a:gd name="connsiteY1" fmla="*/ 772460 h 1244055"/>
              <a:gd name="connsiteX0" fmla="*/ 720632 w 824157"/>
              <a:gd name="connsiteY0" fmla="*/ 34887 h 1244055"/>
              <a:gd name="connsiteX1" fmla="*/ 54864 w 824157"/>
              <a:gd name="connsiteY1" fmla="*/ 809133 h 1244055"/>
              <a:gd name="connsiteX2" fmla="*/ 720633 w 824157"/>
              <a:gd name="connsiteY2" fmla="*/ 1244055 h 1244055"/>
              <a:gd name="connsiteX3" fmla="*/ 720632 w 824157"/>
              <a:gd name="connsiteY3" fmla="*/ 34887 h 1244055"/>
              <a:gd name="connsiteX0" fmla="*/ 780976 w 824157"/>
              <a:gd name="connsiteY0" fmla="*/ 0 h 1244055"/>
              <a:gd name="connsiteX1" fmla="*/ 0 w 824157"/>
              <a:gd name="connsiteY1" fmla="*/ 851160 h 1244055"/>
              <a:gd name="connsiteX0" fmla="*/ 720632 w 815106"/>
              <a:gd name="connsiteY0" fmla="*/ 34887 h 1244055"/>
              <a:gd name="connsiteX1" fmla="*/ 54864 w 815106"/>
              <a:gd name="connsiteY1" fmla="*/ 809133 h 1244055"/>
              <a:gd name="connsiteX2" fmla="*/ 720633 w 815106"/>
              <a:gd name="connsiteY2" fmla="*/ 1244055 h 1244055"/>
              <a:gd name="connsiteX3" fmla="*/ 720632 w 815106"/>
              <a:gd name="connsiteY3" fmla="*/ 34887 h 1244055"/>
              <a:gd name="connsiteX0" fmla="*/ 780976 w 815106"/>
              <a:gd name="connsiteY0" fmla="*/ 0 h 1244055"/>
              <a:gd name="connsiteX1" fmla="*/ 0 w 815106"/>
              <a:gd name="connsiteY1" fmla="*/ 851160 h 1244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15106" h="1244055" stroke="0" extrusionOk="0">
                <a:moveTo>
                  <a:pt x="720632" y="34887"/>
                </a:moveTo>
                <a:cubicBezTo>
                  <a:pt x="840206" y="34887"/>
                  <a:pt x="620922" y="163099"/>
                  <a:pt x="54864" y="809133"/>
                </a:cubicBezTo>
                <a:lnTo>
                  <a:pt x="720633" y="1244055"/>
                </a:lnTo>
                <a:cubicBezTo>
                  <a:pt x="720633" y="840999"/>
                  <a:pt x="720632" y="437943"/>
                  <a:pt x="720632" y="34887"/>
                </a:cubicBezTo>
                <a:close/>
              </a:path>
              <a:path w="815106" h="1244055" fill="none">
                <a:moveTo>
                  <a:pt x="780976" y="0"/>
                </a:moveTo>
                <a:cubicBezTo>
                  <a:pt x="891722" y="382140"/>
                  <a:pt x="758489" y="624905"/>
                  <a:pt x="0" y="851160"/>
                </a:cubicBez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3" name="Arc 40"/>
          <p:cNvSpPr/>
          <p:nvPr/>
        </p:nvSpPr>
        <p:spPr bwMode="auto">
          <a:xfrm rot="3869104">
            <a:off x="3858635" y="4360054"/>
            <a:ext cx="324368" cy="1893347"/>
          </a:xfrm>
          <a:custGeom>
            <a:avLst/>
            <a:gdLst>
              <a:gd name="connsiteX0" fmla="*/ 216507 w 433015"/>
              <a:gd name="connsiteY0" fmla="*/ 0 h 2418336"/>
              <a:gd name="connsiteX1" fmla="*/ 433015 w 433015"/>
              <a:gd name="connsiteY1" fmla="*/ 1209168 h 2418336"/>
              <a:gd name="connsiteX2" fmla="*/ 216508 w 433015"/>
              <a:gd name="connsiteY2" fmla="*/ 1209168 h 2418336"/>
              <a:gd name="connsiteX3" fmla="*/ 216507 w 433015"/>
              <a:gd name="connsiteY3" fmla="*/ 0 h 2418336"/>
              <a:gd name="connsiteX0" fmla="*/ 216507 w 433015"/>
              <a:gd name="connsiteY0" fmla="*/ 0 h 2418336"/>
              <a:gd name="connsiteX1" fmla="*/ 433015 w 433015"/>
              <a:gd name="connsiteY1" fmla="*/ 1209168 h 2418336"/>
              <a:gd name="connsiteX0" fmla="*/ 0 w 273284"/>
              <a:gd name="connsiteY0" fmla="*/ 0 h 1209168"/>
              <a:gd name="connsiteX1" fmla="*/ 216508 w 273284"/>
              <a:gd name="connsiteY1" fmla="*/ 1209168 h 1209168"/>
              <a:gd name="connsiteX2" fmla="*/ 1 w 273284"/>
              <a:gd name="connsiteY2" fmla="*/ 1209168 h 1209168"/>
              <a:gd name="connsiteX3" fmla="*/ 0 w 273284"/>
              <a:gd name="connsiteY3" fmla="*/ 0 h 1209168"/>
              <a:gd name="connsiteX0" fmla="*/ 0 w 273284"/>
              <a:gd name="connsiteY0" fmla="*/ 0 h 1209168"/>
              <a:gd name="connsiteX1" fmla="*/ 216508 w 273284"/>
              <a:gd name="connsiteY1" fmla="*/ 1209168 h 1209168"/>
              <a:gd name="connsiteX0" fmla="*/ 0 w 442123"/>
              <a:gd name="connsiteY0" fmla="*/ 0 h 1209168"/>
              <a:gd name="connsiteX1" fmla="*/ 216508 w 442123"/>
              <a:gd name="connsiteY1" fmla="*/ 1209168 h 1209168"/>
              <a:gd name="connsiteX2" fmla="*/ 1 w 442123"/>
              <a:gd name="connsiteY2" fmla="*/ 1209168 h 1209168"/>
              <a:gd name="connsiteX3" fmla="*/ 0 w 442123"/>
              <a:gd name="connsiteY3" fmla="*/ 0 h 1209168"/>
              <a:gd name="connsiteX0" fmla="*/ 0 w 442123"/>
              <a:gd name="connsiteY0" fmla="*/ 0 h 1209168"/>
              <a:gd name="connsiteX1" fmla="*/ 216508 w 442123"/>
              <a:gd name="connsiteY1" fmla="*/ 1209168 h 1209168"/>
              <a:gd name="connsiteX0" fmla="*/ 0 w 442123"/>
              <a:gd name="connsiteY0" fmla="*/ 0 h 1209168"/>
              <a:gd name="connsiteX1" fmla="*/ 216508 w 442123"/>
              <a:gd name="connsiteY1" fmla="*/ 1209168 h 1209168"/>
              <a:gd name="connsiteX2" fmla="*/ 1 w 442123"/>
              <a:gd name="connsiteY2" fmla="*/ 1209168 h 1209168"/>
              <a:gd name="connsiteX3" fmla="*/ 0 w 442123"/>
              <a:gd name="connsiteY3" fmla="*/ 0 h 1209168"/>
              <a:gd name="connsiteX0" fmla="*/ 0 w 442123"/>
              <a:gd name="connsiteY0" fmla="*/ 0 h 1209168"/>
              <a:gd name="connsiteX1" fmla="*/ 292708 w 442123"/>
              <a:gd name="connsiteY1" fmla="*/ 1122082 h 1209168"/>
              <a:gd name="connsiteX0" fmla="*/ 0 w 461515"/>
              <a:gd name="connsiteY0" fmla="*/ 0 h 1209168"/>
              <a:gd name="connsiteX1" fmla="*/ 216508 w 461515"/>
              <a:gd name="connsiteY1" fmla="*/ 1209168 h 1209168"/>
              <a:gd name="connsiteX2" fmla="*/ 1 w 461515"/>
              <a:gd name="connsiteY2" fmla="*/ 1209168 h 1209168"/>
              <a:gd name="connsiteX3" fmla="*/ 0 w 461515"/>
              <a:gd name="connsiteY3" fmla="*/ 0 h 1209168"/>
              <a:gd name="connsiteX0" fmla="*/ 0 w 461515"/>
              <a:gd name="connsiteY0" fmla="*/ 0 h 1209168"/>
              <a:gd name="connsiteX1" fmla="*/ 292708 w 461515"/>
              <a:gd name="connsiteY1" fmla="*/ 1122082 h 1209168"/>
              <a:gd name="connsiteX0" fmla="*/ 0 w 1201904"/>
              <a:gd name="connsiteY0" fmla="*/ 0 h 1209168"/>
              <a:gd name="connsiteX1" fmla="*/ 216508 w 1201904"/>
              <a:gd name="connsiteY1" fmla="*/ 1209168 h 1209168"/>
              <a:gd name="connsiteX2" fmla="*/ 1 w 1201904"/>
              <a:gd name="connsiteY2" fmla="*/ 1209168 h 1209168"/>
              <a:gd name="connsiteX3" fmla="*/ 0 w 1201904"/>
              <a:gd name="connsiteY3" fmla="*/ 0 h 1209168"/>
              <a:gd name="connsiteX0" fmla="*/ 0 w 1201904"/>
              <a:gd name="connsiteY0" fmla="*/ 0 h 1209168"/>
              <a:gd name="connsiteX1" fmla="*/ 292708 w 1201904"/>
              <a:gd name="connsiteY1" fmla="*/ 1122082 h 1209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01904" h="1209168" stroke="0" extrusionOk="0">
                <a:moveTo>
                  <a:pt x="0" y="0"/>
                </a:moveTo>
                <a:cubicBezTo>
                  <a:pt x="119574" y="0"/>
                  <a:pt x="782566" y="563134"/>
                  <a:pt x="216508" y="1209168"/>
                </a:cubicBezTo>
                <a:lnTo>
                  <a:pt x="1" y="1209168"/>
                </a:lnTo>
                <a:cubicBezTo>
                  <a:pt x="1" y="806112"/>
                  <a:pt x="0" y="403056"/>
                  <a:pt x="0" y="0"/>
                </a:cubicBezTo>
                <a:close/>
              </a:path>
              <a:path w="1201904" h="1209168" fill="none">
                <a:moveTo>
                  <a:pt x="0" y="0"/>
                </a:moveTo>
                <a:cubicBezTo>
                  <a:pt x="119574" y="0"/>
                  <a:pt x="2443362" y="446818"/>
                  <a:pt x="292708" y="1122082"/>
                </a:cubicBez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3490852" y="5695886"/>
            <a:ext cx="1581587" cy="2862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err="1" smtClean="0"/>
              <a:t>myThread.sleep</a:t>
            </a:r>
            <a:r>
              <a:rPr lang="en-US" sz="1400" dirty="0" smtClean="0"/>
              <a:t>()</a:t>
            </a:r>
            <a:endParaRPr lang="en-US" sz="1400" dirty="0"/>
          </a:p>
        </p:txBody>
      </p:sp>
      <p:sp>
        <p:nvSpPr>
          <p:cNvPr id="55" name="Rectangle 54"/>
          <p:cNvSpPr/>
          <p:nvPr/>
        </p:nvSpPr>
        <p:spPr>
          <a:xfrm>
            <a:off x="929670" y="4629644"/>
            <a:ext cx="941283" cy="4801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400" dirty="0" err="1" smtClean="0"/>
              <a:t>sleeptime</a:t>
            </a:r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 smtClean="0"/>
              <a:t>elapsed</a:t>
            </a:r>
            <a:endParaRPr lang="en-US" sz="1400" dirty="0"/>
          </a:p>
        </p:txBody>
      </p:sp>
      <p:sp>
        <p:nvSpPr>
          <p:cNvPr id="56" name="Arc 40"/>
          <p:cNvSpPr/>
          <p:nvPr/>
        </p:nvSpPr>
        <p:spPr bwMode="auto">
          <a:xfrm rot="12793330">
            <a:off x="1902206" y="3781760"/>
            <a:ext cx="798671" cy="1349680"/>
          </a:xfrm>
          <a:custGeom>
            <a:avLst/>
            <a:gdLst>
              <a:gd name="connsiteX0" fmla="*/ 216507 w 433015"/>
              <a:gd name="connsiteY0" fmla="*/ 0 h 2418336"/>
              <a:gd name="connsiteX1" fmla="*/ 433015 w 433015"/>
              <a:gd name="connsiteY1" fmla="*/ 1209168 h 2418336"/>
              <a:gd name="connsiteX2" fmla="*/ 216508 w 433015"/>
              <a:gd name="connsiteY2" fmla="*/ 1209168 h 2418336"/>
              <a:gd name="connsiteX3" fmla="*/ 216507 w 433015"/>
              <a:gd name="connsiteY3" fmla="*/ 0 h 2418336"/>
              <a:gd name="connsiteX0" fmla="*/ 216507 w 433015"/>
              <a:gd name="connsiteY0" fmla="*/ 0 h 2418336"/>
              <a:gd name="connsiteX1" fmla="*/ 433015 w 433015"/>
              <a:gd name="connsiteY1" fmla="*/ 1209168 h 2418336"/>
              <a:gd name="connsiteX0" fmla="*/ 0 w 273284"/>
              <a:gd name="connsiteY0" fmla="*/ 0 h 1209168"/>
              <a:gd name="connsiteX1" fmla="*/ 216508 w 273284"/>
              <a:gd name="connsiteY1" fmla="*/ 1209168 h 1209168"/>
              <a:gd name="connsiteX2" fmla="*/ 1 w 273284"/>
              <a:gd name="connsiteY2" fmla="*/ 1209168 h 1209168"/>
              <a:gd name="connsiteX3" fmla="*/ 0 w 273284"/>
              <a:gd name="connsiteY3" fmla="*/ 0 h 1209168"/>
              <a:gd name="connsiteX0" fmla="*/ 0 w 273284"/>
              <a:gd name="connsiteY0" fmla="*/ 0 h 1209168"/>
              <a:gd name="connsiteX1" fmla="*/ 216508 w 273284"/>
              <a:gd name="connsiteY1" fmla="*/ 1209168 h 1209168"/>
              <a:gd name="connsiteX0" fmla="*/ 0 w 442123"/>
              <a:gd name="connsiteY0" fmla="*/ 0 h 1209168"/>
              <a:gd name="connsiteX1" fmla="*/ 216508 w 442123"/>
              <a:gd name="connsiteY1" fmla="*/ 1209168 h 1209168"/>
              <a:gd name="connsiteX2" fmla="*/ 1 w 442123"/>
              <a:gd name="connsiteY2" fmla="*/ 1209168 h 1209168"/>
              <a:gd name="connsiteX3" fmla="*/ 0 w 442123"/>
              <a:gd name="connsiteY3" fmla="*/ 0 h 1209168"/>
              <a:gd name="connsiteX0" fmla="*/ 0 w 442123"/>
              <a:gd name="connsiteY0" fmla="*/ 0 h 1209168"/>
              <a:gd name="connsiteX1" fmla="*/ 216508 w 442123"/>
              <a:gd name="connsiteY1" fmla="*/ 1209168 h 1209168"/>
              <a:gd name="connsiteX0" fmla="*/ 0 w 442123"/>
              <a:gd name="connsiteY0" fmla="*/ 0 h 1209168"/>
              <a:gd name="connsiteX1" fmla="*/ 216508 w 442123"/>
              <a:gd name="connsiteY1" fmla="*/ 1209168 h 1209168"/>
              <a:gd name="connsiteX2" fmla="*/ 1 w 442123"/>
              <a:gd name="connsiteY2" fmla="*/ 1209168 h 1209168"/>
              <a:gd name="connsiteX3" fmla="*/ 0 w 442123"/>
              <a:gd name="connsiteY3" fmla="*/ 0 h 1209168"/>
              <a:gd name="connsiteX0" fmla="*/ 0 w 442123"/>
              <a:gd name="connsiteY0" fmla="*/ 0 h 1209168"/>
              <a:gd name="connsiteX1" fmla="*/ 292708 w 442123"/>
              <a:gd name="connsiteY1" fmla="*/ 1122082 h 1209168"/>
              <a:gd name="connsiteX0" fmla="*/ 0 w 461515"/>
              <a:gd name="connsiteY0" fmla="*/ 0 h 1209168"/>
              <a:gd name="connsiteX1" fmla="*/ 216508 w 461515"/>
              <a:gd name="connsiteY1" fmla="*/ 1209168 h 1209168"/>
              <a:gd name="connsiteX2" fmla="*/ 1 w 461515"/>
              <a:gd name="connsiteY2" fmla="*/ 1209168 h 1209168"/>
              <a:gd name="connsiteX3" fmla="*/ 0 w 461515"/>
              <a:gd name="connsiteY3" fmla="*/ 0 h 1209168"/>
              <a:gd name="connsiteX0" fmla="*/ 0 w 461515"/>
              <a:gd name="connsiteY0" fmla="*/ 0 h 1209168"/>
              <a:gd name="connsiteX1" fmla="*/ 292708 w 461515"/>
              <a:gd name="connsiteY1" fmla="*/ 1122082 h 1209168"/>
              <a:gd name="connsiteX0" fmla="*/ 0 w 466867"/>
              <a:gd name="connsiteY0" fmla="*/ 66943 h 1276111"/>
              <a:gd name="connsiteX1" fmla="*/ 216508 w 466867"/>
              <a:gd name="connsiteY1" fmla="*/ 1276111 h 1276111"/>
              <a:gd name="connsiteX2" fmla="*/ 1 w 466867"/>
              <a:gd name="connsiteY2" fmla="*/ 1276111 h 1276111"/>
              <a:gd name="connsiteX3" fmla="*/ 0 w 466867"/>
              <a:gd name="connsiteY3" fmla="*/ 66943 h 1276111"/>
              <a:gd name="connsiteX0" fmla="*/ 30741 w 466867"/>
              <a:gd name="connsiteY0" fmla="*/ 0 h 1276111"/>
              <a:gd name="connsiteX1" fmla="*/ 292708 w 466867"/>
              <a:gd name="connsiteY1" fmla="*/ 1189025 h 1276111"/>
              <a:gd name="connsiteX0" fmla="*/ 0 w 478630"/>
              <a:gd name="connsiteY0" fmla="*/ 81004 h 1290172"/>
              <a:gd name="connsiteX1" fmla="*/ 216508 w 478630"/>
              <a:gd name="connsiteY1" fmla="*/ 1290172 h 1290172"/>
              <a:gd name="connsiteX2" fmla="*/ 1 w 478630"/>
              <a:gd name="connsiteY2" fmla="*/ 1290172 h 1290172"/>
              <a:gd name="connsiteX3" fmla="*/ 0 w 478630"/>
              <a:gd name="connsiteY3" fmla="*/ 81004 h 1290172"/>
              <a:gd name="connsiteX0" fmla="*/ 30741 w 478630"/>
              <a:gd name="connsiteY0" fmla="*/ 14061 h 1290172"/>
              <a:gd name="connsiteX1" fmla="*/ 292708 w 478630"/>
              <a:gd name="connsiteY1" fmla="*/ 1203086 h 1290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78630" h="1290172" stroke="0" extrusionOk="0">
                <a:moveTo>
                  <a:pt x="0" y="81004"/>
                </a:moveTo>
                <a:cubicBezTo>
                  <a:pt x="119574" y="81004"/>
                  <a:pt x="782566" y="644138"/>
                  <a:pt x="216508" y="1290172"/>
                </a:cubicBezTo>
                <a:lnTo>
                  <a:pt x="1" y="1290172"/>
                </a:lnTo>
                <a:cubicBezTo>
                  <a:pt x="1" y="887116"/>
                  <a:pt x="0" y="484060"/>
                  <a:pt x="0" y="81004"/>
                </a:cubicBezTo>
                <a:close/>
              </a:path>
              <a:path w="478630" h="1290172" fill="none">
                <a:moveTo>
                  <a:pt x="30741" y="14061"/>
                </a:moveTo>
                <a:cubicBezTo>
                  <a:pt x="220226" y="-117021"/>
                  <a:pt x="760794" y="698567"/>
                  <a:pt x="292708" y="1203086"/>
                </a:cubicBez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7" name="Arc 42"/>
          <p:cNvSpPr/>
          <p:nvPr/>
        </p:nvSpPr>
        <p:spPr bwMode="auto">
          <a:xfrm rot="8450786">
            <a:off x="5300719" y="4451751"/>
            <a:ext cx="778894" cy="1899965"/>
          </a:xfrm>
          <a:custGeom>
            <a:avLst/>
            <a:gdLst>
              <a:gd name="connsiteX0" fmla="*/ 493335 w 986671"/>
              <a:gd name="connsiteY0" fmla="*/ 0 h 1977109"/>
              <a:gd name="connsiteX1" fmla="*/ 986671 w 986671"/>
              <a:gd name="connsiteY1" fmla="*/ 988555 h 1977109"/>
              <a:gd name="connsiteX2" fmla="*/ 493336 w 986671"/>
              <a:gd name="connsiteY2" fmla="*/ 988555 h 1977109"/>
              <a:gd name="connsiteX3" fmla="*/ 493335 w 986671"/>
              <a:gd name="connsiteY3" fmla="*/ 0 h 1977109"/>
              <a:gd name="connsiteX0" fmla="*/ 493335 w 986671"/>
              <a:gd name="connsiteY0" fmla="*/ 0 h 1977109"/>
              <a:gd name="connsiteX1" fmla="*/ 986671 w 986671"/>
              <a:gd name="connsiteY1" fmla="*/ 988555 h 1977109"/>
              <a:gd name="connsiteX0" fmla="*/ 0 w 493336"/>
              <a:gd name="connsiteY0" fmla="*/ 0 h 996356"/>
              <a:gd name="connsiteX1" fmla="*/ 493336 w 493336"/>
              <a:gd name="connsiteY1" fmla="*/ 988555 h 996356"/>
              <a:gd name="connsiteX2" fmla="*/ 1 w 493336"/>
              <a:gd name="connsiteY2" fmla="*/ 988555 h 996356"/>
              <a:gd name="connsiteX3" fmla="*/ 0 w 493336"/>
              <a:gd name="connsiteY3" fmla="*/ 0 h 996356"/>
              <a:gd name="connsiteX0" fmla="*/ 0 w 493336"/>
              <a:gd name="connsiteY0" fmla="*/ 0 h 996356"/>
              <a:gd name="connsiteX1" fmla="*/ 351617 w 493336"/>
              <a:gd name="connsiteY1" fmla="*/ 996356 h 996356"/>
              <a:gd name="connsiteX0" fmla="*/ 0 w 493336"/>
              <a:gd name="connsiteY0" fmla="*/ 0 h 996356"/>
              <a:gd name="connsiteX1" fmla="*/ 493336 w 493336"/>
              <a:gd name="connsiteY1" fmla="*/ 988555 h 996356"/>
              <a:gd name="connsiteX2" fmla="*/ 1 w 493336"/>
              <a:gd name="connsiteY2" fmla="*/ 988555 h 996356"/>
              <a:gd name="connsiteX3" fmla="*/ 0 w 493336"/>
              <a:gd name="connsiteY3" fmla="*/ 0 h 996356"/>
              <a:gd name="connsiteX0" fmla="*/ 0 w 493336"/>
              <a:gd name="connsiteY0" fmla="*/ 0 h 996356"/>
              <a:gd name="connsiteX1" fmla="*/ 351617 w 493336"/>
              <a:gd name="connsiteY1" fmla="*/ 996356 h 996356"/>
              <a:gd name="connsiteX0" fmla="*/ 0 w 493336"/>
              <a:gd name="connsiteY0" fmla="*/ 0 h 988555"/>
              <a:gd name="connsiteX1" fmla="*/ 493336 w 493336"/>
              <a:gd name="connsiteY1" fmla="*/ 988555 h 988555"/>
              <a:gd name="connsiteX2" fmla="*/ 1 w 493336"/>
              <a:gd name="connsiteY2" fmla="*/ 988555 h 988555"/>
              <a:gd name="connsiteX3" fmla="*/ 0 w 493336"/>
              <a:gd name="connsiteY3" fmla="*/ 0 h 988555"/>
              <a:gd name="connsiteX0" fmla="*/ 0 w 493336"/>
              <a:gd name="connsiteY0" fmla="*/ 0 h 988555"/>
              <a:gd name="connsiteX1" fmla="*/ 221282 w 493336"/>
              <a:gd name="connsiteY1" fmla="*/ 928941 h 988555"/>
              <a:gd name="connsiteX0" fmla="*/ 0 w 493336"/>
              <a:gd name="connsiteY0" fmla="*/ 0 h 988555"/>
              <a:gd name="connsiteX1" fmla="*/ 493336 w 493336"/>
              <a:gd name="connsiteY1" fmla="*/ 988555 h 988555"/>
              <a:gd name="connsiteX2" fmla="*/ 1 w 493336"/>
              <a:gd name="connsiteY2" fmla="*/ 988555 h 988555"/>
              <a:gd name="connsiteX3" fmla="*/ 0 w 493336"/>
              <a:gd name="connsiteY3" fmla="*/ 0 h 988555"/>
              <a:gd name="connsiteX0" fmla="*/ 0 w 493336"/>
              <a:gd name="connsiteY0" fmla="*/ 0 h 988555"/>
              <a:gd name="connsiteX1" fmla="*/ 221282 w 493336"/>
              <a:gd name="connsiteY1" fmla="*/ 928941 h 988555"/>
              <a:gd name="connsiteX0" fmla="*/ 0 w 493336"/>
              <a:gd name="connsiteY0" fmla="*/ 0 h 988555"/>
              <a:gd name="connsiteX1" fmla="*/ 493336 w 493336"/>
              <a:gd name="connsiteY1" fmla="*/ 988555 h 988555"/>
              <a:gd name="connsiteX2" fmla="*/ 1 w 493336"/>
              <a:gd name="connsiteY2" fmla="*/ 988555 h 988555"/>
              <a:gd name="connsiteX3" fmla="*/ 0 w 493336"/>
              <a:gd name="connsiteY3" fmla="*/ 0 h 988555"/>
              <a:gd name="connsiteX0" fmla="*/ 0 w 493336"/>
              <a:gd name="connsiteY0" fmla="*/ 0 h 988555"/>
              <a:gd name="connsiteX1" fmla="*/ 221282 w 493336"/>
              <a:gd name="connsiteY1" fmla="*/ 928941 h 988555"/>
              <a:gd name="connsiteX0" fmla="*/ 0 w 493336"/>
              <a:gd name="connsiteY0" fmla="*/ 0 h 988555"/>
              <a:gd name="connsiteX1" fmla="*/ 493336 w 493336"/>
              <a:gd name="connsiteY1" fmla="*/ 988555 h 988555"/>
              <a:gd name="connsiteX2" fmla="*/ 1 w 493336"/>
              <a:gd name="connsiteY2" fmla="*/ 988555 h 988555"/>
              <a:gd name="connsiteX3" fmla="*/ 0 w 493336"/>
              <a:gd name="connsiteY3" fmla="*/ 0 h 988555"/>
              <a:gd name="connsiteX0" fmla="*/ 0 w 493336"/>
              <a:gd name="connsiteY0" fmla="*/ 0 h 988555"/>
              <a:gd name="connsiteX1" fmla="*/ 221282 w 493336"/>
              <a:gd name="connsiteY1" fmla="*/ 928941 h 988555"/>
              <a:gd name="connsiteX0" fmla="*/ 23101 w 516437"/>
              <a:gd name="connsiteY0" fmla="*/ 40441 h 1028996"/>
              <a:gd name="connsiteX1" fmla="*/ 516437 w 516437"/>
              <a:gd name="connsiteY1" fmla="*/ 1028996 h 1028996"/>
              <a:gd name="connsiteX2" fmla="*/ 23102 w 516437"/>
              <a:gd name="connsiteY2" fmla="*/ 1028996 h 1028996"/>
              <a:gd name="connsiteX3" fmla="*/ 23101 w 516437"/>
              <a:gd name="connsiteY3" fmla="*/ 40441 h 1028996"/>
              <a:gd name="connsiteX0" fmla="*/ 0 w 516437"/>
              <a:gd name="connsiteY0" fmla="*/ 0 h 1028996"/>
              <a:gd name="connsiteX1" fmla="*/ 244383 w 516437"/>
              <a:gd name="connsiteY1" fmla="*/ 969382 h 1028996"/>
              <a:gd name="connsiteX0" fmla="*/ 23101 w 516437"/>
              <a:gd name="connsiteY0" fmla="*/ 40441 h 1028996"/>
              <a:gd name="connsiteX1" fmla="*/ 516437 w 516437"/>
              <a:gd name="connsiteY1" fmla="*/ 1028996 h 1028996"/>
              <a:gd name="connsiteX2" fmla="*/ 23102 w 516437"/>
              <a:gd name="connsiteY2" fmla="*/ 1028996 h 1028996"/>
              <a:gd name="connsiteX3" fmla="*/ 23101 w 516437"/>
              <a:gd name="connsiteY3" fmla="*/ 40441 h 1028996"/>
              <a:gd name="connsiteX0" fmla="*/ 0 w 516437"/>
              <a:gd name="connsiteY0" fmla="*/ 0 h 1028996"/>
              <a:gd name="connsiteX1" fmla="*/ 244383 w 516437"/>
              <a:gd name="connsiteY1" fmla="*/ 969382 h 1028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16437" h="1028996" stroke="0" extrusionOk="0">
                <a:moveTo>
                  <a:pt x="23101" y="40441"/>
                </a:moveTo>
                <a:cubicBezTo>
                  <a:pt x="351875" y="358982"/>
                  <a:pt x="516437" y="483032"/>
                  <a:pt x="516437" y="1028996"/>
                </a:cubicBezTo>
                <a:lnTo>
                  <a:pt x="23102" y="1028996"/>
                </a:lnTo>
                <a:cubicBezTo>
                  <a:pt x="23102" y="699478"/>
                  <a:pt x="23101" y="369959"/>
                  <a:pt x="23101" y="40441"/>
                </a:cubicBezTo>
                <a:close/>
              </a:path>
              <a:path w="516437" h="1028996" fill="none">
                <a:moveTo>
                  <a:pt x="0" y="0"/>
                </a:moveTo>
                <a:cubicBezTo>
                  <a:pt x="361150" y="248312"/>
                  <a:pt x="655801" y="686094"/>
                  <a:pt x="244383" y="969382"/>
                </a:cubicBez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Rounded Rectangle 35"/>
          <p:cNvSpPr/>
          <p:nvPr/>
        </p:nvSpPr>
        <p:spPr bwMode="auto">
          <a:xfrm>
            <a:off x="4398386" y="4276513"/>
            <a:ext cx="1209912" cy="476071"/>
          </a:xfrm>
          <a:prstGeom prst="roundRect">
            <a:avLst>
              <a:gd name="adj" fmla="val 50000"/>
            </a:avLst>
          </a:prstGeom>
          <a:solidFill>
            <a:srgbClr val="E1FFFF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u="none" strike="noStrike" cap="none" normalizeH="0" baseline="0" dirty="0" smtClean="0">
                <a:ln>
                  <a:noFill/>
                </a:ln>
                <a:effectLst/>
                <a:latin typeface="Arial" charset="0"/>
              </a:rPr>
              <a:t>Running</a:t>
            </a:r>
          </a:p>
        </p:txBody>
      </p:sp>
      <p:sp>
        <p:nvSpPr>
          <p:cNvPr id="58" name="Rectangle 57"/>
          <p:cNvSpPr/>
          <p:nvPr/>
        </p:nvSpPr>
        <p:spPr>
          <a:xfrm>
            <a:off x="5520818" y="5034454"/>
            <a:ext cx="1650284" cy="4801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r</a:t>
            </a:r>
            <a:r>
              <a:rPr lang="en-US" sz="1400" dirty="0" smtClean="0"/>
              <a:t>un() method returns</a:t>
            </a:r>
            <a:endParaRPr lang="en-US" sz="1400" dirty="0"/>
          </a:p>
        </p:txBody>
      </p:sp>
      <p:sp>
        <p:nvSpPr>
          <p:cNvPr id="60" name="Oval 59"/>
          <p:cNvSpPr/>
          <p:nvPr/>
        </p:nvSpPr>
        <p:spPr bwMode="auto">
          <a:xfrm>
            <a:off x="7569184" y="4638584"/>
            <a:ext cx="392925" cy="366901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1" name="Arc 42"/>
          <p:cNvSpPr/>
          <p:nvPr/>
        </p:nvSpPr>
        <p:spPr bwMode="auto">
          <a:xfrm rot="2795281">
            <a:off x="7299800" y="5037639"/>
            <a:ext cx="359662" cy="1082527"/>
          </a:xfrm>
          <a:custGeom>
            <a:avLst/>
            <a:gdLst>
              <a:gd name="connsiteX0" fmla="*/ 493335 w 986671"/>
              <a:gd name="connsiteY0" fmla="*/ 0 h 1977109"/>
              <a:gd name="connsiteX1" fmla="*/ 986671 w 986671"/>
              <a:gd name="connsiteY1" fmla="*/ 988555 h 1977109"/>
              <a:gd name="connsiteX2" fmla="*/ 493336 w 986671"/>
              <a:gd name="connsiteY2" fmla="*/ 988555 h 1977109"/>
              <a:gd name="connsiteX3" fmla="*/ 493335 w 986671"/>
              <a:gd name="connsiteY3" fmla="*/ 0 h 1977109"/>
              <a:gd name="connsiteX0" fmla="*/ 493335 w 986671"/>
              <a:gd name="connsiteY0" fmla="*/ 0 h 1977109"/>
              <a:gd name="connsiteX1" fmla="*/ 986671 w 986671"/>
              <a:gd name="connsiteY1" fmla="*/ 988555 h 1977109"/>
              <a:gd name="connsiteX0" fmla="*/ 0 w 493336"/>
              <a:gd name="connsiteY0" fmla="*/ 0 h 996356"/>
              <a:gd name="connsiteX1" fmla="*/ 493336 w 493336"/>
              <a:gd name="connsiteY1" fmla="*/ 988555 h 996356"/>
              <a:gd name="connsiteX2" fmla="*/ 1 w 493336"/>
              <a:gd name="connsiteY2" fmla="*/ 988555 h 996356"/>
              <a:gd name="connsiteX3" fmla="*/ 0 w 493336"/>
              <a:gd name="connsiteY3" fmla="*/ 0 h 996356"/>
              <a:gd name="connsiteX0" fmla="*/ 0 w 493336"/>
              <a:gd name="connsiteY0" fmla="*/ 0 h 996356"/>
              <a:gd name="connsiteX1" fmla="*/ 351617 w 493336"/>
              <a:gd name="connsiteY1" fmla="*/ 996356 h 996356"/>
              <a:gd name="connsiteX0" fmla="*/ 0 w 493336"/>
              <a:gd name="connsiteY0" fmla="*/ 0 h 996356"/>
              <a:gd name="connsiteX1" fmla="*/ 493336 w 493336"/>
              <a:gd name="connsiteY1" fmla="*/ 988555 h 996356"/>
              <a:gd name="connsiteX2" fmla="*/ 1 w 493336"/>
              <a:gd name="connsiteY2" fmla="*/ 988555 h 996356"/>
              <a:gd name="connsiteX3" fmla="*/ 0 w 493336"/>
              <a:gd name="connsiteY3" fmla="*/ 0 h 996356"/>
              <a:gd name="connsiteX0" fmla="*/ 0 w 493336"/>
              <a:gd name="connsiteY0" fmla="*/ 0 h 996356"/>
              <a:gd name="connsiteX1" fmla="*/ 351617 w 493336"/>
              <a:gd name="connsiteY1" fmla="*/ 996356 h 996356"/>
              <a:gd name="connsiteX0" fmla="*/ 0 w 493336"/>
              <a:gd name="connsiteY0" fmla="*/ 0 h 988555"/>
              <a:gd name="connsiteX1" fmla="*/ 493336 w 493336"/>
              <a:gd name="connsiteY1" fmla="*/ 988555 h 988555"/>
              <a:gd name="connsiteX2" fmla="*/ 1 w 493336"/>
              <a:gd name="connsiteY2" fmla="*/ 988555 h 988555"/>
              <a:gd name="connsiteX3" fmla="*/ 0 w 493336"/>
              <a:gd name="connsiteY3" fmla="*/ 0 h 988555"/>
              <a:gd name="connsiteX0" fmla="*/ 0 w 493336"/>
              <a:gd name="connsiteY0" fmla="*/ 0 h 988555"/>
              <a:gd name="connsiteX1" fmla="*/ 221282 w 493336"/>
              <a:gd name="connsiteY1" fmla="*/ 928941 h 988555"/>
              <a:gd name="connsiteX0" fmla="*/ 0 w 493336"/>
              <a:gd name="connsiteY0" fmla="*/ 0 h 988555"/>
              <a:gd name="connsiteX1" fmla="*/ 493336 w 493336"/>
              <a:gd name="connsiteY1" fmla="*/ 988555 h 988555"/>
              <a:gd name="connsiteX2" fmla="*/ 1 w 493336"/>
              <a:gd name="connsiteY2" fmla="*/ 988555 h 988555"/>
              <a:gd name="connsiteX3" fmla="*/ 0 w 493336"/>
              <a:gd name="connsiteY3" fmla="*/ 0 h 988555"/>
              <a:gd name="connsiteX0" fmla="*/ 0 w 493336"/>
              <a:gd name="connsiteY0" fmla="*/ 0 h 988555"/>
              <a:gd name="connsiteX1" fmla="*/ 221282 w 493336"/>
              <a:gd name="connsiteY1" fmla="*/ 928941 h 988555"/>
              <a:gd name="connsiteX0" fmla="*/ 0 w 493336"/>
              <a:gd name="connsiteY0" fmla="*/ 0 h 988555"/>
              <a:gd name="connsiteX1" fmla="*/ 493336 w 493336"/>
              <a:gd name="connsiteY1" fmla="*/ 988555 h 988555"/>
              <a:gd name="connsiteX2" fmla="*/ 1 w 493336"/>
              <a:gd name="connsiteY2" fmla="*/ 988555 h 988555"/>
              <a:gd name="connsiteX3" fmla="*/ 0 w 493336"/>
              <a:gd name="connsiteY3" fmla="*/ 0 h 988555"/>
              <a:gd name="connsiteX0" fmla="*/ 0 w 493336"/>
              <a:gd name="connsiteY0" fmla="*/ 0 h 988555"/>
              <a:gd name="connsiteX1" fmla="*/ 221282 w 493336"/>
              <a:gd name="connsiteY1" fmla="*/ 928941 h 988555"/>
              <a:gd name="connsiteX0" fmla="*/ 0 w 493336"/>
              <a:gd name="connsiteY0" fmla="*/ 0 h 988555"/>
              <a:gd name="connsiteX1" fmla="*/ 493336 w 493336"/>
              <a:gd name="connsiteY1" fmla="*/ 988555 h 988555"/>
              <a:gd name="connsiteX2" fmla="*/ 1 w 493336"/>
              <a:gd name="connsiteY2" fmla="*/ 988555 h 988555"/>
              <a:gd name="connsiteX3" fmla="*/ 0 w 493336"/>
              <a:gd name="connsiteY3" fmla="*/ 0 h 988555"/>
              <a:gd name="connsiteX0" fmla="*/ 0 w 493336"/>
              <a:gd name="connsiteY0" fmla="*/ 0 h 988555"/>
              <a:gd name="connsiteX1" fmla="*/ 221282 w 493336"/>
              <a:gd name="connsiteY1" fmla="*/ 928941 h 988555"/>
              <a:gd name="connsiteX0" fmla="*/ 23101 w 516437"/>
              <a:gd name="connsiteY0" fmla="*/ 40441 h 1028996"/>
              <a:gd name="connsiteX1" fmla="*/ 516437 w 516437"/>
              <a:gd name="connsiteY1" fmla="*/ 1028996 h 1028996"/>
              <a:gd name="connsiteX2" fmla="*/ 23102 w 516437"/>
              <a:gd name="connsiteY2" fmla="*/ 1028996 h 1028996"/>
              <a:gd name="connsiteX3" fmla="*/ 23101 w 516437"/>
              <a:gd name="connsiteY3" fmla="*/ 40441 h 1028996"/>
              <a:gd name="connsiteX0" fmla="*/ 0 w 516437"/>
              <a:gd name="connsiteY0" fmla="*/ 0 h 1028996"/>
              <a:gd name="connsiteX1" fmla="*/ 244383 w 516437"/>
              <a:gd name="connsiteY1" fmla="*/ 969382 h 1028996"/>
              <a:gd name="connsiteX0" fmla="*/ 23101 w 516437"/>
              <a:gd name="connsiteY0" fmla="*/ 40441 h 1028996"/>
              <a:gd name="connsiteX1" fmla="*/ 516437 w 516437"/>
              <a:gd name="connsiteY1" fmla="*/ 1028996 h 1028996"/>
              <a:gd name="connsiteX2" fmla="*/ 23102 w 516437"/>
              <a:gd name="connsiteY2" fmla="*/ 1028996 h 1028996"/>
              <a:gd name="connsiteX3" fmla="*/ 23101 w 516437"/>
              <a:gd name="connsiteY3" fmla="*/ 40441 h 1028996"/>
              <a:gd name="connsiteX0" fmla="*/ 0 w 516437"/>
              <a:gd name="connsiteY0" fmla="*/ 0 h 1028996"/>
              <a:gd name="connsiteX1" fmla="*/ 244383 w 516437"/>
              <a:gd name="connsiteY1" fmla="*/ 969382 h 1028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16437" h="1028996" stroke="0" extrusionOk="0">
                <a:moveTo>
                  <a:pt x="23101" y="40441"/>
                </a:moveTo>
                <a:cubicBezTo>
                  <a:pt x="351875" y="358982"/>
                  <a:pt x="516437" y="483032"/>
                  <a:pt x="516437" y="1028996"/>
                </a:cubicBezTo>
                <a:lnTo>
                  <a:pt x="23102" y="1028996"/>
                </a:lnTo>
                <a:cubicBezTo>
                  <a:pt x="23102" y="699478"/>
                  <a:pt x="23101" y="369959"/>
                  <a:pt x="23101" y="40441"/>
                </a:cubicBezTo>
                <a:close/>
              </a:path>
              <a:path w="516437" h="1028996" fill="none">
                <a:moveTo>
                  <a:pt x="0" y="0"/>
                </a:moveTo>
                <a:cubicBezTo>
                  <a:pt x="361150" y="248312"/>
                  <a:pt x="655801" y="686094"/>
                  <a:pt x="244383" y="969382"/>
                </a:cubicBez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Rounded Rectangle 33"/>
          <p:cNvSpPr/>
          <p:nvPr/>
        </p:nvSpPr>
        <p:spPr bwMode="auto">
          <a:xfrm>
            <a:off x="6572114" y="5553358"/>
            <a:ext cx="1523096" cy="476071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Terminated</a:t>
            </a:r>
          </a:p>
        </p:txBody>
      </p:sp>
      <p:sp>
        <p:nvSpPr>
          <p:cNvPr id="13" name="Oval 12"/>
          <p:cNvSpPr/>
          <p:nvPr/>
        </p:nvSpPr>
        <p:spPr bwMode="auto">
          <a:xfrm>
            <a:off x="349694" y="1426176"/>
            <a:ext cx="379143" cy="356839"/>
          </a:xfrm>
          <a:prstGeom prst="ellipse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3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533400"/>
            <a:ext cx="8839200" cy="381000"/>
          </a:xfrm>
        </p:spPr>
        <p:txBody>
          <a:bodyPr>
            <a:noAutofit/>
          </a:bodyPr>
          <a:lstStyle/>
          <a:p>
            <a:pPr algn="ctr"/>
            <a:r>
              <a:rPr lang="en-US" sz="3200" dirty="0" smtClean="0"/>
              <a:t>State Machine for Java Threads in Android</a:t>
            </a:r>
            <a:endParaRPr lang="en-US" sz="3200" dirty="0"/>
          </a:p>
        </p:txBody>
      </p:sp>
      <p:sp>
        <p:nvSpPr>
          <p:cNvPr id="59" name="Arc 58"/>
          <p:cNvSpPr/>
          <p:nvPr/>
        </p:nvSpPr>
        <p:spPr bwMode="auto">
          <a:xfrm rot="19437458">
            <a:off x="2985175" y="2604903"/>
            <a:ext cx="433015" cy="2418336"/>
          </a:xfrm>
          <a:prstGeom prst="arc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1641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 smtClean="0"/>
              <a:t>Linux Kernel</a:t>
            </a:r>
            <a:endParaRPr lang="en-US" sz="3200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152400" y="2640379"/>
            <a:ext cx="4540368" cy="3647709"/>
          </a:xfrm>
        </p:spPr>
        <p:txBody>
          <a:bodyPr>
            <a:normAutofit/>
          </a:bodyPr>
          <a:lstStyle/>
          <a:p>
            <a:pPr marL="230188" lvl="3" indent="-228600">
              <a:spcBef>
                <a:spcPts val="600"/>
              </a:spcBef>
              <a:buSzPct val="100000"/>
              <a:buFont typeface="Arial" pitchFamily="34" charset="0"/>
              <a:buChar char="•"/>
              <a:defRPr/>
            </a:pPr>
            <a:r>
              <a:rPr lang="en-US" dirty="0" smtClean="0"/>
              <a:t>Provides </a:t>
            </a:r>
            <a:r>
              <a:rPr lang="en-US" dirty="0"/>
              <a:t>infrastructure </a:t>
            </a:r>
            <a:r>
              <a:rPr lang="en-US" dirty="0" smtClean="0"/>
              <a:t>mechanisms </a:t>
            </a:r>
            <a:r>
              <a:rPr lang="en-US" dirty="0"/>
              <a:t>to manage </a:t>
            </a:r>
            <a:r>
              <a:rPr lang="en-US" dirty="0" smtClean="0"/>
              <a:t>mobile device resources </a:t>
            </a:r>
          </a:p>
          <a:p>
            <a:pPr marL="454025" lvl="3" indent="-228600">
              <a:spcBef>
                <a:spcPts val="600"/>
              </a:spcBef>
              <a:buSzPct val="100000"/>
              <a:buFont typeface="Arial" pitchFamily="34" charset="0"/>
              <a:buChar char="•"/>
              <a:defRPr/>
            </a:pPr>
            <a:r>
              <a:rPr lang="en-US" sz="2000" dirty="0" smtClean="0"/>
              <a:t>Memory, process, &amp; thread </a:t>
            </a:r>
            <a:r>
              <a:rPr lang="en-US" sz="2000" dirty="0"/>
              <a:t>management</a:t>
            </a:r>
          </a:p>
          <a:p>
            <a:pPr marL="461963" lvl="1" indent="-233363" eaLnBrk="1" hangingPunct="1">
              <a:spcBef>
                <a:spcPts val="600"/>
              </a:spcBef>
              <a:buFont typeface="Arial" pitchFamily="34" charset="0"/>
              <a:buChar char="•"/>
              <a:defRPr/>
            </a:pPr>
            <a:r>
              <a:rPr lang="en-US" sz="2000" dirty="0"/>
              <a:t>Network </a:t>
            </a:r>
            <a:r>
              <a:rPr lang="en-US" sz="2000" dirty="0" smtClean="0"/>
              <a:t>&amp; inter-process communication stack</a:t>
            </a:r>
            <a:endParaRPr lang="en-US" sz="2000" dirty="0"/>
          </a:p>
          <a:p>
            <a:pPr marL="461963" lvl="1" indent="-233363" eaLnBrk="1" hangingPunct="1">
              <a:spcBef>
                <a:spcPts val="600"/>
              </a:spcBef>
              <a:buFont typeface="Arial" pitchFamily="34" charset="0"/>
              <a:buChar char="•"/>
              <a:defRPr/>
            </a:pPr>
            <a:r>
              <a:rPr lang="en-US" sz="2000" dirty="0"/>
              <a:t>Device driver </a:t>
            </a:r>
            <a:r>
              <a:rPr lang="en-US" sz="2000" dirty="0" smtClean="0"/>
              <a:t>framework</a:t>
            </a:r>
          </a:p>
          <a:p>
            <a:pPr marL="461963" lvl="1" indent="-233363" eaLnBrk="1" hangingPunct="1">
              <a:spcBef>
                <a:spcPts val="600"/>
              </a:spcBef>
              <a:buFont typeface="Arial" pitchFamily="34" charset="0"/>
              <a:buChar char="•"/>
              <a:defRPr/>
            </a:pPr>
            <a:r>
              <a:rPr lang="en-US" sz="2000" dirty="0"/>
              <a:t>Security</a:t>
            </a:r>
          </a:p>
          <a:p>
            <a:pPr marL="461963" lvl="1" indent="-233363" eaLnBrk="1" hangingPunct="1">
              <a:spcBef>
                <a:spcPts val="600"/>
              </a:spcBef>
              <a:buFont typeface="Arial" pitchFamily="34" charset="0"/>
              <a:buChar char="•"/>
              <a:defRPr/>
            </a:pPr>
            <a:endParaRPr lang="en-US" sz="20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073" y="1164797"/>
            <a:ext cx="8815388" cy="1335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ectangle 7"/>
          <p:cNvSpPr/>
          <p:nvPr/>
        </p:nvSpPr>
        <p:spPr>
          <a:xfrm rot="16200000">
            <a:off x="-330380" y="1661922"/>
            <a:ext cx="885426" cy="341632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solidFill>
                  <a:srgbClr val="C00000"/>
                </a:solidFill>
              </a:rPr>
              <a:t>C</a:t>
            </a:r>
            <a:endParaRPr 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790387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9" name="Rectangle 1026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 smtClean="0"/>
              <a:t>Synchronizing Java Threads in Android</a:t>
            </a:r>
            <a:endParaRPr lang="en-US" sz="3200" dirty="0"/>
          </a:p>
        </p:txBody>
      </p:sp>
      <p:sp>
        <p:nvSpPr>
          <p:cNvPr id="6" name="Content Placeholder 2"/>
          <p:cNvSpPr>
            <a:spLocks noGrp="1"/>
          </p:cNvSpPr>
          <p:nvPr>
            <p:ph sz="half" idx="4294967295"/>
          </p:nvPr>
        </p:nvSpPr>
        <p:spPr>
          <a:xfrm>
            <a:off x="0" y="1114971"/>
            <a:ext cx="9108139" cy="3582521"/>
          </a:xfrm>
        </p:spPr>
        <p:txBody>
          <a:bodyPr>
            <a:noAutofit/>
          </a:bodyPr>
          <a:lstStyle/>
          <a:p>
            <a:pPr marL="230188" lvl="1" indent="-228600">
              <a:spcBef>
                <a:spcPts val="12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/>
            </a:pPr>
            <a:r>
              <a:rPr lang="en-US" sz="2000" kern="1200" dirty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Java provides the “synchronized” keyword to specify sections of code </a:t>
            </a:r>
            <a:r>
              <a:rPr lang="en-US" sz="2000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in an object that </a:t>
            </a:r>
            <a:r>
              <a:rPr lang="en-US" sz="2000" kern="1200" dirty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cannot be accessed concurrently by two threads</a:t>
            </a:r>
          </a:p>
          <a:p>
            <a:pPr marL="454025" lvl="1" indent="-228600">
              <a:spcBef>
                <a:spcPts val="12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/>
            </a:pPr>
            <a:r>
              <a:rPr lang="en-US" sz="2000" kern="1200" dirty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Only a single synchronized method can be active in </a:t>
            </a:r>
            <a:r>
              <a:rPr lang="en-US" sz="2000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any given object</a:t>
            </a:r>
            <a:endParaRPr lang="en-US" sz="2000" kern="1200" dirty="0">
              <a:latin typeface="Tahoma" pitchFamily="34" charset="0"/>
              <a:ea typeface="Arial Unicode MS" pitchFamily="34" charset="-128"/>
              <a:cs typeface="Arial Unicode MS" pitchFamily="34" charset="-128"/>
            </a:endParaRPr>
          </a:p>
          <a:p>
            <a:pPr marL="230188" lvl="1" indent="-228600">
              <a:spcBef>
                <a:spcPts val="12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/>
            </a:pPr>
            <a:endParaRPr lang="en-US" sz="2000" kern="1200" dirty="0" smtClean="0">
              <a:latin typeface="Tahoma" pitchFamily="34" charset="0"/>
              <a:ea typeface="Arial Unicode MS" pitchFamily="34" charset="-128"/>
              <a:cs typeface="Arial Unicode MS" pitchFamily="34" charset="-128"/>
            </a:endParaRPr>
          </a:p>
          <a:p>
            <a:pPr marL="230188" lvl="1" indent="-228600">
              <a:spcBef>
                <a:spcPts val="12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/>
            </a:pPr>
            <a:endParaRPr lang="en-US" sz="2000" kern="1200" dirty="0">
              <a:latin typeface="Tahoma" pitchFamily="34" charset="0"/>
              <a:ea typeface="Arial Unicode MS" pitchFamily="34" charset="-128"/>
              <a:cs typeface="Arial Unicode MS" pitchFamily="34" charset="-128"/>
            </a:endParaRPr>
          </a:p>
          <a:p>
            <a:pPr marL="230188" lvl="1" indent="-228600">
              <a:spcBef>
                <a:spcPts val="12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/>
            </a:pPr>
            <a:endParaRPr lang="en-US" sz="2000" kern="1200" dirty="0" smtClean="0">
              <a:latin typeface="Tahoma" pitchFamily="34" charset="0"/>
              <a:ea typeface="Arial Unicode MS" pitchFamily="34" charset="-128"/>
              <a:cs typeface="Arial Unicode MS" pitchFamily="34" charset="-128"/>
            </a:endParaRPr>
          </a:p>
          <a:p>
            <a:pPr marL="230188" lvl="1" indent="-228600">
              <a:spcBef>
                <a:spcPts val="12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/>
            </a:pPr>
            <a:endParaRPr lang="en-US" sz="2000" kern="1200" dirty="0">
              <a:latin typeface="Tahoma" pitchFamily="34" charset="0"/>
              <a:ea typeface="Arial Unicode MS" pitchFamily="34" charset="-128"/>
              <a:cs typeface="Arial Unicode MS" pitchFamily="34" charset="-128"/>
            </a:endParaRPr>
          </a:p>
          <a:p>
            <a:pPr marL="1588" lvl="1" indent="0">
              <a:spcBef>
                <a:spcPts val="1200"/>
              </a:spcBef>
              <a:buClr>
                <a:schemeClr val="tx1"/>
              </a:buClr>
              <a:buSzPct val="110000"/>
              <a:buNone/>
              <a:defRPr/>
            </a:pPr>
            <a:endParaRPr lang="en-US" sz="2000" kern="1200" dirty="0" smtClean="0">
              <a:latin typeface="Tahoma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52400" y="2550582"/>
            <a:ext cx="91440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Courier New" pitchFamily="49" charset="0"/>
                <a:cs typeface="Courier New" pitchFamily="49" charset="0"/>
              </a:rPr>
              <a:t> public synchronized void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onLocationChanged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(Location location)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{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if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(null ==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mBestReading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 ||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mBestReading.getTime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() -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System.currentTimeMillis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()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    &gt; TWO_MIN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 ||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location.getAccuracy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() &lt;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mBestReading.getAccuracy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())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{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mBestReading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= location;</a:t>
            </a:r>
          </a:p>
          <a:p>
            <a:r>
              <a:rPr lang="en-US" b="1" dirty="0">
                <a:latin typeface="Courier New" pitchFamily="49" charset="0"/>
                <a:cs typeface="Courier New" pitchFamily="49" charset="0"/>
              </a:rPr>
              <a:t>                                        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mTextView.setText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getDisplayString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(location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));</a:t>
            </a:r>
          </a:p>
          <a:p>
            <a:r>
              <a:rPr lang="en-US" b="1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}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}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552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9" name="Rectangle 1026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 smtClean="0"/>
              <a:t>Synchronizing Java Threads in Android</a:t>
            </a:r>
            <a:endParaRPr lang="en-US" sz="3200" dirty="0"/>
          </a:p>
        </p:txBody>
      </p:sp>
      <p:sp>
        <p:nvSpPr>
          <p:cNvPr id="6" name="Content Placeholder 2"/>
          <p:cNvSpPr>
            <a:spLocks noGrp="1"/>
          </p:cNvSpPr>
          <p:nvPr>
            <p:ph sz="half" idx="4294967295"/>
          </p:nvPr>
        </p:nvSpPr>
        <p:spPr>
          <a:xfrm>
            <a:off x="0" y="1114971"/>
            <a:ext cx="9108139" cy="3582521"/>
          </a:xfrm>
        </p:spPr>
        <p:txBody>
          <a:bodyPr>
            <a:noAutofit/>
          </a:bodyPr>
          <a:lstStyle/>
          <a:p>
            <a:pPr marL="230188" lvl="1" indent="-228600">
              <a:spcBef>
                <a:spcPts val="12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/>
            </a:pPr>
            <a:r>
              <a:rPr lang="en-US" sz="2000" kern="1200" dirty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Java provides the “synchronized” keyword to specify sections of code </a:t>
            </a:r>
            <a:r>
              <a:rPr lang="en-US" sz="2000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in an object that </a:t>
            </a:r>
            <a:r>
              <a:rPr lang="en-US" sz="2000" kern="1200" dirty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cannot be accessed concurrently by two threads</a:t>
            </a:r>
          </a:p>
          <a:p>
            <a:pPr marL="454025" lvl="1" indent="-228600">
              <a:spcBef>
                <a:spcPts val="12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/>
            </a:pPr>
            <a:r>
              <a:rPr lang="en-US" sz="2000" kern="1200" dirty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Only a single synchronized method can be active in </a:t>
            </a:r>
            <a:r>
              <a:rPr lang="en-US" sz="2000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any given object</a:t>
            </a:r>
            <a:endParaRPr lang="en-US" sz="2000" kern="1200" dirty="0">
              <a:latin typeface="Tahoma" pitchFamily="34" charset="0"/>
              <a:ea typeface="Arial Unicode MS" pitchFamily="34" charset="-128"/>
              <a:cs typeface="Arial Unicode MS" pitchFamily="34" charset="-128"/>
            </a:endParaRPr>
          </a:p>
          <a:p>
            <a:pPr marL="230188" lvl="1" indent="-228600">
              <a:spcBef>
                <a:spcPts val="12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/>
            </a:pPr>
            <a:endParaRPr lang="en-US" sz="2000" kern="1200" dirty="0" smtClean="0">
              <a:latin typeface="Tahoma" pitchFamily="34" charset="0"/>
              <a:ea typeface="Arial Unicode MS" pitchFamily="34" charset="-128"/>
              <a:cs typeface="Arial Unicode MS" pitchFamily="34" charset="-128"/>
            </a:endParaRPr>
          </a:p>
          <a:p>
            <a:pPr marL="230188" lvl="1" indent="-228600">
              <a:spcBef>
                <a:spcPts val="12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/>
            </a:pPr>
            <a:endParaRPr lang="en-US" sz="2000" kern="1200" dirty="0">
              <a:latin typeface="Tahoma" pitchFamily="34" charset="0"/>
              <a:ea typeface="Arial Unicode MS" pitchFamily="34" charset="-128"/>
              <a:cs typeface="Arial Unicode MS" pitchFamily="34" charset="-128"/>
            </a:endParaRPr>
          </a:p>
          <a:p>
            <a:pPr marL="230188" lvl="1" indent="-228600">
              <a:spcBef>
                <a:spcPts val="12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/>
            </a:pPr>
            <a:endParaRPr lang="en-US" sz="2000" kern="1200" dirty="0" smtClean="0">
              <a:latin typeface="Tahoma" pitchFamily="34" charset="0"/>
              <a:ea typeface="Arial Unicode MS" pitchFamily="34" charset="-128"/>
              <a:cs typeface="Arial Unicode MS" pitchFamily="34" charset="-128"/>
            </a:endParaRPr>
          </a:p>
          <a:p>
            <a:pPr marL="230188" lvl="1" indent="-228600">
              <a:spcBef>
                <a:spcPts val="12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/>
            </a:pPr>
            <a:endParaRPr lang="en-US" sz="2000" kern="1200" dirty="0">
              <a:latin typeface="Tahoma" pitchFamily="34" charset="0"/>
              <a:ea typeface="Arial Unicode MS" pitchFamily="34" charset="-128"/>
              <a:cs typeface="Arial Unicode MS" pitchFamily="34" charset="-128"/>
            </a:endParaRPr>
          </a:p>
          <a:p>
            <a:pPr marL="1588" lvl="1" indent="0">
              <a:spcBef>
                <a:spcPts val="1200"/>
              </a:spcBef>
              <a:buClr>
                <a:schemeClr val="tx1"/>
              </a:buClr>
              <a:buSzPct val="110000"/>
              <a:buNone/>
              <a:defRPr/>
            </a:pPr>
            <a:endParaRPr lang="en-US" sz="2000" kern="1200" dirty="0" smtClean="0">
              <a:latin typeface="Tahoma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52400" y="2550582"/>
            <a:ext cx="91440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Courier New" pitchFamily="49" charset="0"/>
                <a:cs typeface="Courier New" pitchFamily="49" charset="0"/>
              </a:rPr>
              <a:t> public 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synchronized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void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onLocationChanged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(Location location)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{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if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(null ==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mBestReading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 ||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mBestReading.getTime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() -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System.currentTimeMillis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()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    &gt; TWO_MIN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 ||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location.getAccuracy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() &lt;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mBestReading.getAccuracy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())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{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mBestReading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= location;</a:t>
            </a:r>
          </a:p>
          <a:p>
            <a:r>
              <a:rPr lang="en-US" b="1" dirty="0">
                <a:latin typeface="Courier New" pitchFamily="49" charset="0"/>
                <a:cs typeface="Courier New" pitchFamily="49" charset="0"/>
              </a:rPr>
              <a:t>                                        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mTextView.setText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getDisplayString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(location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));</a:t>
            </a:r>
          </a:p>
          <a:p>
            <a:r>
              <a:rPr lang="en-US" b="1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}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}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1726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9" name="Rectangle 1026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 smtClean="0"/>
              <a:t>Synchronizing Java Threads in Android</a:t>
            </a:r>
            <a:endParaRPr lang="en-US" sz="3200" dirty="0"/>
          </a:p>
        </p:txBody>
      </p:sp>
      <p:sp>
        <p:nvSpPr>
          <p:cNvPr id="6" name="Content Placeholder 2"/>
          <p:cNvSpPr>
            <a:spLocks noGrp="1"/>
          </p:cNvSpPr>
          <p:nvPr>
            <p:ph sz="half" idx="4294967295"/>
          </p:nvPr>
        </p:nvSpPr>
        <p:spPr>
          <a:xfrm>
            <a:off x="0" y="1114971"/>
            <a:ext cx="9108139" cy="3582521"/>
          </a:xfrm>
        </p:spPr>
        <p:txBody>
          <a:bodyPr>
            <a:noAutofit/>
          </a:bodyPr>
          <a:lstStyle/>
          <a:p>
            <a:pPr marL="230188" lvl="1" indent="-228600">
              <a:spcBef>
                <a:spcPts val="1200"/>
              </a:spcBef>
              <a:buClr>
                <a:schemeClr val="bg1">
                  <a:lumMod val="75000"/>
                </a:schemeClr>
              </a:buClr>
              <a:buSzPct val="110000"/>
              <a:buFont typeface="Arial" pitchFamily="34" charset="0"/>
              <a:buChar char="•"/>
              <a:defRPr/>
            </a:pPr>
            <a:r>
              <a:rPr lang="en-US" sz="2000" kern="1200" dirty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Java provides the “synchronized” keyword to specify sections of code </a:t>
            </a:r>
            <a:r>
              <a:rPr lang="en-US" sz="2000" kern="1200" dirty="0" smtClean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in an object that </a:t>
            </a:r>
            <a:r>
              <a:rPr lang="en-US" sz="2000" kern="1200" dirty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cannot be accessed concurrently by two threads</a:t>
            </a:r>
          </a:p>
          <a:p>
            <a:pPr marL="454025" lvl="1" indent="-228600">
              <a:spcBef>
                <a:spcPts val="1200"/>
              </a:spcBef>
              <a:buClr>
                <a:schemeClr val="bg1">
                  <a:lumMod val="75000"/>
                </a:schemeClr>
              </a:buClr>
              <a:buSzPct val="110000"/>
              <a:buFont typeface="Arial" pitchFamily="34" charset="0"/>
              <a:buChar char="•"/>
              <a:defRPr/>
            </a:pPr>
            <a:r>
              <a:rPr lang="en-US" sz="2000" kern="1200" dirty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Only a single synchronized method can be active in </a:t>
            </a:r>
            <a:r>
              <a:rPr lang="en-US" sz="2000" kern="1200" dirty="0" smtClean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any given </a:t>
            </a:r>
            <a:r>
              <a:rPr lang="en-US" sz="2000" kern="1200" dirty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object</a:t>
            </a:r>
          </a:p>
          <a:p>
            <a:pPr marL="230188" lvl="1" indent="-228600">
              <a:spcBef>
                <a:spcPts val="12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/>
            </a:pPr>
            <a:r>
              <a:rPr lang="en-US" sz="2000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Java </a:t>
            </a:r>
            <a:r>
              <a:rPr lang="en-US" sz="2000" kern="1200" dirty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objects </a:t>
            </a:r>
            <a:r>
              <a:rPr lang="en-US" sz="2000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with synchronized methods use </a:t>
            </a:r>
            <a:r>
              <a:rPr lang="en-US" sz="2000" kern="1200" dirty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the </a:t>
            </a:r>
            <a:r>
              <a:rPr lang="en-US" sz="2000" i="1" kern="1200" dirty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Monitor </a:t>
            </a:r>
            <a:r>
              <a:rPr lang="en-US" sz="2000" i="1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Object </a:t>
            </a:r>
            <a:r>
              <a:rPr lang="en-US" sz="2000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pattern</a:t>
            </a:r>
          </a:p>
          <a:p>
            <a:pPr marL="230188" lvl="1" indent="-228600">
              <a:spcBef>
                <a:spcPts val="12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/>
            </a:pPr>
            <a:endParaRPr lang="en-US" sz="2000" kern="1200" dirty="0">
              <a:latin typeface="Tahoma" pitchFamily="34" charset="0"/>
              <a:ea typeface="Arial Unicode MS" pitchFamily="34" charset="-128"/>
              <a:cs typeface="Arial Unicode MS" pitchFamily="34" charset="-128"/>
            </a:endParaRPr>
          </a:p>
          <a:p>
            <a:pPr marL="230188" lvl="1" indent="-228600">
              <a:spcBef>
                <a:spcPts val="12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/>
            </a:pPr>
            <a:endParaRPr lang="en-US" sz="2000" kern="1200" dirty="0" smtClean="0">
              <a:latin typeface="Tahoma" pitchFamily="34" charset="0"/>
              <a:ea typeface="Arial Unicode MS" pitchFamily="34" charset="-128"/>
              <a:cs typeface="Arial Unicode MS" pitchFamily="34" charset="-128"/>
            </a:endParaRPr>
          </a:p>
          <a:p>
            <a:pPr marL="230188" lvl="1" indent="-228600">
              <a:spcBef>
                <a:spcPts val="12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/>
            </a:pPr>
            <a:endParaRPr lang="en-US" sz="2000" kern="1200" dirty="0">
              <a:latin typeface="Tahoma" pitchFamily="34" charset="0"/>
              <a:ea typeface="Arial Unicode MS" pitchFamily="34" charset="-128"/>
              <a:cs typeface="Arial Unicode MS" pitchFamily="34" charset="-128"/>
            </a:endParaRPr>
          </a:p>
          <a:p>
            <a:pPr marL="230188" lvl="1" indent="-228600">
              <a:spcBef>
                <a:spcPts val="12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/>
            </a:pPr>
            <a:endParaRPr lang="en-US" sz="2000" kern="1200" dirty="0" smtClean="0">
              <a:latin typeface="Tahoma" pitchFamily="34" charset="0"/>
              <a:ea typeface="Arial Unicode MS" pitchFamily="34" charset="-128"/>
              <a:cs typeface="Arial Unicode MS" pitchFamily="34" charset="-128"/>
            </a:endParaRPr>
          </a:p>
          <a:p>
            <a:pPr marL="230188" lvl="1" indent="-228600">
              <a:spcBef>
                <a:spcPts val="12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/>
            </a:pPr>
            <a:endParaRPr lang="en-US" sz="2000" kern="1200" dirty="0">
              <a:latin typeface="Tahoma" pitchFamily="34" charset="0"/>
              <a:ea typeface="Arial Unicode MS" pitchFamily="34" charset="-128"/>
              <a:cs typeface="Arial Unicode MS" pitchFamily="34" charset="-128"/>
            </a:endParaRPr>
          </a:p>
          <a:p>
            <a:pPr marL="1588" lvl="1" indent="0">
              <a:spcBef>
                <a:spcPts val="1200"/>
              </a:spcBef>
              <a:buClr>
                <a:schemeClr val="tx1"/>
              </a:buClr>
              <a:buSzPct val="110000"/>
              <a:buNone/>
              <a:defRPr/>
            </a:pPr>
            <a:endParaRPr lang="en-US" sz="2000" kern="1200" dirty="0" smtClean="0">
              <a:latin typeface="Tahoma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897713"/>
            <a:ext cx="9144000" cy="22611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Rectangle 8"/>
          <p:cNvSpPr/>
          <p:nvPr/>
        </p:nvSpPr>
        <p:spPr bwMode="auto">
          <a:xfrm>
            <a:off x="12700" y="6393447"/>
            <a:ext cx="9144000" cy="553453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292741" y="6418380"/>
            <a:ext cx="8545263" cy="369332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algn="ctr"/>
            <a:r>
              <a:rPr lang="en-US" sz="2000" dirty="0" smtClean="0"/>
              <a:t>See </a:t>
            </a:r>
            <a:r>
              <a:rPr lang="en-US" sz="2000" dirty="0" smtClean="0">
                <a:hlinkClick r:id="rId4"/>
              </a:rPr>
              <a:t>www.dre.vanderbilt.edu</a:t>
            </a:r>
            <a:r>
              <a:rPr lang="en-US" sz="2000" dirty="0">
                <a:hlinkClick r:id="rId4"/>
              </a:rPr>
              <a:t>/~</a:t>
            </a:r>
            <a:r>
              <a:rPr lang="en-US" sz="2000" dirty="0" smtClean="0">
                <a:hlinkClick r:id="rId4"/>
              </a:rPr>
              <a:t>schmidt/PDF/monitor.pdf</a:t>
            </a:r>
            <a:r>
              <a:rPr lang="en-US" sz="2000" dirty="0" smtClean="0"/>
              <a:t> for </a:t>
            </a:r>
            <a:r>
              <a:rPr lang="en-US" sz="2000" i="1" dirty="0" smtClean="0"/>
              <a:t>Monitor Object</a:t>
            </a:r>
            <a:endParaRPr 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21308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sz="half" idx="4294967295"/>
          </p:nvPr>
        </p:nvSpPr>
        <p:spPr>
          <a:xfrm>
            <a:off x="0" y="1114971"/>
            <a:ext cx="9108139" cy="3582521"/>
          </a:xfrm>
        </p:spPr>
        <p:txBody>
          <a:bodyPr>
            <a:noAutofit/>
          </a:bodyPr>
          <a:lstStyle/>
          <a:p>
            <a:pPr marL="230188" lvl="1" indent="-228600">
              <a:spcBef>
                <a:spcPts val="1200"/>
              </a:spcBef>
              <a:buClr>
                <a:schemeClr val="bg1">
                  <a:lumMod val="75000"/>
                </a:schemeClr>
              </a:buClr>
              <a:buSzPct val="110000"/>
              <a:buFont typeface="Arial" pitchFamily="34" charset="0"/>
              <a:buChar char="•"/>
              <a:defRPr/>
            </a:pPr>
            <a:r>
              <a:rPr lang="en-US" sz="2000" kern="1200" dirty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Java provides the “synchronized” keyword to specify sections of code </a:t>
            </a:r>
            <a:r>
              <a:rPr lang="en-US" sz="2000" kern="1200" dirty="0" smtClean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in an object that </a:t>
            </a:r>
            <a:r>
              <a:rPr lang="en-US" sz="2000" kern="1200" dirty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cannot be accessed concurrently by two threads</a:t>
            </a:r>
          </a:p>
          <a:p>
            <a:pPr marL="454025" lvl="1" indent="-228600">
              <a:spcBef>
                <a:spcPts val="1200"/>
              </a:spcBef>
              <a:buClr>
                <a:schemeClr val="bg1">
                  <a:lumMod val="75000"/>
                </a:schemeClr>
              </a:buClr>
              <a:buSzPct val="110000"/>
              <a:buFont typeface="Arial" pitchFamily="34" charset="0"/>
              <a:buChar char="•"/>
              <a:defRPr/>
            </a:pPr>
            <a:r>
              <a:rPr lang="en-US" sz="2000" kern="1200" dirty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Only a single synchronized method can be active in </a:t>
            </a:r>
            <a:r>
              <a:rPr lang="en-US" sz="2000" kern="1200" dirty="0" smtClean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any given </a:t>
            </a:r>
            <a:r>
              <a:rPr lang="en-US" sz="2000" kern="1200" dirty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object</a:t>
            </a:r>
          </a:p>
          <a:p>
            <a:pPr marL="230188" lvl="1" indent="-228600">
              <a:spcBef>
                <a:spcPts val="1200"/>
              </a:spcBef>
              <a:buClr>
                <a:schemeClr val="bg1">
                  <a:lumMod val="75000"/>
                </a:schemeClr>
              </a:buClr>
              <a:buSzPct val="110000"/>
              <a:buFont typeface="Arial" pitchFamily="34" charset="0"/>
              <a:buChar char="•"/>
              <a:defRPr/>
            </a:pPr>
            <a:r>
              <a:rPr lang="en-US" sz="2000" kern="1200" dirty="0" smtClean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Java </a:t>
            </a:r>
            <a:r>
              <a:rPr lang="en-US" sz="2000" kern="1200" dirty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objects </a:t>
            </a:r>
            <a:r>
              <a:rPr lang="en-US" sz="2000" kern="1200" dirty="0" smtClean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with synchronized methods can use </a:t>
            </a:r>
            <a:r>
              <a:rPr lang="en-US" sz="2000" kern="1200" dirty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the </a:t>
            </a:r>
            <a:r>
              <a:rPr lang="en-US" sz="2000" i="1" kern="1200" dirty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Monitor </a:t>
            </a:r>
            <a:r>
              <a:rPr lang="en-US" sz="2000" i="1" kern="1200" dirty="0" smtClean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Object </a:t>
            </a:r>
            <a:r>
              <a:rPr lang="en-US" sz="2000" kern="1200" dirty="0" smtClean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pattern</a:t>
            </a:r>
          </a:p>
          <a:p>
            <a:pPr marL="230188" lvl="1" indent="-228600">
              <a:spcBef>
                <a:spcPts val="12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/>
            </a:pPr>
            <a:endParaRPr lang="en-US" sz="2000" kern="1200" dirty="0">
              <a:latin typeface="Tahoma" pitchFamily="34" charset="0"/>
              <a:ea typeface="Arial Unicode MS" pitchFamily="34" charset="-128"/>
              <a:cs typeface="Arial Unicode MS" pitchFamily="34" charset="-128"/>
            </a:endParaRPr>
          </a:p>
          <a:p>
            <a:pPr marL="230188" lvl="1" indent="-228600">
              <a:spcBef>
                <a:spcPts val="12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/>
            </a:pPr>
            <a:endParaRPr lang="en-US" sz="2000" kern="1200" dirty="0" smtClean="0">
              <a:latin typeface="Tahoma" pitchFamily="34" charset="0"/>
              <a:ea typeface="Arial Unicode MS" pitchFamily="34" charset="-128"/>
              <a:cs typeface="Arial Unicode MS" pitchFamily="34" charset="-128"/>
            </a:endParaRPr>
          </a:p>
          <a:p>
            <a:pPr marL="230188" lvl="1" indent="-228600">
              <a:spcBef>
                <a:spcPts val="12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/>
            </a:pPr>
            <a:endParaRPr lang="en-US" sz="2000" kern="1200" dirty="0">
              <a:latin typeface="Tahoma" pitchFamily="34" charset="0"/>
              <a:ea typeface="Arial Unicode MS" pitchFamily="34" charset="-128"/>
              <a:cs typeface="Arial Unicode MS" pitchFamily="34" charset="-128"/>
            </a:endParaRPr>
          </a:p>
          <a:p>
            <a:pPr marL="230188" lvl="1" indent="-228600">
              <a:spcBef>
                <a:spcPts val="12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/>
            </a:pPr>
            <a:endParaRPr lang="en-US" sz="2000" kern="1200" dirty="0" smtClean="0">
              <a:latin typeface="Tahoma" pitchFamily="34" charset="0"/>
              <a:ea typeface="Arial Unicode MS" pitchFamily="34" charset="-128"/>
              <a:cs typeface="Arial Unicode MS" pitchFamily="34" charset="-128"/>
            </a:endParaRPr>
          </a:p>
          <a:p>
            <a:pPr marL="1588" lvl="1" indent="0">
              <a:spcBef>
                <a:spcPts val="1200"/>
              </a:spcBef>
              <a:buClr>
                <a:schemeClr val="tx1"/>
              </a:buClr>
              <a:buSzPct val="110000"/>
              <a:buNone/>
              <a:defRPr/>
            </a:pPr>
            <a:endParaRPr lang="en-US" sz="2000" kern="1200" dirty="0" smtClean="0">
              <a:latin typeface="Tahoma" pitchFamily="34" charset="0"/>
              <a:ea typeface="Arial Unicode MS" pitchFamily="34" charset="-128"/>
              <a:cs typeface="Arial Unicode MS" pitchFamily="34" charset="-128"/>
            </a:endParaRPr>
          </a:p>
          <a:p>
            <a:pPr marL="230188" lvl="1" indent="-228600">
              <a:spcBef>
                <a:spcPts val="30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/>
            </a:pPr>
            <a:r>
              <a:rPr lang="en-US" sz="2000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A broader range of Java synchronizers are available in java.util.concurrent.*</a:t>
            </a:r>
          </a:p>
          <a:p>
            <a:pPr marL="454025" lvl="1" indent="-228600">
              <a:spcBef>
                <a:spcPts val="12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/>
            </a:pPr>
            <a:r>
              <a:rPr lang="en-US" sz="2000" kern="1200" dirty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e</a:t>
            </a:r>
            <a:r>
              <a:rPr lang="en-US" sz="2000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.g., Lock, Semaphore, Condition, </a:t>
            </a:r>
            <a:r>
              <a:rPr lang="en-US" sz="2000" kern="1200" dirty="0" err="1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ReadWriteLock</a:t>
            </a:r>
            <a:r>
              <a:rPr lang="en-US" sz="2000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, etc.</a:t>
            </a:r>
            <a:endParaRPr lang="en-US" sz="2000" kern="1200" dirty="0">
              <a:latin typeface="Tahoma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897713"/>
            <a:ext cx="9144000" cy="22611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Rectangle 8"/>
          <p:cNvSpPr/>
          <p:nvPr/>
        </p:nvSpPr>
        <p:spPr bwMode="auto">
          <a:xfrm>
            <a:off x="12700" y="6393447"/>
            <a:ext cx="9144000" cy="553453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111761" y="6418380"/>
            <a:ext cx="8955738" cy="369332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algn="ctr"/>
            <a:r>
              <a:rPr lang="en-US" sz="2000" dirty="0" smtClean="0">
                <a:hlinkClick r:id="rId4"/>
              </a:rPr>
              <a:t>developer.android.com/reference/java/</a:t>
            </a:r>
            <a:r>
              <a:rPr lang="en-US" sz="2000" dirty="0" err="1" smtClean="0">
                <a:hlinkClick r:id="rId4"/>
              </a:rPr>
              <a:t>util</a:t>
            </a:r>
            <a:r>
              <a:rPr lang="en-US" sz="2000" dirty="0" smtClean="0">
                <a:hlinkClick r:id="rId4"/>
              </a:rPr>
              <a:t>/concurrent/package-summary.html</a:t>
            </a:r>
            <a:endParaRPr lang="en-US" sz="2000" i="1" dirty="0"/>
          </a:p>
        </p:txBody>
      </p:sp>
      <p:sp>
        <p:nvSpPr>
          <p:cNvPr id="8" name="Rectangle 1026"/>
          <p:cNvSpPr>
            <a:spLocks noGrp="1" noChangeArrowheads="1"/>
          </p:cNvSpPr>
          <p:nvPr>
            <p:ph type="title"/>
          </p:nvPr>
        </p:nvSpPr>
        <p:spPr>
          <a:xfrm>
            <a:off x="152400" y="533400"/>
            <a:ext cx="8839200" cy="381000"/>
          </a:xfrm>
        </p:spPr>
        <p:txBody>
          <a:bodyPr>
            <a:noAutofit/>
          </a:bodyPr>
          <a:lstStyle/>
          <a:p>
            <a:pPr algn="ctr"/>
            <a:r>
              <a:rPr lang="en-US" sz="3200" dirty="0" smtClean="0"/>
              <a:t>Synchronizing Java Threads in Android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221432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5408541" y="914401"/>
            <a:ext cx="3227294" cy="5387787"/>
            <a:chOff x="6453567" y="1213052"/>
            <a:chExt cx="1860020" cy="3603822"/>
          </a:xfrm>
        </p:grpSpPr>
        <p:grpSp>
          <p:nvGrpSpPr>
            <p:cNvPr id="8" name="Group 7"/>
            <p:cNvGrpSpPr/>
            <p:nvPr/>
          </p:nvGrpSpPr>
          <p:grpSpPr>
            <a:xfrm>
              <a:off x="6453567" y="1213052"/>
              <a:ext cx="1860020" cy="3603822"/>
              <a:chOff x="3009610" y="1951973"/>
              <a:chExt cx="2003523" cy="3917528"/>
            </a:xfrm>
          </p:grpSpPr>
          <p:pic>
            <p:nvPicPr>
              <p:cNvPr id="10" name="Picture 5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09610" y="1951973"/>
                <a:ext cx="2003523" cy="391752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1" name="Picture 2" descr="http://www.dre.vanderbilt.edu/~schmidt/cs282/lab3/threadeddownload1.jpg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62626" y="2349426"/>
                <a:ext cx="1745171" cy="30502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2" name="Rectangle 11"/>
            <p:cNvSpPr/>
            <p:nvPr/>
          </p:nvSpPr>
          <p:spPr bwMode="auto">
            <a:xfrm>
              <a:off x="6579005" y="1678658"/>
              <a:ext cx="1636790" cy="2721495"/>
            </a:xfrm>
            <a:prstGeom prst="rect">
              <a:avLst/>
            </a:prstGeom>
            <a:solidFill>
              <a:schemeClr val="accent2">
                <a:lumMod val="20000"/>
                <a:lumOff val="80000"/>
                <a:alpha val="74902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pic>
          <p:nvPicPr>
            <p:cNvPr id="13" name="Picture 2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89171" y="2530574"/>
              <a:ext cx="1464388" cy="8084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6" name="Content Placeholder 2"/>
          <p:cNvSpPr txBox="1">
            <a:spLocks/>
          </p:cNvSpPr>
          <p:nvPr/>
        </p:nvSpPr>
        <p:spPr>
          <a:xfrm>
            <a:off x="-2" y="1021408"/>
            <a:ext cx="5217461" cy="5352498"/>
          </a:xfrm>
          <a:prstGeom prst="rect">
            <a:avLst/>
          </a:prstGeom>
        </p:spPr>
        <p:txBody>
          <a:bodyPr vert="horz" lIns="54864" tIns="91440" rtlCol="0">
            <a:noAutofit/>
          </a:bodyPr>
          <a:lstStyle>
            <a:lvl1pPr marL="438912" indent="-320040" algn="l" rtl="0" eaLnBrk="1" latinLnBrk="0" hangingPunct="1">
              <a:spcBef>
                <a:spcPts val="0"/>
              </a:spcBef>
              <a:buClr>
                <a:schemeClr val="accent1"/>
              </a:buClr>
              <a:buSzPct val="80000"/>
              <a:buFont typeface="Wingdings 2"/>
              <a:buChar char="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1520" indent="-274320" algn="l" rtl="0" eaLnBrk="1" latinLnBrk="0" hangingPunct="1">
              <a:spcBef>
                <a:spcPct val="20000"/>
              </a:spcBef>
              <a:buClr>
                <a:schemeClr val="accent2"/>
              </a:buClr>
              <a:buSzPct val="90000"/>
              <a:buFont typeface="Wingdings"/>
              <a:buChar char="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6696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▪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6152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/>
              <a:buChar char="▪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26464" indent="-182880" algn="l" rtl="0" eaLnBrk="1" latinLnBrk="0" hangingPunct="1">
              <a:spcBef>
                <a:spcPct val="20000"/>
              </a:spcBef>
              <a:buClr>
                <a:schemeClr val="accent5"/>
              </a:buClr>
              <a:buFont typeface="Wingdings 3"/>
              <a:buChar char=""/>
              <a:defRPr kumimoji="0" lang="en-US" sz="2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27632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100000"/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 2" pitchFamily="18" charset="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31136" indent="-18288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 2" pitchFamily="18" charset="2"/>
              <a:buChar char="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30188" lvl="1" indent="-228600" eaLnBrk="0" hangingPunct="0">
              <a:lnSpc>
                <a:spcPct val="100000"/>
              </a:lnSpc>
              <a:spcBef>
                <a:spcPts val="12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/>
            </a:pPr>
            <a:r>
              <a:rPr lang="en-US" sz="20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Android’s UI has several design constraints</a:t>
            </a:r>
            <a:endParaRPr lang="en-US" sz="2000" dirty="0">
              <a:latin typeface="Tahoma" pitchFamily="34" charset="0"/>
              <a:ea typeface="Arial Unicode MS" pitchFamily="34" charset="-128"/>
              <a:cs typeface="Arial Unicode MS" pitchFamily="34" charset="-128"/>
            </a:endParaRPr>
          </a:p>
          <a:p>
            <a:pPr marL="454025" lvl="1" indent="-228600" eaLnBrk="0" hangingPunct="0">
              <a:lnSpc>
                <a:spcPct val="100000"/>
              </a:lnSpc>
              <a:spcBef>
                <a:spcPts val="12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/>
            </a:pPr>
            <a:r>
              <a:rPr lang="en-US" sz="20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An “</a:t>
            </a:r>
            <a:r>
              <a:rPr lang="en-US" sz="2000" dirty="0" smtClean="0"/>
              <a:t>Application </a:t>
            </a:r>
            <a:r>
              <a:rPr lang="en-US" sz="2000" dirty="0"/>
              <a:t>Not </a:t>
            </a:r>
            <a:r>
              <a:rPr lang="en-US" sz="2000" dirty="0" smtClean="0"/>
              <a:t>Responding” </a:t>
            </a:r>
            <a:r>
              <a:rPr lang="en-US" sz="2000" dirty="0"/>
              <a:t>(ANR) dialog </a:t>
            </a:r>
            <a:r>
              <a:rPr lang="en-US" sz="2000" dirty="0" smtClean="0"/>
              <a:t>is generated if app’s UI Thread </a:t>
            </a:r>
            <a:r>
              <a:rPr lang="en-US" sz="2000" dirty="0"/>
              <a:t>doesn’t respond to user input within a short </a:t>
            </a:r>
            <a:r>
              <a:rPr lang="en-US" sz="2000" dirty="0" smtClean="0"/>
              <a:t>time</a:t>
            </a:r>
            <a:endParaRPr lang="en-US" sz="2000" dirty="0"/>
          </a:p>
          <a:p>
            <a:pPr marL="454025" lvl="1" indent="-228600" eaLnBrk="0" hangingPunct="0">
              <a:lnSpc>
                <a:spcPct val="100000"/>
              </a:lnSpc>
              <a:spcBef>
                <a:spcPts val="12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/>
            </a:pPr>
            <a:r>
              <a:rPr lang="en-US" sz="20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Also, </a:t>
            </a:r>
            <a:r>
              <a:rPr lang="en-US" sz="2000" dirty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non-UI thread </a:t>
            </a:r>
            <a:r>
              <a:rPr lang="en-US" sz="20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can’t </a:t>
            </a:r>
            <a:r>
              <a:rPr lang="en-US" sz="2000" dirty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access </a:t>
            </a:r>
            <a:r>
              <a:rPr lang="en-US" sz="20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UI toolkit since it’s not thread-safe</a:t>
            </a:r>
            <a:endParaRPr lang="en-US" sz="2000" dirty="0">
              <a:latin typeface="Tahoma" pitchFamily="34" charset="0"/>
              <a:ea typeface="Arial Unicode MS" pitchFamily="34" charset="-128"/>
              <a:cs typeface="Arial Unicode MS" pitchFamily="34" charset="-128"/>
            </a:endParaRPr>
          </a:p>
          <a:p>
            <a:pPr marL="225425" lvl="1" indent="0" eaLnBrk="0" hangingPunct="0">
              <a:lnSpc>
                <a:spcPct val="100000"/>
              </a:lnSpc>
              <a:spcBef>
                <a:spcPts val="1200"/>
              </a:spcBef>
              <a:buClr>
                <a:schemeClr val="tx1"/>
              </a:buClr>
              <a:buSzPct val="110000"/>
              <a:buNone/>
              <a:defRPr/>
            </a:pPr>
            <a:endParaRPr lang="en-US" sz="2000" dirty="0">
              <a:latin typeface="Tahoma" pitchFamily="34" charset="0"/>
              <a:ea typeface="Arial Unicode MS" pitchFamily="34" charset="-128"/>
              <a:cs typeface="Arial Unicode MS" pitchFamily="34" charset="-128"/>
            </a:endParaRPr>
          </a:p>
          <a:p>
            <a:pPr>
              <a:lnSpc>
                <a:spcPct val="100000"/>
              </a:lnSpc>
              <a:spcBef>
                <a:spcPts val="1200"/>
              </a:spcBef>
            </a:pPr>
            <a:endParaRPr lang="en-US" sz="2000" dirty="0"/>
          </a:p>
        </p:txBody>
      </p:sp>
      <p:sp>
        <p:nvSpPr>
          <p:cNvPr id="14" name="Rectangle 13"/>
          <p:cNvSpPr/>
          <p:nvPr/>
        </p:nvSpPr>
        <p:spPr bwMode="auto">
          <a:xfrm>
            <a:off x="0" y="6389555"/>
            <a:ext cx="9144000" cy="45882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25911" y="6408780"/>
            <a:ext cx="8704729" cy="369332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algn="ctr"/>
            <a:r>
              <a:rPr lang="en-US" sz="2000" dirty="0" smtClean="0"/>
              <a:t>See </a:t>
            </a:r>
            <a:r>
              <a:rPr lang="en-US" sz="2000" dirty="0" smtClean="0">
                <a:hlinkClick r:id="rId6"/>
              </a:rPr>
              <a:t>developer.android.com/training/articles/perf-anr.html</a:t>
            </a:r>
            <a:r>
              <a:rPr lang="en-US" sz="2000" dirty="0" smtClean="0"/>
              <a:t> for more on ANRs</a:t>
            </a:r>
            <a:endParaRPr lang="en-US" sz="2000" dirty="0"/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546847" y="533400"/>
            <a:ext cx="7987553" cy="381000"/>
          </a:xfrm>
        </p:spPr>
        <p:txBody>
          <a:bodyPr>
            <a:noAutofit/>
          </a:bodyPr>
          <a:lstStyle/>
          <a:p>
            <a:pPr algn="ctr"/>
            <a:r>
              <a:rPr lang="en-US" sz="3200" dirty="0" smtClean="0"/>
              <a:t>Motivating Android Concurrency Idioms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453433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6847" y="533400"/>
            <a:ext cx="7987553" cy="381000"/>
          </a:xfrm>
        </p:spPr>
        <p:txBody>
          <a:bodyPr>
            <a:noAutofit/>
          </a:bodyPr>
          <a:lstStyle/>
          <a:p>
            <a:pPr algn="ctr"/>
            <a:r>
              <a:rPr lang="en-US" sz="3200" dirty="0" smtClean="0"/>
              <a:t>Motivating Android Concurrency Idioms</a:t>
            </a:r>
            <a:endParaRPr lang="en-US" sz="3200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-3" y="1021408"/>
            <a:ext cx="5178113" cy="5352498"/>
          </a:xfrm>
          <a:prstGeom prst="rect">
            <a:avLst/>
          </a:prstGeom>
        </p:spPr>
        <p:txBody>
          <a:bodyPr vert="horz" lIns="54864" tIns="91440" rtlCol="0">
            <a:noAutofit/>
          </a:bodyPr>
          <a:lstStyle>
            <a:lvl1pPr marL="438912" indent="-320040" algn="l" rtl="0" eaLnBrk="1" latinLnBrk="0" hangingPunct="1">
              <a:spcBef>
                <a:spcPts val="0"/>
              </a:spcBef>
              <a:buClr>
                <a:schemeClr val="accent1"/>
              </a:buClr>
              <a:buSzPct val="80000"/>
              <a:buFont typeface="Wingdings 2"/>
              <a:buChar char="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1520" indent="-274320" algn="l" rtl="0" eaLnBrk="1" latinLnBrk="0" hangingPunct="1">
              <a:spcBef>
                <a:spcPct val="20000"/>
              </a:spcBef>
              <a:buClr>
                <a:schemeClr val="accent2"/>
              </a:buClr>
              <a:buSzPct val="90000"/>
              <a:buFont typeface="Wingdings"/>
              <a:buChar char="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6696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Char char="▪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6152" indent="-18288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/>
              <a:buChar char="▪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26464" indent="-182880" algn="l" rtl="0" eaLnBrk="1" latinLnBrk="0" hangingPunct="1">
              <a:spcBef>
                <a:spcPct val="20000"/>
              </a:spcBef>
              <a:buClr>
                <a:schemeClr val="accent5"/>
              </a:buClr>
              <a:buFont typeface="Wingdings 3"/>
              <a:buChar char=""/>
              <a:defRPr kumimoji="0" lang="en-US" sz="2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27632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100000"/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 2" pitchFamily="18" charset="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31136" indent="-18288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 2" pitchFamily="18" charset="2"/>
              <a:buChar char="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30188" lvl="1" indent="-228600" eaLnBrk="0" hangingPunct="0">
              <a:lnSpc>
                <a:spcPct val="100000"/>
              </a:lnSpc>
              <a:spcBef>
                <a:spcPts val="1200"/>
              </a:spcBef>
              <a:buClr>
                <a:schemeClr val="bg1">
                  <a:lumMod val="75000"/>
                </a:schemeClr>
              </a:buClr>
              <a:buSzPct val="110000"/>
              <a:buFont typeface="Arial" pitchFamily="34" charset="0"/>
              <a:buChar char="•"/>
              <a:defRPr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Android’s UI has several design constraints</a:t>
            </a:r>
            <a:endParaRPr lang="en-US" sz="2000" dirty="0">
              <a:solidFill>
                <a:schemeClr val="bg1">
                  <a:lumMod val="75000"/>
                </a:schemeClr>
              </a:solidFill>
              <a:latin typeface="Tahoma" pitchFamily="34" charset="0"/>
              <a:ea typeface="Arial Unicode MS" pitchFamily="34" charset="-128"/>
              <a:cs typeface="Arial Unicode MS" pitchFamily="34" charset="-128"/>
            </a:endParaRPr>
          </a:p>
          <a:p>
            <a:pPr marL="454025" lvl="1" indent="-228600" eaLnBrk="0" hangingPunct="0">
              <a:lnSpc>
                <a:spcPct val="100000"/>
              </a:lnSpc>
              <a:spcBef>
                <a:spcPts val="1200"/>
              </a:spcBef>
              <a:buClr>
                <a:schemeClr val="bg1">
                  <a:lumMod val="75000"/>
                </a:schemeClr>
              </a:buClr>
              <a:buSzPct val="110000"/>
              <a:buFont typeface="Arial" pitchFamily="34" charset="0"/>
              <a:buChar char="•"/>
              <a:defRPr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An “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Application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Not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Responding”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(ANR) dialog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is generated if app’s UI Thread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doesn’t respond to user input within a short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time</a:t>
            </a:r>
            <a:endParaRPr lang="en-US" sz="2000" dirty="0">
              <a:solidFill>
                <a:schemeClr val="bg1">
                  <a:lumMod val="75000"/>
                </a:schemeClr>
              </a:solidFill>
            </a:endParaRPr>
          </a:p>
          <a:p>
            <a:pPr marL="454025" lvl="1" indent="-228600" eaLnBrk="0" hangingPunct="0">
              <a:lnSpc>
                <a:spcPct val="100000"/>
              </a:lnSpc>
              <a:spcBef>
                <a:spcPts val="1200"/>
              </a:spcBef>
              <a:buClr>
                <a:schemeClr val="bg1">
                  <a:lumMod val="75000"/>
                </a:schemeClr>
              </a:buClr>
              <a:buSzPct val="110000"/>
              <a:buFont typeface="Arial" pitchFamily="34" charset="0"/>
              <a:buChar char="•"/>
              <a:defRPr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Also,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non-UI thread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can’t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access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UI toolkit since it’s not thread-safe</a:t>
            </a:r>
            <a:endParaRPr lang="en-US" sz="2000" dirty="0">
              <a:solidFill>
                <a:schemeClr val="bg1">
                  <a:lumMod val="75000"/>
                </a:schemeClr>
              </a:solidFill>
              <a:latin typeface="Tahoma" pitchFamily="34" charset="0"/>
              <a:ea typeface="Arial Unicode MS" pitchFamily="34" charset="-128"/>
              <a:cs typeface="Arial Unicode MS" pitchFamily="34" charset="-128"/>
            </a:endParaRPr>
          </a:p>
          <a:p>
            <a:pPr marL="230188" lvl="1" indent="-228600" eaLnBrk="0" hangingPunct="0">
              <a:lnSpc>
                <a:spcPct val="100000"/>
              </a:lnSpc>
              <a:spcBef>
                <a:spcPts val="12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/>
            </a:pPr>
            <a:r>
              <a:rPr lang="en-US" sz="20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Android thus supports various </a:t>
            </a:r>
            <a:br>
              <a:rPr lang="en-US" sz="20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en-US" sz="20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concurrency idioms for processing long-running operations in background thread(s) &amp; communicating with UI Thread</a:t>
            </a:r>
            <a:endParaRPr lang="en-US" sz="2000" dirty="0">
              <a:latin typeface="Tahoma" pitchFamily="34" charset="0"/>
              <a:ea typeface="Arial Unicode MS" pitchFamily="34" charset="-128"/>
              <a:cs typeface="Arial Unicode MS" pitchFamily="34" charset="-128"/>
            </a:endParaRPr>
          </a:p>
          <a:p>
            <a:pPr marL="454025" lvl="1" indent="-228600" eaLnBrk="0" hangingPunct="0">
              <a:lnSpc>
                <a:spcPct val="100000"/>
              </a:lnSpc>
              <a:spcBef>
                <a:spcPts val="12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/>
            </a:pPr>
            <a:r>
              <a:rPr lang="en-US" sz="2000" dirty="0" err="1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AsyncTask</a:t>
            </a:r>
            <a:endParaRPr lang="en-US" sz="2000" dirty="0" smtClean="0">
              <a:latin typeface="Tahoma" pitchFamily="34" charset="0"/>
              <a:ea typeface="Arial Unicode MS" pitchFamily="34" charset="-128"/>
              <a:cs typeface="Arial Unicode MS" pitchFamily="34" charset="-128"/>
            </a:endParaRPr>
          </a:p>
          <a:p>
            <a:pPr marL="454025" lvl="1" indent="-228600" eaLnBrk="0" hangingPunct="0">
              <a:lnSpc>
                <a:spcPct val="100000"/>
              </a:lnSpc>
              <a:spcBef>
                <a:spcPts val="12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/>
            </a:pPr>
            <a:r>
              <a:rPr lang="en-US" sz="20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Handlers, Messages, &amp; </a:t>
            </a:r>
            <a:r>
              <a:rPr lang="en-US" sz="2000" dirty="0" err="1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Runnables</a:t>
            </a:r>
            <a:endParaRPr lang="en-US" sz="2000" dirty="0">
              <a:latin typeface="Tahoma" pitchFamily="34" charset="0"/>
              <a:ea typeface="Arial Unicode MS" pitchFamily="34" charset="-128"/>
              <a:cs typeface="Arial Unicode MS" pitchFamily="34" charset="-128"/>
            </a:endParaRPr>
          </a:p>
          <a:p>
            <a:pPr marL="225425" lvl="1" indent="0" eaLnBrk="0" hangingPunct="0">
              <a:lnSpc>
                <a:spcPct val="100000"/>
              </a:lnSpc>
              <a:spcBef>
                <a:spcPts val="1200"/>
              </a:spcBef>
              <a:buClr>
                <a:schemeClr val="tx1"/>
              </a:buClr>
              <a:buSzPct val="110000"/>
              <a:buNone/>
              <a:defRPr/>
            </a:pPr>
            <a:endParaRPr lang="en-US" sz="2000" dirty="0">
              <a:latin typeface="Tahoma" pitchFamily="34" charset="0"/>
              <a:ea typeface="Arial Unicode MS" pitchFamily="34" charset="-128"/>
              <a:cs typeface="Arial Unicode MS" pitchFamily="34" charset="-128"/>
            </a:endParaRPr>
          </a:p>
          <a:p>
            <a:pPr>
              <a:lnSpc>
                <a:spcPct val="100000"/>
              </a:lnSpc>
              <a:spcBef>
                <a:spcPts val="1200"/>
              </a:spcBef>
            </a:pPr>
            <a:endParaRPr lang="en-US" sz="2000" dirty="0"/>
          </a:p>
        </p:txBody>
      </p:sp>
      <p:sp>
        <p:nvSpPr>
          <p:cNvPr id="31" name="Freeform 30"/>
          <p:cNvSpPr/>
          <p:nvPr/>
        </p:nvSpPr>
        <p:spPr bwMode="auto">
          <a:xfrm flipV="1">
            <a:off x="5385305" y="1298063"/>
            <a:ext cx="544068" cy="4300692"/>
          </a:xfrm>
          <a:custGeom>
            <a:avLst/>
            <a:gdLst>
              <a:gd name="connsiteX0" fmla="*/ 1187441 w 1235932"/>
              <a:gd name="connsiteY0" fmla="*/ 461306 h 4552487"/>
              <a:gd name="connsiteX1" fmla="*/ 647114 w 1235932"/>
              <a:gd name="connsiteY1" fmla="*/ 11033 h 4552487"/>
              <a:gd name="connsiteX2" fmla="*/ 148351 w 1235932"/>
              <a:gd name="connsiteY2" fmla="*/ 870015 h 4552487"/>
              <a:gd name="connsiteX3" fmla="*/ 44441 w 1235932"/>
              <a:gd name="connsiteY3" fmla="*/ 2996687 h 4552487"/>
              <a:gd name="connsiteX4" fmla="*/ 799514 w 1235932"/>
              <a:gd name="connsiteY4" fmla="*/ 4527615 h 4552487"/>
              <a:gd name="connsiteX5" fmla="*/ 1235932 w 1235932"/>
              <a:gd name="connsiteY5" fmla="*/ 3945724 h 4552487"/>
              <a:gd name="connsiteX0" fmla="*/ 1187441 w 1235932"/>
              <a:gd name="connsiteY0" fmla="*/ 461306 h 4553624"/>
              <a:gd name="connsiteX1" fmla="*/ 647114 w 1235932"/>
              <a:gd name="connsiteY1" fmla="*/ 11033 h 4553624"/>
              <a:gd name="connsiteX2" fmla="*/ 148351 w 1235932"/>
              <a:gd name="connsiteY2" fmla="*/ 870015 h 4553624"/>
              <a:gd name="connsiteX3" fmla="*/ 44441 w 1235932"/>
              <a:gd name="connsiteY3" fmla="*/ 2996687 h 4553624"/>
              <a:gd name="connsiteX4" fmla="*/ 799514 w 1235932"/>
              <a:gd name="connsiteY4" fmla="*/ 4527615 h 4553624"/>
              <a:gd name="connsiteX5" fmla="*/ 1235932 w 1235932"/>
              <a:gd name="connsiteY5" fmla="*/ 3945724 h 4553624"/>
              <a:gd name="connsiteX0" fmla="*/ 1187441 w 1235932"/>
              <a:gd name="connsiteY0" fmla="*/ 461306 h 4584980"/>
              <a:gd name="connsiteX1" fmla="*/ 647114 w 1235932"/>
              <a:gd name="connsiteY1" fmla="*/ 11033 h 4584980"/>
              <a:gd name="connsiteX2" fmla="*/ 148351 w 1235932"/>
              <a:gd name="connsiteY2" fmla="*/ 870015 h 4584980"/>
              <a:gd name="connsiteX3" fmla="*/ 44441 w 1235932"/>
              <a:gd name="connsiteY3" fmla="*/ 2996687 h 4584980"/>
              <a:gd name="connsiteX4" fmla="*/ 799514 w 1235932"/>
              <a:gd name="connsiteY4" fmla="*/ 4527615 h 4584980"/>
              <a:gd name="connsiteX5" fmla="*/ 1235932 w 1235932"/>
              <a:gd name="connsiteY5" fmla="*/ 3945724 h 4584980"/>
              <a:gd name="connsiteX0" fmla="*/ 1187441 w 1235932"/>
              <a:gd name="connsiteY0" fmla="*/ 461306 h 4604820"/>
              <a:gd name="connsiteX1" fmla="*/ 647114 w 1235932"/>
              <a:gd name="connsiteY1" fmla="*/ 11033 h 4604820"/>
              <a:gd name="connsiteX2" fmla="*/ 148351 w 1235932"/>
              <a:gd name="connsiteY2" fmla="*/ 870015 h 4604820"/>
              <a:gd name="connsiteX3" fmla="*/ 44441 w 1235932"/>
              <a:gd name="connsiteY3" fmla="*/ 2996687 h 4604820"/>
              <a:gd name="connsiteX4" fmla="*/ 799514 w 1235932"/>
              <a:gd name="connsiteY4" fmla="*/ 4527615 h 4604820"/>
              <a:gd name="connsiteX5" fmla="*/ 1235932 w 1235932"/>
              <a:gd name="connsiteY5" fmla="*/ 3945724 h 4604820"/>
              <a:gd name="connsiteX0" fmla="*/ 1166808 w 1215299"/>
              <a:gd name="connsiteY0" fmla="*/ 461306 h 4611551"/>
              <a:gd name="connsiteX1" fmla="*/ 626481 w 1215299"/>
              <a:gd name="connsiteY1" fmla="*/ 11033 h 4611551"/>
              <a:gd name="connsiteX2" fmla="*/ 127718 w 1215299"/>
              <a:gd name="connsiteY2" fmla="*/ 870015 h 4611551"/>
              <a:gd name="connsiteX3" fmla="*/ 23808 w 1215299"/>
              <a:gd name="connsiteY3" fmla="*/ 2996687 h 4611551"/>
              <a:gd name="connsiteX4" fmla="*/ 494763 w 1215299"/>
              <a:gd name="connsiteY4" fmla="*/ 4534899 h 4611551"/>
              <a:gd name="connsiteX5" fmla="*/ 1215299 w 1215299"/>
              <a:gd name="connsiteY5" fmla="*/ 3945724 h 4611551"/>
              <a:gd name="connsiteX0" fmla="*/ 1166808 w 1215299"/>
              <a:gd name="connsiteY0" fmla="*/ 461306 h 4637721"/>
              <a:gd name="connsiteX1" fmla="*/ 626481 w 1215299"/>
              <a:gd name="connsiteY1" fmla="*/ 11033 h 4637721"/>
              <a:gd name="connsiteX2" fmla="*/ 127718 w 1215299"/>
              <a:gd name="connsiteY2" fmla="*/ 870015 h 4637721"/>
              <a:gd name="connsiteX3" fmla="*/ 23808 w 1215299"/>
              <a:gd name="connsiteY3" fmla="*/ 2996687 h 4637721"/>
              <a:gd name="connsiteX4" fmla="*/ 494763 w 1215299"/>
              <a:gd name="connsiteY4" fmla="*/ 4534899 h 4637721"/>
              <a:gd name="connsiteX5" fmla="*/ 1215299 w 1215299"/>
              <a:gd name="connsiteY5" fmla="*/ 3945724 h 4637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5299" h="4637721">
                <a:moveTo>
                  <a:pt x="1166808" y="461306"/>
                </a:moveTo>
                <a:cubicBezTo>
                  <a:pt x="983235" y="202110"/>
                  <a:pt x="799663" y="-57085"/>
                  <a:pt x="626481" y="11033"/>
                </a:cubicBezTo>
                <a:cubicBezTo>
                  <a:pt x="453299" y="79151"/>
                  <a:pt x="228163" y="372406"/>
                  <a:pt x="127718" y="870015"/>
                </a:cubicBezTo>
                <a:cubicBezTo>
                  <a:pt x="27272" y="1367624"/>
                  <a:pt x="-37366" y="2385873"/>
                  <a:pt x="23808" y="2996687"/>
                </a:cubicBezTo>
                <a:cubicBezTo>
                  <a:pt x="84982" y="3607501"/>
                  <a:pt x="155281" y="4141734"/>
                  <a:pt x="494763" y="4534899"/>
                </a:cubicBezTo>
                <a:cubicBezTo>
                  <a:pt x="834245" y="4928064"/>
                  <a:pt x="1208405" y="4076187"/>
                  <a:pt x="1215299" y="3945724"/>
                </a:cubicBezTo>
              </a:path>
            </a:pathLst>
          </a:custGeom>
          <a:noFill/>
          <a:ln w="9525" cap="flat" cmpd="sng" algn="ctr">
            <a:solidFill>
              <a:schemeClr val="tx1"/>
            </a:solidFill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2" name="Rectangle 31"/>
          <p:cNvSpPr/>
          <p:nvPr/>
        </p:nvSpPr>
        <p:spPr bwMode="auto">
          <a:xfrm rot="16200000">
            <a:off x="4944940" y="3351478"/>
            <a:ext cx="774120" cy="307777"/>
          </a:xfrm>
          <a:prstGeom prst="rect">
            <a:avLst/>
          </a:prstGeom>
          <a:solidFill>
            <a:srgbClr val="E1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Looper</a:t>
            </a:r>
            <a:endParaRPr kumimoji="0" lang="en-US" sz="1100" b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Rectangle 32"/>
          <p:cNvSpPr/>
          <p:nvPr/>
        </p:nvSpPr>
        <p:spPr bwMode="auto">
          <a:xfrm>
            <a:off x="5639476" y="1838934"/>
            <a:ext cx="1038043" cy="3323403"/>
          </a:xfrm>
          <a:prstGeom prst="rect">
            <a:avLst/>
          </a:prstGeom>
          <a:solidFill>
            <a:srgbClr val="E1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Rectangle 33"/>
          <p:cNvSpPr/>
          <p:nvPr/>
        </p:nvSpPr>
        <p:spPr bwMode="auto">
          <a:xfrm>
            <a:off x="5685230" y="3077715"/>
            <a:ext cx="940246" cy="307777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Message</a:t>
            </a:r>
            <a:endParaRPr kumimoji="0" lang="en-US" sz="1100" b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Rectangle 34"/>
          <p:cNvSpPr/>
          <p:nvPr/>
        </p:nvSpPr>
        <p:spPr bwMode="auto">
          <a:xfrm>
            <a:off x="5685230" y="3504523"/>
            <a:ext cx="940246" cy="307777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Message</a:t>
            </a:r>
            <a:endParaRPr kumimoji="0" lang="en-US" sz="1100" b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Rectangle 35"/>
          <p:cNvSpPr/>
          <p:nvPr/>
        </p:nvSpPr>
        <p:spPr bwMode="auto">
          <a:xfrm>
            <a:off x="5685230" y="3931331"/>
            <a:ext cx="940246" cy="307777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Message</a:t>
            </a:r>
            <a:endParaRPr kumimoji="0" lang="en-US" sz="1100" b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Rectangle 36"/>
          <p:cNvSpPr/>
          <p:nvPr/>
        </p:nvSpPr>
        <p:spPr bwMode="auto">
          <a:xfrm>
            <a:off x="5685230" y="4358139"/>
            <a:ext cx="940246" cy="307777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Message</a:t>
            </a:r>
            <a:endParaRPr kumimoji="0" lang="en-US" sz="1100" b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Rectangle 37"/>
          <p:cNvSpPr/>
          <p:nvPr/>
        </p:nvSpPr>
        <p:spPr bwMode="auto">
          <a:xfrm>
            <a:off x="5685230" y="4784947"/>
            <a:ext cx="940246" cy="307777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Message</a:t>
            </a:r>
            <a:endParaRPr kumimoji="0" lang="en-US" sz="1100" b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5685230" y="1309793"/>
            <a:ext cx="1206479" cy="4801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latin typeface="Arial" charset="0"/>
              </a:rPr>
              <a:t>Message Queue</a:t>
            </a:r>
            <a:endParaRPr lang="en-US" sz="1400" dirty="0"/>
          </a:p>
        </p:txBody>
      </p:sp>
      <p:sp>
        <p:nvSpPr>
          <p:cNvPr id="41" name="Rectangle 40"/>
          <p:cNvSpPr/>
          <p:nvPr/>
        </p:nvSpPr>
        <p:spPr bwMode="auto">
          <a:xfrm>
            <a:off x="4928944" y="5652093"/>
            <a:ext cx="1260201" cy="49244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UI Thread</a:t>
            </a:r>
            <a:br>
              <a:rPr kumimoji="0" lang="en-US" sz="14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</a:br>
            <a:r>
              <a:rPr kumimoji="0" lang="en-US" sz="11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(main thread)</a:t>
            </a:r>
          </a:p>
        </p:txBody>
      </p:sp>
      <p:grpSp>
        <p:nvGrpSpPr>
          <p:cNvPr id="42" name="Group 41"/>
          <p:cNvGrpSpPr/>
          <p:nvPr/>
        </p:nvGrpSpPr>
        <p:grpSpPr>
          <a:xfrm>
            <a:off x="5834038" y="5744128"/>
            <a:ext cx="300243" cy="312737"/>
            <a:chOff x="8327572" y="4328206"/>
            <a:chExt cx="300243" cy="312737"/>
          </a:xfrm>
        </p:grpSpPr>
        <p:grpSp>
          <p:nvGrpSpPr>
            <p:cNvPr id="43" name="Group 42"/>
            <p:cNvGrpSpPr/>
            <p:nvPr/>
          </p:nvGrpSpPr>
          <p:grpSpPr>
            <a:xfrm>
              <a:off x="8472240" y="4328206"/>
              <a:ext cx="155575" cy="312737"/>
              <a:chOff x="7723835" y="1770063"/>
              <a:chExt cx="155575" cy="312737"/>
            </a:xfrm>
          </p:grpSpPr>
          <p:sp>
            <p:nvSpPr>
              <p:cNvPr id="45" name="Freeform 99"/>
              <p:cNvSpPr>
                <a:spLocks/>
              </p:cNvSpPr>
              <p:nvPr/>
            </p:nvSpPr>
            <p:spPr bwMode="auto">
              <a:xfrm>
                <a:off x="7723835" y="1770063"/>
                <a:ext cx="155575" cy="290512"/>
              </a:xfrm>
              <a:custGeom>
                <a:avLst/>
                <a:gdLst>
                  <a:gd name="T0" fmla="*/ 2147483647 w 98"/>
                  <a:gd name="T1" fmla="*/ 0 h 183"/>
                  <a:gd name="T2" fmla="*/ 2147483647 w 98"/>
                  <a:gd name="T3" fmla="*/ 2147483647 h 183"/>
                  <a:gd name="T4" fmla="*/ 0 w 98"/>
                  <a:gd name="T5" fmla="*/ 2147483647 h 183"/>
                  <a:gd name="T6" fmla="*/ 0 w 98"/>
                  <a:gd name="T7" fmla="*/ 2147483647 h 183"/>
                  <a:gd name="T8" fmla="*/ 2147483647 w 98"/>
                  <a:gd name="T9" fmla="*/ 2147483647 h 183"/>
                  <a:gd name="T10" fmla="*/ 2147483647 w 98"/>
                  <a:gd name="T11" fmla="*/ 2147483647 h 183"/>
                  <a:gd name="T12" fmla="*/ 2147483647 w 98"/>
                  <a:gd name="T13" fmla="*/ 2147483647 h 183"/>
                  <a:gd name="T14" fmla="*/ 2147483647 w 98"/>
                  <a:gd name="T15" fmla="*/ 2147483647 h 183"/>
                  <a:gd name="T16" fmla="*/ 2147483647 w 98"/>
                  <a:gd name="T17" fmla="*/ 2147483647 h 183"/>
                  <a:gd name="T18" fmla="*/ 2147483647 w 98"/>
                  <a:gd name="T19" fmla="*/ 2147483647 h 183"/>
                  <a:gd name="T20" fmla="*/ 2147483647 w 98"/>
                  <a:gd name="T21" fmla="*/ 2147483647 h 183"/>
                  <a:gd name="T22" fmla="*/ 2147483647 w 98"/>
                  <a:gd name="T23" fmla="*/ 2147483647 h 183"/>
                  <a:gd name="T24" fmla="*/ 2147483647 w 98"/>
                  <a:gd name="T25" fmla="*/ 2147483647 h 183"/>
                  <a:gd name="T26" fmla="*/ 2147483647 w 98"/>
                  <a:gd name="T27" fmla="*/ 2147483647 h 183"/>
                  <a:gd name="T28" fmla="*/ 2147483647 w 98"/>
                  <a:gd name="T29" fmla="*/ 2147483647 h 183"/>
                  <a:gd name="T30" fmla="*/ 2147483647 w 98"/>
                  <a:gd name="T31" fmla="*/ 2147483647 h 183"/>
                  <a:gd name="T32" fmla="*/ 2147483647 w 98"/>
                  <a:gd name="T33" fmla="*/ 2147483647 h 183"/>
                  <a:gd name="T34" fmla="*/ 2147483647 w 98"/>
                  <a:gd name="T35" fmla="*/ 0 h 183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98"/>
                  <a:gd name="T55" fmla="*/ 0 h 183"/>
                  <a:gd name="T56" fmla="*/ 98 w 98"/>
                  <a:gd name="T57" fmla="*/ 183 h 183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98" h="183">
                    <a:moveTo>
                      <a:pt x="98" y="0"/>
                    </a:moveTo>
                    <a:lnTo>
                      <a:pt x="14" y="42"/>
                    </a:lnTo>
                    <a:lnTo>
                      <a:pt x="0" y="56"/>
                    </a:lnTo>
                    <a:lnTo>
                      <a:pt x="42" y="70"/>
                    </a:lnTo>
                    <a:lnTo>
                      <a:pt x="84" y="84"/>
                    </a:lnTo>
                    <a:lnTo>
                      <a:pt x="84" y="99"/>
                    </a:lnTo>
                    <a:lnTo>
                      <a:pt x="42" y="113"/>
                    </a:lnTo>
                    <a:lnTo>
                      <a:pt x="14" y="127"/>
                    </a:lnTo>
                    <a:lnTo>
                      <a:pt x="14" y="141"/>
                    </a:lnTo>
                    <a:lnTo>
                      <a:pt x="42" y="155"/>
                    </a:lnTo>
                    <a:lnTo>
                      <a:pt x="70" y="155"/>
                    </a:lnTo>
                    <a:lnTo>
                      <a:pt x="70" y="169"/>
                    </a:lnTo>
                    <a:lnTo>
                      <a:pt x="28" y="183"/>
                    </a:lnTo>
                    <a:lnTo>
                      <a:pt x="98" y="0"/>
                    </a:lnTo>
                    <a:close/>
                  </a:path>
                </a:pathLst>
              </a:custGeom>
              <a:blipFill dpi="0" rotWithShape="0">
                <a:blip r:embed="rId3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Freeform 100"/>
              <p:cNvSpPr>
                <a:spLocks/>
              </p:cNvSpPr>
              <p:nvPr/>
            </p:nvSpPr>
            <p:spPr bwMode="auto">
              <a:xfrm>
                <a:off x="7723835" y="1770063"/>
                <a:ext cx="155575" cy="268287"/>
              </a:xfrm>
              <a:custGeom>
                <a:avLst/>
                <a:gdLst>
                  <a:gd name="T0" fmla="*/ 2147483647 w 98"/>
                  <a:gd name="T1" fmla="*/ 2147483647 h 169"/>
                  <a:gd name="T2" fmla="*/ 2147483647 w 98"/>
                  <a:gd name="T3" fmla="*/ 2147483647 h 169"/>
                  <a:gd name="T4" fmla="*/ 2147483647 w 98"/>
                  <a:gd name="T5" fmla="*/ 2147483647 h 169"/>
                  <a:gd name="T6" fmla="*/ 2147483647 w 98"/>
                  <a:gd name="T7" fmla="*/ 2147483647 h 169"/>
                  <a:gd name="T8" fmla="*/ 0 w 98"/>
                  <a:gd name="T9" fmla="*/ 2147483647 h 169"/>
                  <a:gd name="T10" fmla="*/ 2147483647 w 98"/>
                  <a:gd name="T11" fmla="*/ 2147483647 h 169"/>
                  <a:gd name="T12" fmla="*/ 2147483647 w 98"/>
                  <a:gd name="T13" fmla="*/ 2147483647 h 169"/>
                  <a:gd name="T14" fmla="*/ 2147483647 w 98"/>
                  <a:gd name="T15" fmla="*/ 2147483647 h 169"/>
                  <a:gd name="T16" fmla="*/ 2147483647 w 98"/>
                  <a:gd name="T17" fmla="*/ 2147483647 h 169"/>
                  <a:gd name="T18" fmla="*/ 2147483647 w 98"/>
                  <a:gd name="T19" fmla="*/ 2147483647 h 169"/>
                  <a:gd name="T20" fmla="*/ 2147483647 w 98"/>
                  <a:gd name="T21" fmla="*/ 2147483647 h 169"/>
                  <a:gd name="T22" fmla="*/ 2147483647 w 98"/>
                  <a:gd name="T23" fmla="*/ 2147483647 h 169"/>
                  <a:gd name="T24" fmla="*/ 2147483647 w 98"/>
                  <a:gd name="T25" fmla="*/ 2147483647 h 169"/>
                  <a:gd name="T26" fmla="*/ 2147483647 w 98"/>
                  <a:gd name="T27" fmla="*/ 2147483647 h 169"/>
                  <a:gd name="T28" fmla="*/ 2147483647 w 98"/>
                  <a:gd name="T29" fmla="*/ 2147483647 h 169"/>
                  <a:gd name="T30" fmla="*/ 2147483647 w 98"/>
                  <a:gd name="T31" fmla="*/ 2147483647 h 169"/>
                  <a:gd name="T32" fmla="*/ 2147483647 w 98"/>
                  <a:gd name="T33" fmla="*/ 2147483647 h 169"/>
                  <a:gd name="T34" fmla="*/ 2147483647 w 98"/>
                  <a:gd name="T35" fmla="*/ 2147483647 h 169"/>
                  <a:gd name="T36" fmla="*/ 2147483647 w 98"/>
                  <a:gd name="T37" fmla="*/ 2147483647 h 169"/>
                  <a:gd name="T38" fmla="*/ 2147483647 w 98"/>
                  <a:gd name="T39" fmla="*/ 2147483647 h 169"/>
                  <a:gd name="T40" fmla="*/ 2147483647 w 98"/>
                  <a:gd name="T41" fmla="*/ 2147483647 h 169"/>
                  <a:gd name="T42" fmla="*/ 2147483647 w 98"/>
                  <a:gd name="T43" fmla="*/ 2147483647 h 169"/>
                  <a:gd name="T44" fmla="*/ 2147483647 w 98"/>
                  <a:gd name="T45" fmla="*/ 2147483647 h 169"/>
                  <a:gd name="T46" fmla="*/ 2147483647 w 98"/>
                  <a:gd name="T47" fmla="*/ 2147483647 h 169"/>
                  <a:gd name="T48" fmla="*/ 2147483647 w 98"/>
                  <a:gd name="T49" fmla="*/ 2147483647 h 169"/>
                  <a:gd name="T50" fmla="*/ 2147483647 w 98"/>
                  <a:gd name="T51" fmla="*/ 2147483647 h 169"/>
                  <a:gd name="T52" fmla="*/ 2147483647 w 98"/>
                  <a:gd name="T53" fmla="*/ 2147483647 h 169"/>
                  <a:gd name="T54" fmla="*/ 2147483647 w 98"/>
                  <a:gd name="T55" fmla="*/ 2147483647 h 169"/>
                  <a:gd name="T56" fmla="*/ 2147483647 w 98"/>
                  <a:gd name="T57" fmla="*/ 2147483647 h 169"/>
                  <a:gd name="T58" fmla="*/ 2147483647 w 98"/>
                  <a:gd name="T59" fmla="*/ 2147483647 h 169"/>
                  <a:gd name="T60" fmla="*/ 2147483647 w 98"/>
                  <a:gd name="T61" fmla="*/ 2147483647 h 169"/>
                  <a:gd name="T62" fmla="*/ 2147483647 w 98"/>
                  <a:gd name="T63" fmla="*/ 2147483647 h 169"/>
                  <a:gd name="T64" fmla="*/ 2147483647 w 98"/>
                  <a:gd name="T65" fmla="*/ 2147483647 h 169"/>
                  <a:gd name="T66" fmla="*/ 2147483647 w 98"/>
                  <a:gd name="T67" fmla="*/ 2147483647 h 169"/>
                  <a:gd name="T68" fmla="*/ 2147483647 w 98"/>
                  <a:gd name="T69" fmla="*/ 2147483647 h 169"/>
                  <a:gd name="T70" fmla="*/ 2147483647 w 98"/>
                  <a:gd name="T71" fmla="*/ 2147483647 h 169"/>
                  <a:gd name="T72" fmla="*/ 2147483647 w 98"/>
                  <a:gd name="T73" fmla="*/ 2147483647 h 169"/>
                  <a:gd name="T74" fmla="*/ 0 w 98"/>
                  <a:gd name="T75" fmla="*/ 2147483647 h 169"/>
                  <a:gd name="T76" fmla="*/ 0 w 98"/>
                  <a:gd name="T77" fmla="*/ 2147483647 h 169"/>
                  <a:gd name="T78" fmla="*/ 0 w 98"/>
                  <a:gd name="T79" fmla="*/ 2147483647 h 169"/>
                  <a:gd name="T80" fmla="*/ 2147483647 w 98"/>
                  <a:gd name="T81" fmla="*/ 2147483647 h 169"/>
                  <a:gd name="T82" fmla="*/ 2147483647 w 98"/>
                  <a:gd name="T83" fmla="*/ 0 h 169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w 98"/>
                  <a:gd name="T127" fmla="*/ 0 h 169"/>
                  <a:gd name="T128" fmla="*/ 98 w 98"/>
                  <a:gd name="T129" fmla="*/ 169 h 169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T126" t="T127" r="T128" b="T129"/>
                <a:pathLst>
                  <a:path w="98" h="169">
                    <a:moveTo>
                      <a:pt x="98" y="14"/>
                    </a:moveTo>
                    <a:lnTo>
                      <a:pt x="14" y="56"/>
                    </a:lnTo>
                    <a:lnTo>
                      <a:pt x="28" y="56"/>
                    </a:lnTo>
                    <a:lnTo>
                      <a:pt x="14" y="70"/>
                    </a:lnTo>
                    <a:lnTo>
                      <a:pt x="0" y="56"/>
                    </a:lnTo>
                    <a:lnTo>
                      <a:pt x="42" y="70"/>
                    </a:lnTo>
                    <a:lnTo>
                      <a:pt x="84" y="84"/>
                    </a:lnTo>
                    <a:lnTo>
                      <a:pt x="98" y="84"/>
                    </a:lnTo>
                    <a:lnTo>
                      <a:pt x="98" y="99"/>
                    </a:lnTo>
                    <a:lnTo>
                      <a:pt x="84" y="113"/>
                    </a:lnTo>
                    <a:lnTo>
                      <a:pt x="42" y="127"/>
                    </a:lnTo>
                    <a:lnTo>
                      <a:pt x="14" y="141"/>
                    </a:lnTo>
                    <a:lnTo>
                      <a:pt x="28" y="127"/>
                    </a:lnTo>
                    <a:lnTo>
                      <a:pt x="28" y="141"/>
                    </a:lnTo>
                    <a:lnTo>
                      <a:pt x="14" y="141"/>
                    </a:lnTo>
                    <a:lnTo>
                      <a:pt x="42" y="155"/>
                    </a:lnTo>
                    <a:lnTo>
                      <a:pt x="70" y="155"/>
                    </a:lnTo>
                    <a:lnTo>
                      <a:pt x="84" y="155"/>
                    </a:lnTo>
                    <a:lnTo>
                      <a:pt x="84" y="169"/>
                    </a:lnTo>
                    <a:lnTo>
                      <a:pt x="70" y="169"/>
                    </a:lnTo>
                    <a:lnTo>
                      <a:pt x="70" y="155"/>
                    </a:lnTo>
                    <a:lnTo>
                      <a:pt x="70" y="169"/>
                    </a:lnTo>
                    <a:lnTo>
                      <a:pt x="42" y="169"/>
                    </a:lnTo>
                    <a:lnTo>
                      <a:pt x="14" y="155"/>
                    </a:lnTo>
                    <a:lnTo>
                      <a:pt x="14" y="141"/>
                    </a:lnTo>
                    <a:lnTo>
                      <a:pt x="14" y="127"/>
                    </a:lnTo>
                    <a:lnTo>
                      <a:pt x="42" y="113"/>
                    </a:lnTo>
                    <a:lnTo>
                      <a:pt x="84" y="99"/>
                    </a:lnTo>
                    <a:lnTo>
                      <a:pt x="84" y="84"/>
                    </a:lnTo>
                    <a:lnTo>
                      <a:pt x="84" y="99"/>
                    </a:lnTo>
                    <a:lnTo>
                      <a:pt x="42" y="84"/>
                    </a:lnTo>
                    <a:lnTo>
                      <a:pt x="0" y="70"/>
                    </a:lnTo>
                    <a:lnTo>
                      <a:pt x="0" y="56"/>
                    </a:lnTo>
                    <a:lnTo>
                      <a:pt x="14" y="42"/>
                    </a:lnTo>
                    <a:lnTo>
                      <a:pt x="98" y="0"/>
                    </a:lnTo>
                    <a:lnTo>
                      <a:pt x="98" y="14"/>
                    </a:lnTo>
                    <a:close/>
                  </a:path>
                </a:pathLst>
              </a:custGeom>
              <a:blipFill dpi="0" rotWithShape="0">
                <a:blip r:embed="rId4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Freeform 101"/>
              <p:cNvSpPr>
                <a:spLocks/>
              </p:cNvSpPr>
              <p:nvPr/>
            </p:nvSpPr>
            <p:spPr bwMode="auto">
              <a:xfrm>
                <a:off x="7834960" y="2038350"/>
                <a:ext cx="22225" cy="22225"/>
              </a:xfrm>
              <a:custGeom>
                <a:avLst/>
                <a:gdLst>
                  <a:gd name="T0" fmla="*/ 2147483647 w 14"/>
                  <a:gd name="T1" fmla="*/ 0 h 14"/>
                  <a:gd name="T2" fmla="*/ 2147483647 w 14"/>
                  <a:gd name="T3" fmla="*/ 0 h 14"/>
                  <a:gd name="T4" fmla="*/ 0 w 14"/>
                  <a:gd name="T5" fmla="*/ 2147483647 h 14"/>
                  <a:gd name="T6" fmla="*/ 0 w 14"/>
                  <a:gd name="T7" fmla="*/ 0 h 14"/>
                  <a:gd name="T8" fmla="*/ 0 w 14"/>
                  <a:gd name="T9" fmla="*/ 0 h 14"/>
                  <a:gd name="T10" fmla="*/ 0 w 14"/>
                  <a:gd name="T11" fmla="*/ 0 h 14"/>
                  <a:gd name="T12" fmla="*/ 2147483647 w 14"/>
                  <a:gd name="T13" fmla="*/ 0 h 1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4"/>
                  <a:gd name="T22" fmla="*/ 0 h 14"/>
                  <a:gd name="T23" fmla="*/ 14 w 14"/>
                  <a:gd name="T24" fmla="*/ 14 h 14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4" h="14">
                    <a:moveTo>
                      <a:pt x="14" y="0"/>
                    </a:moveTo>
                    <a:lnTo>
                      <a:pt x="14" y="0"/>
                    </a:lnTo>
                    <a:lnTo>
                      <a:pt x="0" y="14"/>
                    </a:lnTo>
                    <a:lnTo>
                      <a:pt x="0" y="0"/>
                    </a:lnTo>
                    <a:lnTo>
                      <a:pt x="14" y="0"/>
                    </a:lnTo>
                    <a:close/>
                  </a:path>
                </a:pathLst>
              </a:custGeom>
              <a:blipFill dpi="0" rotWithShape="0">
                <a:blip r:embed="rId4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" name="Freeform 102"/>
              <p:cNvSpPr>
                <a:spLocks/>
              </p:cNvSpPr>
              <p:nvPr/>
            </p:nvSpPr>
            <p:spPr bwMode="auto">
              <a:xfrm>
                <a:off x="7768285" y="2038350"/>
                <a:ext cx="66675" cy="44450"/>
              </a:xfrm>
              <a:custGeom>
                <a:avLst/>
                <a:gdLst>
                  <a:gd name="T0" fmla="*/ 2147483647 w 42"/>
                  <a:gd name="T1" fmla="*/ 2147483647 h 28"/>
                  <a:gd name="T2" fmla="*/ 2147483647 w 42"/>
                  <a:gd name="T3" fmla="*/ 0 h 28"/>
                  <a:gd name="T4" fmla="*/ 0 w 42"/>
                  <a:gd name="T5" fmla="*/ 2147483647 h 28"/>
                  <a:gd name="T6" fmla="*/ 0 w 42"/>
                  <a:gd name="T7" fmla="*/ 2147483647 h 28"/>
                  <a:gd name="T8" fmla="*/ 2147483647 w 42"/>
                  <a:gd name="T9" fmla="*/ 2147483647 h 2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2"/>
                  <a:gd name="T16" fmla="*/ 0 h 28"/>
                  <a:gd name="T17" fmla="*/ 42 w 42"/>
                  <a:gd name="T18" fmla="*/ 28 h 2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2" h="28">
                    <a:moveTo>
                      <a:pt x="42" y="14"/>
                    </a:moveTo>
                    <a:lnTo>
                      <a:pt x="42" y="0"/>
                    </a:lnTo>
                    <a:lnTo>
                      <a:pt x="0" y="14"/>
                    </a:lnTo>
                    <a:lnTo>
                      <a:pt x="0" y="28"/>
                    </a:lnTo>
                    <a:lnTo>
                      <a:pt x="42" y="14"/>
                    </a:lnTo>
                    <a:close/>
                  </a:path>
                </a:pathLst>
              </a:custGeom>
              <a:blipFill dpi="0" rotWithShape="0">
                <a:blip r:embed="rId4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44" name="Straight Arrow Connector 43"/>
            <p:cNvCxnSpPr/>
            <p:nvPr/>
          </p:nvCxnSpPr>
          <p:spPr bwMode="auto">
            <a:xfrm>
              <a:off x="8327572" y="4484348"/>
              <a:ext cx="167346" cy="0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</p:cxnSp>
      </p:grpSp>
      <p:cxnSp>
        <p:nvCxnSpPr>
          <p:cNvPr id="59" name="Straight Arrow Connector 58"/>
          <p:cNvCxnSpPr/>
          <p:nvPr/>
        </p:nvCxnSpPr>
        <p:spPr bwMode="auto">
          <a:xfrm flipH="1" flipV="1">
            <a:off x="6532613" y="2815812"/>
            <a:ext cx="657081" cy="632597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60" name="Rectangle 59"/>
          <p:cNvSpPr/>
          <p:nvPr/>
        </p:nvSpPr>
        <p:spPr bwMode="auto">
          <a:xfrm>
            <a:off x="6813917" y="2924939"/>
            <a:ext cx="940246" cy="307777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Message</a:t>
            </a:r>
            <a:endParaRPr kumimoji="0" lang="en-US" sz="1100" b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61" name="Straight Arrow Connector 60"/>
          <p:cNvCxnSpPr/>
          <p:nvPr/>
        </p:nvCxnSpPr>
        <p:spPr bwMode="auto">
          <a:xfrm flipH="1">
            <a:off x="6480587" y="2079413"/>
            <a:ext cx="1151616" cy="569565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62" name="Rectangle 61"/>
          <p:cNvSpPr/>
          <p:nvPr/>
        </p:nvSpPr>
        <p:spPr bwMode="auto">
          <a:xfrm>
            <a:off x="6813917" y="2403040"/>
            <a:ext cx="940246" cy="307777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Message</a:t>
            </a:r>
            <a:endParaRPr kumimoji="0" lang="en-US" sz="1100" b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63" name="Straight Arrow Connector 62"/>
          <p:cNvCxnSpPr/>
          <p:nvPr/>
        </p:nvCxnSpPr>
        <p:spPr bwMode="auto">
          <a:xfrm flipH="1">
            <a:off x="7284040" y="1495049"/>
            <a:ext cx="327185" cy="411420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64" name="Rectangle 63"/>
          <p:cNvSpPr/>
          <p:nvPr/>
        </p:nvSpPr>
        <p:spPr bwMode="auto">
          <a:xfrm>
            <a:off x="7623568" y="1192929"/>
            <a:ext cx="1288194" cy="52322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Background </a:t>
            </a:r>
            <a:br>
              <a:rPr kumimoji="0" lang="en-US" sz="14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</a:br>
            <a:r>
              <a:rPr kumimoji="0" lang="en-US" sz="14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Thread A</a:t>
            </a:r>
            <a:endParaRPr kumimoji="0" lang="en-US" sz="1100" b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65" name="Group 64"/>
          <p:cNvGrpSpPr/>
          <p:nvPr/>
        </p:nvGrpSpPr>
        <p:grpSpPr>
          <a:xfrm>
            <a:off x="8506696" y="1360906"/>
            <a:ext cx="300243" cy="312737"/>
            <a:chOff x="8327572" y="4328206"/>
            <a:chExt cx="300243" cy="312737"/>
          </a:xfrm>
        </p:grpSpPr>
        <p:grpSp>
          <p:nvGrpSpPr>
            <p:cNvPr id="66" name="Group 65"/>
            <p:cNvGrpSpPr/>
            <p:nvPr/>
          </p:nvGrpSpPr>
          <p:grpSpPr>
            <a:xfrm>
              <a:off x="8472240" y="4328206"/>
              <a:ext cx="155575" cy="312737"/>
              <a:chOff x="7723835" y="1770063"/>
              <a:chExt cx="155575" cy="312737"/>
            </a:xfrm>
          </p:grpSpPr>
          <p:sp>
            <p:nvSpPr>
              <p:cNvPr id="68" name="Freeform 99"/>
              <p:cNvSpPr>
                <a:spLocks/>
              </p:cNvSpPr>
              <p:nvPr/>
            </p:nvSpPr>
            <p:spPr bwMode="auto">
              <a:xfrm>
                <a:off x="7723835" y="1770063"/>
                <a:ext cx="155575" cy="290512"/>
              </a:xfrm>
              <a:custGeom>
                <a:avLst/>
                <a:gdLst>
                  <a:gd name="T0" fmla="*/ 2147483647 w 98"/>
                  <a:gd name="T1" fmla="*/ 0 h 183"/>
                  <a:gd name="T2" fmla="*/ 2147483647 w 98"/>
                  <a:gd name="T3" fmla="*/ 2147483647 h 183"/>
                  <a:gd name="T4" fmla="*/ 0 w 98"/>
                  <a:gd name="T5" fmla="*/ 2147483647 h 183"/>
                  <a:gd name="T6" fmla="*/ 0 w 98"/>
                  <a:gd name="T7" fmla="*/ 2147483647 h 183"/>
                  <a:gd name="T8" fmla="*/ 2147483647 w 98"/>
                  <a:gd name="T9" fmla="*/ 2147483647 h 183"/>
                  <a:gd name="T10" fmla="*/ 2147483647 w 98"/>
                  <a:gd name="T11" fmla="*/ 2147483647 h 183"/>
                  <a:gd name="T12" fmla="*/ 2147483647 w 98"/>
                  <a:gd name="T13" fmla="*/ 2147483647 h 183"/>
                  <a:gd name="T14" fmla="*/ 2147483647 w 98"/>
                  <a:gd name="T15" fmla="*/ 2147483647 h 183"/>
                  <a:gd name="T16" fmla="*/ 2147483647 w 98"/>
                  <a:gd name="T17" fmla="*/ 2147483647 h 183"/>
                  <a:gd name="T18" fmla="*/ 2147483647 w 98"/>
                  <a:gd name="T19" fmla="*/ 2147483647 h 183"/>
                  <a:gd name="T20" fmla="*/ 2147483647 w 98"/>
                  <a:gd name="T21" fmla="*/ 2147483647 h 183"/>
                  <a:gd name="T22" fmla="*/ 2147483647 w 98"/>
                  <a:gd name="T23" fmla="*/ 2147483647 h 183"/>
                  <a:gd name="T24" fmla="*/ 2147483647 w 98"/>
                  <a:gd name="T25" fmla="*/ 2147483647 h 183"/>
                  <a:gd name="T26" fmla="*/ 2147483647 w 98"/>
                  <a:gd name="T27" fmla="*/ 2147483647 h 183"/>
                  <a:gd name="T28" fmla="*/ 2147483647 w 98"/>
                  <a:gd name="T29" fmla="*/ 2147483647 h 183"/>
                  <a:gd name="T30" fmla="*/ 2147483647 w 98"/>
                  <a:gd name="T31" fmla="*/ 2147483647 h 183"/>
                  <a:gd name="T32" fmla="*/ 2147483647 w 98"/>
                  <a:gd name="T33" fmla="*/ 2147483647 h 183"/>
                  <a:gd name="T34" fmla="*/ 2147483647 w 98"/>
                  <a:gd name="T35" fmla="*/ 0 h 183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98"/>
                  <a:gd name="T55" fmla="*/ 0 h 183"/>
                  <a:gd name="T56" fmla="*/ 98 w 98"/>
                  <a:gd name="T57" fmla="*/ 183 h 183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98" h="183">
                    <a:moveTo>
                      <a:pt x="98" y="0"/>
                    </a:moveTo>
                    <a:lnTo>
                      <a:pt x="14" y="42"/>
                    </a:lnTo>
                    <a:lnTo>
                      <a:pt x="0" y="56"/>
                    </a:lnTo>
                    <a:lnTo>
                      <a:pt x="42" y="70"/>
                    </a:lnTo>
                    <a:lnTo>
                      <a:pt x="84" y="84"/>
                    </a:lnTo>
                    <a:lnTo>
                      <a:pt x="84" y="99"/>
                    </a:lnTo>
                    <a:lnTo>
                      <a:pt x="42" y="113"/>
                    </a:lnTo>
                    <a:lnTo>
                      <a:pt x="14" y="127"/>
                    </a:lnTo>
                    <a:lnTo>
                      <a:pt x="14" y="141"/>
                    </a:lnTo>
                    <a:lnTo>
                      <a:pt x="42" y="155"/>
                    </a:lnTo>
                    <a:lnTo>
                      <a:pt x="70" y="155"/>
                    </a:lnTo>
                    <a:lnTo>
                      <a:pt x="70" y="169"/>
                    </a:lnTo>
                    <a:lnTo>
                      <a:pt x="28" y="183"/>
                    </a:lnTo>
                    <a:lnTo>
                      <a:pt x="98" y="0"/>
                    </a:lnTo>
                    <a:close/>
                  </a:path>
                </a:pathLst>
              </a:custGeom>
              <a:blipFill dpi="0" rotWithShape="0">
                <a:blip r:embed="rId3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" name="Freeform 100"/>
              <p:cNvSpPr>
                <a:spLocks/>
              </p:cNvSpPr>
              <p:nvPr/>
            </p:nvSpPr>
            <p:spPr bwMode="auto">
              <a:xfrm>
                <a:off x="7723835" y="1770063"/>
                <a:ext cx="155575" cy="268287"/>
              </a:xfrm>
              <a:custGeom>
                <a:avLst/>
                <a:gdLst>
                  <a:gd name="T0" fmla="*/ 2147483647 w 98"/>
                  <a:gd name="T1" fmla="*/ 2147483647 h 169"/>
                  <a:gd name="T2" fmla="*/ 2147483647 w 98"/>
                  <a:gd name="T3" fmla="*/ 2147483647 h 169"/>
                  <a:gd name="T4" fmla="*/ 2147483647 w 98"/>
                  <a:gd name="T5" fmla="*/ 2147483647 h 169"/>
                  <a:gd name="T6" fmla="*/ 2147483647 w 98"/>
                  <a:gd name="T7" fmla="*/ 2147483647 h 169"/>
                  <a:gd name="T8" fmla="*/ 0 w 98"/>
                  <a:gd name="T9" fmla="*/ 2147483647 h 169"/>
                  <a:gd name="T10" fmla="*/ 2147483647 w 98"/>
                  <a:gd name="T11" fmla="*/ 2147483647 h 169"/>
                  <a:gd name="T12" fmla="*/ 2147483647 w 98"/>
                  <a:gd name="T13" fmla="*/ 2147483647 h 169"/>
                  <a:gd name="T14" fmla="*/ 2147483647 w 98"/>
                  <a:gd name="T15" fmla="*/ 2147483647 h 169"/>
                  <a:gd name="T16" fmla="*/ 2147483647 w 98"/>
                  <a:gd name="T17" fmla="*/ 2147483647 h 169"/>
                  <a:gd name="T18" fmla="*/ 2147483647 w 98"/>
                  <a:gd name="T19" fmla="*/ 2147483647 h 169"/>
                  <a:gd name="T20" fmla="*/ 2147483647 w 98"/>
                  <a:gd name="T21" fmla="*/ 2147483647 h 169"/>
                  <a:gd name="T22" fmla="*/ 2147483647 w 98"/>
                  <a:gd name="T23" fmla="*/ 2147483647 h 169"/>
                  <a:gd name="T24" fmla="*/ 2147483647 w 98"/>
                  <a:gd name="T25" fmla="*/ 2147483647 h 169"/>
                  <a:gd name="T26" fmla="*/ 2147483647 w 98"/>
                  <a:gd name="T27" fmla="*/ 2147483647 h 169"/>
                  <a:gd name="T28" fmla="*/ 2147483647 w 98"/>
                  <a:gd name="T29" fmla="*/ 2147483647 h 169"/>
                  <a:gd name="T30" fmla="*/ 2147483647 w 98"/>
                  <a:gd name="T31" fmla="*/ 2147483647 h 169"/>
                  <a:gd name="T32" fmla="*/ 2147483647 w 98"/>
                  <a:gd name="T33" fmla="*/ 2147483647 h 169"/>
                  <a:gd name="T34" fmla="*/ 2147483647 w 98"/>
                  <a:gd name="T35" fmla="*/ 2147483647 h 169"/>
                  <a:gd name="T36" fmla="*/ 2147483647 w 98"/>
                  <a:gd name="T37" fmla="*/ 2147483647 h 169"/>
                  <a:gd name="T38" fmla="*/ 2147483647 w 98"/>
                  <a:gd name="T39" fmla="*/ 2147483647 h 169"/>
                  <a:gd name="T40" fmla="*/ 2147483647 w 98"/>
                  <a:gd name="T41" fmla="*/ 2147483647 h 169"/>
                  <a:gd name="T42" fmla="*/ 2147483647 w 98"/>
                  <a:gd name="T43" fmla="*/ 2147483647 h 169"/>
                  <a:gd name="T44" fmla="*/ 2147483647 w 98"/>
                  <a:gd name="T45" fmla="*/ 2147483647 h 169"/>
                  <a:gd name="T46" fmla="*/ 2147483647 w 98"/>
                  <a:gd name="T47" fmla="*/ 2147483647 h 169"/>
                  <a:gd name="T48" fmla="*/ 2147483647 w 98"/>
                  <a:gd name="T49" fmla="*/ 2147483647 h 169"/>
                  <a:gd name="T50" fmla="*/ 2147483647 w 98"/>
                  <a:gd name="T51" fmla="*/ 2147483647 h 169"/>
                  <a:gd name="T52" fmla="*/ 2147483647 w 98"/>
                  <a:gd name="T53" fmla="*/ 2147483647 h 169"/>
                  <a:gd name="T54" fmla="*/ 2147483647 w 98"/>
                  <a:gd name="T55" fmla="*/ 2147483647 h 169"/>
                  <a:gd name="T56" fmla="*/ 2147483647 w 98"/>
                  <a:gd name="T57" fmla="*/ 2147483647 h 169"/>
                  <a:gd name="T58" fmla="*/ 2147483647 w 98"/>
                  <a:gd name="T59" fmla="*/ 2147483647 h 169"/>
                  <a:gd name="T60" fmla="*/ 2147483647 w 98"/>
                  <a:gd name="T61" fmla="*/ 2147483647 h 169"/>
                  <a:gd name="T62" fmla="*/ 2147483647 w 98"/>
                  <a:gd name="T63" fmla="*/ 2147483647 h 169"/>
                  <a:gd name="T64" fmla="*/ 2147483647 w 98"/>
                  <a:gd name="T65" fmla="*/ 2147483647 h 169"/>
                  <a:gd name="T66" fmla="*/ 2147483647 w 98"/>
                  <a:gd name="T67" fmla="*/ 2147483647 h 169"/>
                  <a:gd name="T68" fmla="*/ 2147483647 w 98"/>
                  <a:gd name="T69" fmla="*/ 2147483647 h 169"/>
                  <a:gd name="T70" fmla="*/ 2147483647 w 98"/>
                  <a:gd name="T71" fmla="*/ 2147483647 h 169"/>
                  <a:gd name="T72" fmla="*/ 2147483647 w 98"/>
                  <a:gd name="T73" fmla="*/ 2147483647 h 169"/>
                  <a:gd name="T74" fmla="*/ 0 w 98"/>
                  <a:gd name="T75" fmla="*/ 2147483647 h 169"/>
                  <a:gd name="T76" fmla="*/ 0 w 98"/>
                  <a:gd name="T77" fmla="*/ 2147483647 h 169"/>
                  <a:gd name="T78" fmla="*/ 0 w 98"/>
                  <a:gd name="T79" fmla="*/ 2147483647 h 169"/>
                  <a:gd name="T80" fmla="*/ 2147483647 w 98"/>
                  <a:gd name="T81" fmla="*/ 2147483647 h 169"/>
                  <a:gd name="T82" fmla="*/ 2147483647 w 98"/>
                  <a:gd name="T83" fmla="*/ 0 h 169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w 98"/>
                  <a:gd name="T127" fmla="*/ 0 h 169"/>
                  <a:gd name="T128" fmla="*/ 98 w 98"/>
                  <a:gd name="T129" fmla="*/ 169 h 169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T126" t="T127" r="T128" b="T129"/>
                <a:pathLst>
                  <a:path w="98" h="169">
                    <a:moveTo>
                      <a:pt x="98" y="14"/>
                    </a:moveTo>
                    <a:lnTo>
                      <a:pt x="14" y="56"/>
                    </a:lnTo>
                    <a:lnTo>
                      <a:pt x="28" y="56"/>
                    </a:lnTo>
                    <a:lnTo>
                      <a:pt x="14" y="70"/>
                    </a:lnTo>
                    <a:lnTo>
                      <a:pt x="0" y="56"/>
                    </a:lnTo>
                    <a:lnTo>
                      <a:pt x="42" y="70"/>
                    </a:lnTo>
                    <a:lnTo>
                      <a:pt x="84" y="84"/>
                    </a:lnTo>
                    <a:lnTo>
                      <a:pt x="98" y="84"/>
                    </a:lnTo>
                    <a:lnTo>
                      <a:pt x="98" y="99"/>
                    </a:lnTo>
                    <a:lnTo>
                      <a:pt x="84" y="113"/>
                    </a:lnTo>
                    <a:lnTo>
                      <a:pt x="42" y="127"/>
                    </a:lnTo>
                    <a:lnTo>
                      <a:pt x="14" y="141"/>
                    </a:lnTo>
                    <a:lnTo>
                      <a:pt x="28" y="127"/>
                    </a:lnTo>
                    <a:lnTo>
                      <a:pt x="28" y="141"/>
                    </a:lnTo>
                    <a:lnTo>
                      <a:pt x="14" y="141"/>
                    </a:lnTo>
                    <a:lnTo>
                      <a:pt x="42" y="155"/>
                    </a:lnTo>
                    <a:lnTo>
                      <a:pt x="70" y="155"/>
                    </a:lnTo>
                    <a:lnTo>
                      <a:pt x="84" y="155"/>
                    </a:lnTo>
                    <a:lnTo>
                      <a:pt x="84" y="169"/>
                    </a:lnTo>
                    <a:lnTo>
                      <a:pt x="70" y="169"/>
                    </a:lnTo>
                    <a:lnTo>
                      <a:pt x="70" y="155"/>
                    </a:lnTo>
                    <a:lnTo>
                      <a:pt x="70" y="169"/>
                    </a:lnTo>
                    <a:lnTo>
                      <a:pt x="42" y="169"/>
                    </a:lnTo>
                    <a:lnTo>
                      <a:pt x="14" y="155"/>
                    </a:lnTo>
                    <a:lnTo>
                      <a:pt x="14" y="141"/>
                    </a:lnTo>
                    <a:lnTo>
                      <a:pt x="14" y="127"/>
                    </a:lnTo>
                    <a:lnTo>
                      <a:pt x="42" y="113"/>
                    </a:lnTo>
                    <a:lnTo>
                      <a:pt x="84" y="99"/>
                    </a:lnTo>
                    <a:lnTo>
                      <a:pt x="84" y="84"/>
                    </a:lnTo>
                    <a:lnTo>
                      <a:pt x="84" y="99"/>
                    </a:lnTo>
                    <a:lnTo>
                      <a:pt x="42" y="84"/>
                    </a:lnTo>
                    <a:lnTo>
                      <a:pt x="0" y="70"/>
                    </a:lnTo>
                    <a:lnTo>
                      <a:pt x="0" y="56"/>
                    </a:lnTo>
                    <a:lnTo>
                      <a:pt x="14" y="42"/>
                    </a:lnTo>
                    <a:lnTo>
                      <a:pt x="98" y="0"/>
                    </a:lnTo>
                    <a:lnTo>
                      <a:pt x="98" y="14"/>
                    </a:lnTo>
                    <a:close/>
                  </a:path>
                </a:pathLst>
              </a:custGeom>
              <a:blipFill dpi="0" rotWithShape="0">
                <a:blip r:embed="rId4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0" name="Freeform 101"/>
              <p:cNvSpPr>
                <a:spLocks/>
              </p:cNvSpPr>
              <p:nvPr/>
            </p:nvSpPr>
            <p:spPr bwMode="auto">
              <a:xfrm>
                <a:off x="7834960" y="2038350"/>
                <a:ext cx="22225" cy="22225"/>
              </a:xfrm>
              <a:custGeom>
                <a:avLst/>
                <a:gdLst>
                  <a:gd name="T0" fmla="*/ 2147483647 w 14"/>
                  <a:gd name="T1" fmla="*/ 0 h 14"/>
                  <a:gd name="T2" fmla="*/ 2147483647 w 14"/>
                  <a:gd name="T3" fmla="*/ 0 h 14"/>
                  <a:gd name="T4" fmla="*/ 0 w 14"/>
                  <a:gd name="T5" fmla="*/ 2147483647 h 14"/>
                  <a:gd name="T6" fmla="*/ 0 w 14"/>
                  <a:gd name="T7" fmla="*/ 0 h 14"/>
                  <a:gd name="T8" fmla="*/ 0 w 14"/>
                  <a:gd name="T9" fmla="*/ 0 h 14"/>
                  <a:gd name="T10" fmla="*/ 0 w 14"/>
                  <a:gd name="T11" fmla="*/ 0 h 14"/>
                  <a:gd name="T12" fmla="*/ 2147483647 w 14"/>
                  <a:gd name="T13" fmla="*/ 0 h 1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4"/>
                  <a:gd name="T22" fmla="*/ 0 h 14"/>
                  <a:gd name="T23" fmla="*/ 14 w 14"/>
                  <a:gd name="T24" fmla="*/ 14 h 14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4" h="14">
                    <a:moveTo>
                      <a:pt x="14" y="0"/>
                    </a:moveTo>
                    <a:lnTo>
                      <a:pt x="14" y="0"/>
                    </a:lnTo>
                    <a:lnTo>
                      <a:pt x="0" y="14"/>
                    </a:lnTo>
                    <a:lnTo>
                      <a:pt x="0" y="0"/>
                    </a:lnTo>
                    <a:lnTo>
                      <a:pt x="14" y="0"/>
                    </a:lnTo>
                    <a:close/>
                  </a:path>
                </a:pathLst>
              </a:custGeom>
              <a:blipFill dpi="0" rotWithShape="0">
                <a:blip r:embed="rId4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" name="Freeform 102"/>
              <p:cNvSpPr>
                <a:spLocks/>
              </p:cNvSpPr>
              <p:nvPr/>
            </p:nvSpPr>
            <p:spPr bwMode="auto">
              <a:xfrm>
                <a:off x="7768285" y="2038350"/>
                <a:ext cx="66675" cy="44450"/>
              </a:xfrm>
              <a:custGeom>
                <a:avLst/>
                <a:gdLst>
                  <a:gd name="T0" fmla="*/ 2147483647 w 42"/>
                  <a:gd name="T1" fmla="*/ 2147483647 h 28"/>
                  <a:gd name="T2" fmla="*/ 2147483647 w 42"/>
                  <a:gd name="T3" fmla="*/ 0 h 28"/>
                  <a:gd name="T4" fmla="*/ 0 w 42"/>
                  <a:gd name="T5" fmla="*/ 2147483647 h 28"/>
                  <a:gd name="T6" fmla="*/ 0 w 42"/>
                  <a:gd name="T7" fmla="*/ 2147483647 h 28"/>
                  <a:gd name="T8" fmla="*/ 2147483647 w 42"/>
                  <a:gd name="T9" fmla="*/ 2147483647 h 2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2"/>
                  <a:gd name="T16" fmla="*/ 0 h 28"/>
                  <a:gd name="T17" fmla="*/ 42 w 42"/>
                  <a:gd name="T18" fmla="*/ 28 h 2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2" h="28">
                    <a:moveTo>
                      <a:pt x="42" y="14"/>
                    </a:moveTo>
                    <a:lnTo>
                      <a:pt x="42" y="0"/>
                    </a:lnTo>
                    <a:lnTo>
                      <a:pt x="0" y="14"/>
                    </a:lnTo>
                    <a:lnTo>
                      <a:pt x="0" y="28"/>
                    </a:lnTo>
                    <a:lnTo>
                      <a:pt x="42" y="14"/>
                    </a:lnTo>
                    <a:close/>
                  </a:path>
                </a:pathLst>
              </a:custGeom>
              <a:blipFill dpi="0" rotWithShape="0">
                <a:blip r:embed="rId4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67" name="Straight Arrow Connector 66"/>
            <p:cNvCxnSpPr/>
            <p:nvPr/>
          </p:nvCxnSpPr>
          <p:spPr bwMode="auto">
            <a:xfrm>
              <a:off x="8327572" y="4484348"/>
              <a:ext cx="167346" cy="0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sp>
        <p:nvSpPr>
          <p:cNvPr id="72" name="Rectangle 71"/>
          <p:cNvSpPr/>
          <p:nvPr/>
        </p:nvSpPr>
        <p:spPr bwMode="auto">
          <a:xfrm>
            <a:off x="7082042" y="1906469"/>
            <a:ext cx="804133" cy="307777"/>
          </a:xfrm>
          <a:prstGeom prst="rect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Handler</a:t>
            </a:r>
            <a:endParaRPr kumimoji="0" lang="en-US" sz="1100" b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3" name="Rectangle 72"/>
          <p:cNvSpPr/>
          <p:nvPr/>
        </p:nvSpPr>
        <p:spPr bwMode="auto">
          <a:xfrm>
            <a:off x="4618799" y="5096139"/>
            <a:ext cx="940246" cy="307777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Message</a:t>
            </a:r>
            <a:endParaRPr kumimoji="0" lang="en-US" sz="1100" b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7" name="Rectangle 56"/>
          <p:cNvSpPr/>
          <p:nvPr/>
        </p:nvSpPr>
        <p:spPr bwMode="auto">
          <a:xfrm>
            <a:off x="7125270" y="3420388"/>
            <a:ext cx="804133" cy="307777"/>
          </a:xfrm>
          <a:prstGeom prst="rect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Handler</a:t>
            </a:r>
            <a:endParaRPr kumimoji="0" lang="en-US" sz="1100" b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58" name="Straight Arrow Connector 57"/>
          <p:cNvCxnSpPr/>
          <p:nvPr/>
        </p:nvCxnSpPr>
        <p:spPr bwMode="auto">
          <a:xfrm flipH="1" flipV="1">
            <a:off x="7284812" y="3728165"/>
            <a:ext cx="420494" cy="386669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49" name="Rectangle 48"/>
          <p:cNvSpPr/>
          <p:nvPr/>
        </p:nvSpPr>
        <p:spPr bwMode="auto">
          <a:xfrm>
            <a:off x="7705306" y="3946857"/>
            <a:ext cx="1288194" cy="52322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Background </a:t>
            </a:r>
            <a:br>
              <a:rPr kumimoji="0" lang="en-US" sz="14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</a:br>
            <a:r>
              <a:rPr kumimoji="0" lang="en-US" sz="14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Thread B</a:t>
            </a:r>
            <a:endParaRPr kumimoji="0" lang="en-US" sz="1100" b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50" name="Group 49"/>
          <p:cNvGrpSpPr/>
          <p:nvPr/>
        </p:nvGrpSpPr>
        <p:grpSpPr>
          <a:xfrm>
            <a:off x="8588434" y="4114834"/>
            <a:ext cx="300243" cy="312737"/>
            <a:chOff x="8327572" y="4328206"/>
            <a:chExt cx="300243" cy="312737"/>
          </a:xfrm>
        </p:grpSpPr>
        <p:grpSp>
          <p:nvGrpSpPr>
            <p:cNvPr id="51" name="Group 50"/>
            <p:cNvGrpSpPr/>
            <p:nvPr/>
          </p:nvGrpSpPr>
          <p:grpSpPr>
            <a:xfrm>
              <a:off x="8472240" y="4328206"/>
              <a:ext cx="155575" cy="312737"/>
              <a:chOff x="7723835" y="1770063"/>
              <a:chExt cx="155575" cy="312737"/>
            </a:xfrm>
          </p:grpSpPr>
          <p:sp>
            <p:nvSpPr>
              <p:cNvPr id="53" name="Freeform 99"/>
              <p:cNvSpPr>
                <a:spLocks/>
              </p:cNvSpPr>
              <p:nvPr/>
            </p:nvSpPr>
            <p:spPr bwMode="auto">
              <a:xfrm>
                <a:off x="7723835" y="1770063"/>
                <a:ext cx="155575" cy="290512"/>
              </a:xfrm>
              <a:custGeom>
                <a:avLst/>
                <a:gdLst>
                  <a:gd name="T0" fmla="*/ 2147483647 w 98"/>
                  <a:gd name="T1" fmla="*/ 0 h 183"/>
                  <a:gd name="T2" fmla="*/ 2147483647 w 98"/>
                  <a:gd name="T3" fmla="*/ 2147483647 h 183"/>
                  <a:gd name="T4" fmla="*/ 0 w 98"/>
                  <a:gd name="T5" fmla="*/ 2147483647 h 183"/>
                  <a:gd name="T6" fmla="*/ 0 w 98"/>
                  <a:gd name="T7" fmla="*/ 2147483647 h 183"/>
                  <a:gd name="T8" fmla="*/ 2147483647 w 98"/>
                  <a:gd name="T9" fmla="*/ 2147483647 h 183"/>
                  <a:gd name="T10" fmla="*/ 2147483647 w 98"/>
                  <a:gd name="T11" fmla="*/ 2147483647 h 183"/>
                  <a:gd name="T12" fmla="*/ 2147483647 w 98"/>
                  <a:gd name="T13" fmla="*/ 2147483647 h 183"/>
                  <a:gd name="T14" fmla="*/ 2147483647 w 98"/>
                  <a:gd name="T15" fmla="*/ 2147483647 h 183"/>
                  <a:gd name="T16" fmla="*/ 2147483647 w 98"/>
                  <a:gd name="T17" fmla="*/ 2147483647 h 183"/>
                  <a:gd name="T18" fmla="*/ 2147483647 w 98"/>
                  <a:gd name="T19" fmla="*/ 2147483647 h 183"/>
                  <a:gd name="T20" fmla="*/ 2147483647 w 98"/>
                  <a:gd name="T21" fmla="*/ 2147483647 h 183"/>
                  <a:gd name="T22" fmla="*/ 2147483647 w 98"/>
                  <a:gd name="T23" fmla="*/ 2147483647 h 183"/>
                  <a:gd name="T24" fmla="*/ 2147483647 w 98"/>
                  <a:gd name="T25" fmla="*/ 2147483647 h 183"/>
                  <a:gd name="T26" fmla="*/ 2147483647 w 98"/>
                  <a:gd name="T27" fmla="*/ 2147483647 h 183"/>
                  <a:gd name="T28" fmla="*/ 2147483647 w 98"/>
                  <a:gd name="T29" fmla="*/ 2147483647 h 183"/>
                  <a:gd name="T30" fmla="*/ 2147483647 w 98"/>
                  <a:gd name="T31" fmla="*/ 2147483647 h 183"/>
                  <a:gd name="T32" fmla="*/ 2147483647 w 98"/>
                  <a:gd name="T33" fmla="*/ 2147483647 h 183"/>
                  <a:gd name="T34" fmla="*/ 2147483647 w 98"/>
                  <a:gd name="T35" fmla="*/ 0 h 183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98"/>
                  <a:gd name="T55" fmla="*/ 0 h 183"/>
                  <a:gd name="T56" fmla="*/ 98 w 98"/>
                  <a:gd name="T57" fmla="*/ 183 h 183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98" h="183">
                    <a:moveTo>
                      <a:pt x="98" y="0"/>
                    </a:moveTo>
                    <a:lnTo>
                      <a:pt x="14" y="42"/>
                    </a:lnTo>
                    <a:lnTo>
                      <a:pt x="0" y="56"/>
                    </a:lnTo>
                    <a:lnTo>
                      <a:pt x="42" y="70"/>
                    </a:lnTo>
                    <a:lnTo>
                      <a:pt x="84" y="84"/>
                    </a:lnTo>
                    <a:lnTo>
                      <a:pt x="84" y="99"/>
                    </a:lnTo>
                    <a:lnTo>
                      <a:pt x="42" y="113"/>
                    </a:lnTo>
                    <a:lnTo>
                      <a:pt x="14" y="127"/>
                    </a:lnTo>
                    <a:lnTo>
                      <a:pt x="14" y="141"/>
                    </a:lnTo>
                    <a:lnTo>
                      <a:pt x="42" y="155"/>
                    </a:lnTo>
                    <a:lnTo>
                      <a:pt x="70" y="155"/>
                    </a:lnTo>
                    <a:lnTo>
                      <a:pt x="70" y="169"/>
                    </a:lnTo>
                    <a:lnTo>
                      <a:pt x="28" y="183"/>
                    </a:lnTo>
                    <a:lnTo>
                      <a:pt x="98" y="0"/>
                    </a:lnTo>
                    <a:close/>
                  </a:path>
                </a:pathLst>
              </a:custGeom>
              <a:blipFill dpi="0" rotWithShape="0">
                <a:blip r:embed="rId3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" name="Freeform 100"/>
              <p:cNvSpPr>
                <a:spLocks/>
              </p:cNvSpPr>
              <p:nvPr/>
            </p:nvSpPr>
            <p:spPr bwMode="auto">
              <a:xfrm>
                <a:off x="7723835" y="1770063"/>
                <a:ext cx="155575" cy="268287"/>
              </a:xfrm>
              <a:custGeom>
                <a:avLst/>
                <a:gdLst>
                  <a:gd name="T0" fmla="*/ 2147483647 w 98"/>
                  <a:gd name="T1" fmla="*/ 2147483647 h 169"/>
                  <a:gd name="T2" fmla="*/ 2147483647 w 98"/>
                  <a:gd name="T3" fmla="*/ 2147483647 h 169"/>
                  <a:gd name="T4" fmla="*/ 2147483647 w 98"/>
                  <a:gd name="T5" fmla="*/ 2147483647 h 169"/>
                  <a:gd name="T6" fmla="*/ 2147483647 w 98"/>
                  <a:gd name="T7" fmla="*/ 2147483647 h 169"/>
                  <a:gd name="T8" fmla="*/ 0 w 98"/>
                  <a:gd name="T9" fmla="*/ 2147483647 h 169"/>
                  <a:gd name="T10" fmla="*/ 2147483647 w 98"/>
                  <a:gd name="T11" fmla="*/ 2147483647 h 169"/>
                  <a:gd name="T12" fmla="*/ 2147483647 w 98"/>
                  <a:gd name="T13" fmla="*/ 2147483647 h 169"/>
                  <a:gd name="T14" fmla="*/ 2147483647 w 98"/>
                  <a:gd name="T15" fmla="*/ 2147483647 h 169"/>
                  <a:gd name="T16" fmla="*/ 2147483647 w 98"/>
                  <a:gd name="T17" fmla="*/ 2147483647 h 169"/>
                  <a:gd name="T18" fmla="*/ 2147483647 w 98"/>
                  <a:gd name="T19" fmla="*/ 2147483647 h 169"/>
                  <a:gd name="T20" fmla="*/ 2147483647 w 98"/>
                  <a:gd name="T21" fmla="*/ 2147483647 h 169"/>
                  <a:gd name="T22" fmla="*/ 2147483647 w 98"/>
                  <a:gd name="T23" fmla="*/ 2147483647 h 169"/>
                  <a:gd name="T24" fmla="*/ 2147483647 w 98"/>
                  <a:gd name="T25" fmla="*/ 2147483647 h 169"/>
                  <a:gd name="T26" fmla="*/ 2147483647 w 98"/>
                  <a:gd name="T27" fmla="*/ 2147483647 h 169"/>
                  <a:gd name="T28" fmla="*/ 2147483647 w 98"/>
                  <a:gd name="T29" fmla="*/ 2147483647 h 169"/>
                  <a:gd name="T30" fmla="*/ 2147483647 w 98"/>
                  <a:gd name="T31" fmla="*/ 2147483647 h 169"/>
                  <a:gd name="T32" fmla="*/ 2147483647 w 98"/>
                  <a:gd name="T33" fmla="*/ 2147483647 h 169"/>
                  <a:gd name="T34" fmla="*/ 2147483647 w 98"/>
                  <a:gd name="T35" fmla="*/ 2147483647 h 169"/>
                  <a:gd name="T36" fmla="*/ 2147483647 w 98"/>
                  <a:gd name="T37" fmla="*/ 2147483647 h 169"/>
                  <a:gd name="T38" fmla="*/ 2147483647 w 98"/>
                  <a:gd name="T39" fmla="*/ 2147483647 h 169"/>
                  <a:gd name="T40" fmla="*/ 2147483647 w 98"/>
                  <a:gd name="T41" fmla="*/ 2147483647 h 169"/>
                  <a:gd name="T42" fmla="*/ 2147483647 w 98"/>
                  <a:gd name="T43" fmla="*/ 2147483647 h 169"/>
                  <a:gd name="T44" fmla="*/ 2147483647 w 98"/>
                  <a:gd name="T45" fmla="*/ 2147483647 h 169"/>
                  <a:gd name="T46" fmla="*/ 2147483647 w 98"/>
                  <a:gd name="T47" fmla="*/ 2147483647 h 169"/>
                  <a:gd name="T48" fmla="*/ 2147483647 w 98"/>
                  <a:gd name="T49" fmla="*/ 2147483647 h 169"/>
                  <a:gd name="T50" fmla="*/ 2147483647 w 98"/>
                  <a:gd name="T51" fmla="*/ 2147483647 h 169"/>
                  <a:gd name="T52" fmla="*/ 2147483647 w 98"/>
                  <a:gd name="T53" fmla="*/ 2147483647 h 169"/>
                  <a:gd name="T54" fmla="*/ 2147483647 w 98"/>
                  <a:gd name="T55" fmla="*/ 2147483647 h 169"/>
                  <a:gd name="T56" fmla="*/ 2147483647 w 98"/>
                  <a:gd name="T57" fmla="*/ 2147483647 h 169"/>
                  <a:gd name="T58" fmla="*/ 2147483647 w 98"/>
                  <a:gd name="T59" fmla="*/ 2147483647 h 169"/>
                  <a:gd name="T60" fmla="*/ 2147483647 w 98"/>
                  <a:gd name="T61" fmla="*/ 2147483647 h 169"/>
                  <a:gd name="T62" fmla="*/ 2147483647 w 98"/>
                  <a:gd name="T63" fmla="*/ 2147483647 h 169"/>
                  <a:gd name="T64" fmla="*/ 2147483647 w 98"/>
                  <a:gd name="T65" fmla="*/ 2147483647 h 169"/>
                  <a:gd name="T66" fmla="*/ 2147483647 w 98"/>
                  <a:gd name="T67" fmla="*/ 2147483647 h 169"/>
                  <a:gd name="T68" fmla="*/ 2147483647 w 98"/>
                  <a:gd name="T69" fmla="*/ 2147483647 h 169"/>
                  <a:gd name="T70" fmla="*/ 2147483647 w 98"/>
                  <a:gd name="T71" fmla="*/ 2147483647 h 169"/>
                  <a:gd name="T72" fmla="*/ 2147483647 w 98"/>
                  <a:gd name="T73" fmla="*/ 2147483647 h 169"/>
                  <a:gd name="T74" fmla="*/ 0 w 98"/>
                  <a:gd name="T75" fmla="*/ 2147483647 h 169"/>
                  <a:gd name="T76" fmla="*/ 0 w 98"/>
                  <a:gd name="T77" fmla="*/ 2147483647 h 169"/>
                  <a:gd name="T78" fmla="*/ 0 w 98"/>
                  <a:gd name="T79" fmla="*/ 2147483647 h 169"/>
                  <a:gd name="T80" fmla="*/ 2147483647 w 98"/>
                  <a:gd name="T81" fmla="*/ 2147483647 h 169"/>
                  <a:gd name="T82" fmla="*/ 2147483647 w 98"/>
                  <a:gd name="T83" fmla="*/ 0 h 169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w 98"/>
                  <a:gd name="T127" fmla="*/ 0 h 169"/>
                  <a:gd name="T128" fmla="*/ 98 w 98"/>
                  <a:gd name="T129" fmla="*/ 169 h 169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T126" t="T127" r="T128" b="T129"/>
                <a:pathLst>
                  <a:path w="98" h="169">
                    <a:moveTo>
                      <a:pt x="98" y="14"/>
                    </a:moveTo>
                    <a:lnTo>
                      <a:pt x="14" y="56"/>
                    </a:lnTo>
                    <a:lnTo>
                      <a:pt x="28" y="56"/>
                    </a:lnTo>
                    <a:lnTo>
                      <a:pt x="14" y="70"/>
                    </a:lnTo>
                    <a:lnTo>
                      <a:pt x="0" y="56"/>
                    </a:lnTo>
                    <a:lnTo>
                      <a:pt x="42" y="70"/>
                    </a:lnTo>
                    <a:lnTo>
                      <a:pt x="84" y="84"/>
                    </a:lnTo>
                    <a:lnTo>
                      <a:pt x="98" y="84"/>
                    </a:lnTo>
                    <a:lnTo>
                      <a:pt x="98" y="99"/>
                    </a:lnTo>
                    <a:lnTo>
                      <a:pt x="84" y="113"/>
                    </a:lnTo>
                    <a:lnTo>
                      <a:pt x="42" y="127"/>
                    </a:lnTo>
                    <a:lnTo>
                      <a:pt x="14" y="141"/>
                    </a:lnTo>
                    <a:lnTo>
                      <a:pt x="28" y="127"/>
                    </a:lnTo>
                    <a:lnTo>
                      <a:pt x="28" y="141"/>
                    </a:lnTo>
                    <a:lnTo>
                      <a:pt x="14" y="141"/>
                    </a:lnTo>
                    <a:lnTo>
                      <a:pt x="42" y="155"/>
                    </a:lnTo>
                    <a:lnTo>
                      <a:pt x="70" y="155"/>
                    </a:lnTo>
                    <a:lnTo>
                      <a:pt x="84" y="155"/>
                    </a:lnTo>
                    <a:lnTo>
                      <a:pt x="84" y="169"/>
                    </a:lnTo>
                    <a:lnTo>
                      <a:pt x="70" y="169"/>
                    </a:lnTo>
                    <a:lnTo>
                      <a:pt x="70" y="155"/>
                    </a:lnTo>
                    <a:lnTo>
                      <a:pt x="70" y="169"/>
                    </a:lnTo>
                    <a:lnTo>
                      <a:pt x="42" y="169"/>
                    </a:lnTo>
                    <a:lnTo>
                      <a:pt x="14" y="155"/>
                    </a:lnTo>
                    <a:lnTo>
                      <a:pt x="14" y="141"/>
                    </a:lnTo>
                    <a:lnTo>
                      <a:pt x="14" y="127"/>
                    </a:lnTo>
                    <a:lnTo>
                      <a:pt x="42" y="113"/>
                    </a:lnTo>
                    <a:lnTo>
                      <a:pt x="84" y="99"/>
                    </a:lnTo>
                    <a:lnTo>
                      <a:pt x="84" y="84"/>
                    </a:lnTo>
                    <a:lnTo>
                      <a:pt x="84" y="99"/>
                    </a:lnTo>
                    <a:lnTo>
                      <a:pt x="42" y="84"/>
                    </a:lnTo>
                    <a:lnTo>
                      <a:pt x="0" y="70"/>
                    </a:lnTo>
                    <a:lnTo>
                      <a:pt x="0" y="56"/>
                    </a:lnTo>
                    <a:lnTo>
                      <a:pt x="14" y="42"/>
                    </a:lnTo>
                    <a:lnTo>
                      <a:pt x="98" y="0"/>
                    </a:lnTo>
                    <a:lnTo>
                      <a:pt x="98" y="14"/>
                    </a:lnTo>
                    <a:close/>
                  </a:path>
                </a:pathLst>
              </a:custGeom>
              <a:blipFill dpi="0" rotWithShape="0">
                <a:blip r:embed="rId4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Freeform 101"/>
              <p:cNvSpPr>
                <a:spLocks/>
              </p:cNvSpPr>
              <p:nvPr/>
            </p:nvSpPr>
            <p:spPr bwMode="auto">
              <a:xfrm>
                <a:off x="7834960" y="2038350"/>
                <a:ext cx="22225" cy="22225"/>
              </a:xfrm>
              <a:custGeom>
                <a:avLst/>
                <a:gdLst>
                  <a:gd name="T0" fmla="*/ 2147483647 w 14"/>
                  <a:gd name="T1" fmla="*/ 0 h 14"/>
                  <a:gd name="T2" fmla="*/ 2147483647 w 14"/>
                  <a:gd name="T3" fmla="*/ 0 h 14"/>
                  <a:gd name="T4" fmla="*/ 0 w 14"/>
                  <a:gd name="T5" fmla="*/ 2147483647 h 14"/>
                  <a:gd name="T6" fmla="*/ 0 w 14"/>
                  <a:gd name="T7" fmla="*/ 0 h 14"/>
                  <a:gd name="T8" fmla="*/ 0 w 14"/>
                  <a:gd name="T9" fmla="*/ 0 h 14"/>
                  <a:gd name="T10" fmla="*/ 0 w 14"/>
                  <a:gd name="T11" fmla="*/ 0 h 14"/>
                  <a:gd name="T12" fmla="*/ 2147483647 w 14"/>
                  <a:gd name="T13" fmla="*/ 0 h 1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4"/>
                  <a:gd name="T22" fmla="*/ 0 h 14"/>
                  <a:gd name="T23" fmla="*/ 14 w 14"/>
                  <a:gd name="T24" fmla="*/ 14 h 14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4" h="14">
                    <a:moveTo>
                      <a:pt x="14" y="0"/>
                    </a:moveTo>
                    <a:lnTo>
                      <a:pt x="14" y="0"/>
                    </a:lnTo>
                    <a:lnTo>
                      <a:pt x="0" y="14"/>
                    </a:lnTo>
                    <a:lnTo>
                      <a:pt x="0" y="0"/>
                    </a:lnTo>
                    <a:lnTo>
                      <a:pt x="14" y="0"/>
                    </a:lnTo>
                    <a:close/>
                  </a:path>
                </a:pathLst>
              </a:custGeom>
              <a:blipFill dpi="0" rotWithShape="0">
                <a:blip r:embed="rId4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Freeform 102"/>
              <p:cNvSpPr>
                <a:spLocks/>
              </p:cNvSpPr>
              <p:nvPr/>
            </p:nvSpPr>
            <p:spPr bwMode="auto">
              <a:xfrm>
                <a:off x="7768285" y="2038350"/>
                <a:ext cx="66675" cy="44450"/>
              </a:xfrm>
              <a:custGeom>
                <a:avLst/>
                <a:gdLst>
                  <a:gd name="T0" fmla="*/ 2147483647 w 42"/>
                  <a:gd name="T1" fmla="*/ 2147483647 h 28"/>
                  <a:gd name="T2" fmla="*/ 2147483647 w 42"/>
                  <a:gd name="T3" fmla="*/ 0 h 28"/>
                  <a:gd name="T4" fmla="*/ 0 w 42"/>
                  <a:gd name="T5" fmla="*/ 2147483647 h 28"/>
                  <a:gd name="T6" fmla="*/ 0 w 42"/>
                  <a:gd name="T7" fmla="*/ 2147483647 h 28"/>
                  <a:gd name="T8" fmla="*/ 2147483647 w 42"/>
                  <a:gd name="T9" fmla="*/ 2147483647 h 2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2"/>
                  <a:gd name="T16" fmla="*/ 0 h 28"/>
                  <a:gd name="T17" fmla="*/ 42 w 42"/>
                  <a:gd name="T18" fmla="*/ 28 h 2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2" h="28">
                    <a:moveTo>
                      <a:pt x="42" y="14"/>
                    </a:moveTo>
                    <a:lnTo>
                      <a:pt x="42" y="0"/>
                    </a:lnTo>
                    <a:lnTo>
                      <a:pt x="0" y="14"/>
                    </a:lnTo>
                    <a:lnTo>
                      <a:pt x="0" y="28"/>
                    </a:lnTo>
                    <a:lnTo>
                      <a:pt x="42" y="14"/>
                    </a:lnTo>
                    <a:close/>
                  </a:path>
                </a:pathLst>
              </a:custGeom>
              <a:blipFill dpi="0" rotWithShape="0">
                <a:blip r:embed="rId4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52" name="Straight Arrow Connector 51"/>
            <p:cNvCxnSpPr/>
            <p:nvPr/>
          </p:nvCxnSpPr>
          <p:spPr bwMode="auto">
            <a:xfrm>
              <a:off x="8327572" y="4484348"/>
              <a:ext cx="167346" cy="0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sp>
        <p:nvSpPr>
          <p:cNvPr id="74" name="Rectangle 73"/>
          <p:cNvSpPr/>
          <p:nvPr/>
        </p:nvSpPr>
        <p:spPr bwMode="auto">
          <a:xfrm>
            <a:off x="6994603" y="5377050"/>
            <a:ext cx="979009" cy="523220"/>
          </a:xfrm>
          <a:prstGeom prst="rect">
            <a:avLst/>
          </a:prstGeom>
          <a:solidFill>
            <a:srgbClr val="FFFF9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Async</a:t>
            </a:r>
            <a:r>
              <a:rPr kumimoji="0" lang="en-US" sz="14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/>
            </a:r>
            <a:br>
              <a:rPr kumimoji="0" lang="en-US" sz="14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</a:br>
            <a:r>
              <a:rPr kumimoji="0" lang="en-US" sz="14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Task</a:t>
            </a:r>
            <a:endParaRPr kumimoji="0" lang="en-US" sz="1100" b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75" name="Group 74"/>
          <p:cNvGrpSpPr/>
          <p:nvPr/>
        </p:nvGrpSpPr>
        <p:grpSpPr>
          <a:xfrm>
            <a:off x="7588831" y="5498815"/>
            <a:ext cx="300243" cy="312737"/>
            <a:chOff x="8327572" y="4328206"/>
            <a:chExt cx="300243" cy="312737"/>
          </a:xfrm>
        </p:grpSpPr>
        <p:grpSp>
          <p:nvGrpSpPr>
            <p:cNvPr id="76" name="Group 75"/>
            <p:cNvGrpSpPr/>
            <p:nvPr/>
          </p:nvGrpSpPr>
          <p:grpSpPr>
            <a:xfrm>
              <a:off x="8472240" y="4328206"/>
              <a:ext cx="155575" cy="312737"/>
              <a:chOff x="7723835" y="1770063"/>
              <a:chExt cx="155575" cy="312737"/>
            </a:xfrm>
          </p:grpSpPr>
          <p:sp>
            <p:nvSpPr>
              <p:cNvPr id="78" name="Freeform 99"/>
              <p:cNvSpPr>
                <a:spLocks/>
              </p:cNvSpPr>
              <p:nvPr/>
            </p:nvSpPr>
            <p:spPr bwMode="auto">
              <a:xfrm>
                <a:off x="7723835" y="1770063"/>
                <a:ext cx="155575" cy="290512"/>
              </a:xfrm>
              <a:custGeom>
                <a:avLst/>
                <a:gdLst>
                  <a:gd name="T0" fmla="*/ 2147483647 w 98"/>
                  <a:gd name="T1" fmla="*/ 0 h 183"/>
                  <a:gd name="T2" fmla="*/ 2147483647 w 98"/>
                  <a:gd name="T3" fmla="*/ 2147483647 h 183"/>
                  <a:gd name="T4" fmla="*/ 0 w 98"/>
                  <a:gd name="T5" fmla="*/ 2147483647 h 183"/>
                  <a:gd name="T6" fmla="*/ 0 w 98"/>
                  <a:gd name="T7" fmla="*/ 2147483647 h 183"/>
                  <a:gd name="T8" fmla="*/ 2147483647 w 98"/>
                  <a:gd name="T9" fmla="*/ 2147483647 h 183"/>
                  <a:gd name="T10" fmla="*/ 2147483647 w 98"/>
                  <a:gd name="T11" fmla="*/ 2147483647 h 183"/>
                  <a:gd name="T12" fmla="*/ 2147483647 w 98"/>
                  <a:gd name="T13" fmla="*/ 2147483647 h 183"/>
                  <a:gd name="T14" fmla="*/ 2147483647 w 98"/>
                  <a:gd name="T15" fmla="*/ 2147483647 h 183"/>
                  <a:gd name="T16" fmla="*/ 2147483647 w 98"/>
                  <a:gd name="T17" fmla="*/ 2147483647 h 183"/>
                  <a:gd name="T18" fmla="*/ 2147483647 w 98"/>
                  <a:gd name="T19" fmla="*/ 2147483647 h 183"/>
                  <a:gd name="T20" fmla="*/ 2147483647 w 98"/>
                  <a:gd name="T21" fmla="*/ 2147483647 h 183"/>
                  <a:gd name="T22" fmla="*/ 2147483647 w 98"/>
                  <a:gd name="T23" fmla="*/ 2147483647 h 183"/>
                  <a:gd name="T24" fmla="*/ 2147483647 w 98"/>
                  <a:gd name="T25" fmla="*/ 2147483647 h 183"/>
                  <a:gd name="T26" fmla="*/ 2147483647 w 98"/>
                  <a:gd name="T27" fmla="*/ 2147483647 h 183"/>
                  <a:gd name="T28" fmla="*/ 2147483647 w 98"/>
                  <a:gd name="T29" fmla="*/ 2147483647 h 183"/>
                  <a:gd name="T30" fmla="*/ 2147483647 w 98"/>
                  <a:gd name="T31" fmla="*/ 2147483647 h 183"/>
                  <a:gd name="T32" fmla="*/ 2147483647 w 98"/>
                  <a:gd name="T33" fmla="*/ 2147483647 h 183"/>
                  <a:gd name="T34" fmla="*/ 2147483647 w 98"/>
                  <a:gd name="T35" fmla="*/ 0 h 183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98"/>
                  <a:gd name="T55" fmla="*/ 0 h 183"/>
                  <a:gd name="T56" fmla="*/ 98 w 98"/>
                  <a:gd name="T57" fmla="*/ 183 h 183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98" h="183">
                    <a:moveTo>
                      <a:pt x="98" y="0"/>
                    </a:moveTo>
                    <a:lnTo>
                      <a:pt x="14" y="42"/>
                    </a:lnTo>
                    <a:lnTo>
                      <a:pt x="0" y="56"/>
                    </a:lnTo>
                    <a:lnTo>
                      <a:pt x="42" y="70"/>
                    </a:lnTo>
                    <a:lnTo>
                      <a:pt x="84" y="84"/>
                    </a:lnTo>
                    <a:lnTo>
                      <a:pt x="84" y="99"/>
                    </a:lnTo>
                    <a:lnTo>
                      <a:pt x="42" y="113"/>
                    </a:lnTo>
                    <a:lnTo>
                      <a:pt x="14" y="127"/>
                    </a:lnTo>
                    <a:lnTo>
                      <a:pt x="14" y="141"/>
                    </a:lnTo>
                    <a:lnTo>
                      <a:pt x="42" y="155"/>
                    </a:lnTo>
                    <a:lnTo>
                      <a:pt x="70" y="155"/>
                    </a:lnTo>
                    <a:lnTo>
                      <a:pt x="70" y="169"/>
                    </a:lnTo>
                    <a:lnTo>
                      <a:pt x="28" y="183"/>
                    </a:lnTo>
                    <a:lnTo>
                      <a:pt x="98" y="0"/>
                    </a:lnTo>
                    <a:close/>
                  </a:path>
                </a:pathLst>
              </a:custGeom>
              <a:blipFill dpi="0" rotWithShape="0">
                <a:blip r:embed="rId3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" name="Freeform 100"/>
              <p:cNvSpPr>
                <a:spLocks/>
              </p:cNvSpPr>
              <p:nvPr/>
            </p:nvSpPr>
            <p:spPr bwMode="auto">
              <a:xfrm>
                <a:off x="7723835" y="1770063"/>
                <a:ext cx="155575" cy="268287"/>
              </a:xfrm>
              <a:custGeom>
                <a:avLst/>
                <a:gdLst>
                  <a:gd name="T0" fmla="*/ 2147483647 w 98"/>
                  <a:gd name="T1" fmla="*/ 2147483647 h 169"/>
                  <a:gd name="T2" fmla="*/ 2147483647 w 98"/>
                  <a:gd name="T3" fmla="*/ 2147483647 h 169"/>
                  <a:gd name="T4" fmla="*/ 2147483647 w 98"/>
                  <a:gd name="T5" fmla="*/ 2147483647 h 169"/>
                  <a:gd name="T6" fmla="*/ 2147483647 w 98"/>
                  <a:gd name="T7" fmla="*/ 2147483647 h 169"/>
                  <a:gd name="T8" fmla="*/ 0 w 98"/>
                  <a:gd name="T9" fmla="*/ 2147483647 h 169"/>
                  <a:gd name="T10" fmla="*/ 2147483647 w 98"/>
                  <a:gd name="T11" fmla="*/ 2147483647 h 169"/>
                  <a:gd name="T12" fmla="*/ 2147483647 w 98"/>
                  <a:gd name="T13" fmla="*/ 2147483647 h 169"/>
                  <a:gd name="T14" fmla="*/ 2147483647 w 98"/>
                  <a:gd name="T15" fmla="*/ 2147483647 h 169"/>
                  <a:gd name="T16" fmla="*/ 2147483647 w 98"/>
                  <a:gd name="T17" fmla="*/ 2147483647 h 169"/>
                  <a:gd name="T18" fmla="*/ 2147483647 w 98"/>
                  <a:gd name="T19" fmla="*/ 2147483647 h 169"/>
                  <a:gd name="T20" fmla="*/ 2147483647 w 98"/>
                  <a:gd name="T21" fmla="*/ 2147483647 h 169"/>
                  <a:gd name="T22" fmla="*/ 2147483647 w 98"/>
                  <a:gd name="T23" fmla="*/ 2147483647 h 169"/>
                  <a:gd name="T24" fmla="*/ 2147483647 w 98"/>
                  <a:gd name="T25" fmla="*/ 2147483647 h 169"/>
                  <a:gd name="T26" fmla="*/ 2147483647 w 98"/>
                  <a:gd name="T27" fmla="*/ 2147483647 h 169"/>
                  <a:gd name="T28" fmla="*/ 2147483647 w 98"/>
                  <a:gd name="T29" fmla="*/ 2147483647 h 169"/>
                  <a:gd name="T30" fmla="*/ 2147483647 w 98"/>
                  <a:gd name="T31" fmla="*/ 2147483647 h 169"/>
                  <a:gd name="T32" fmla="*/ 2147483647 w 98"/>
                  <a:gd name="T33" fmla="*/ 2147483647 h 169"/>
                  <a:gd name="T34" fmla="*/ 2147483647 w 98"/>
                  <a:gd name="T35" fmla="*/ 2147483647 h 169"/>
                  <a:gd name="T36" fmla="*/ 2147483647 w 98"/>
                  <a:gd name="T37" fmla="*/ 2147483647 h 169"/>
                  <a:gd name="T38" fmla="*/ 2147483647 w 98"/>
                  <a:gd name="T39" fmla="*/ 2147483647 h 169"/>
                  <a:gd name="T40" fmla="*/ 2147483647 w 98"/>
                  <a:gd name="T41" fmla="*/ 2147483647 h 169"/>
                  <a:gd name="T42" fmla="*/ 2147483647 w 98"/>
                  <a:gd name="T43" fmla="*/ 2147483647 h 169"/>
                  <a:gd name="T44" fmla="*/ 2147483647 w 98"/>
                  <a:gd name="T45" fmla="*/ 2147483647 h 169"/>
                  <a:gd name="T46" fmla="*/ 2147483647 w 98"/>
                  <a:gd name="T47" fmla="*/ 2147483647 h 169"/>
                  <a:gd name="T48" fmla="*/ 2147483647 w 98"/>
                  <a:gd name="T49" fmla="*/ 2147483647 h 169"/>
                  <a:gd name="T50" fmla="*/ 2147483647 w 98"/>
                  <a:gd name="T51" fmla="*/ 2147483647 h 169"/>
                  <a:gd name="T52" fmla="*/ 2147483647 w 98"/>
                  <a:gd name="T53" fmla="*/ 2147483647 h 169"/>
                  <a:gd name="T54" fmla="*/ 2147483647 w 98"/>
                  <a:gd name="T55" fmla="*/ 2147483647 h 169"/>
                  <a:gd name="T56" fmla="*/ 2147483647 w 98"/>
                  <a:gd name="T57" fmla="*/ 2147483647 h 169"/>
                  <a:gd name="T58" fmla="*/ 2147483647 w 98"/>
                  <a:gd name="T59" fmla="*/ 2147483647 h 169"/>
                  <a:gd name="T60" fmla="*/ 2147483647 w 98"/>
                  <a:gd name="T61" fmla="*/ 2147483647 h 169"/>
                  <a:gd name="T62" fmla="*/ 2147483647 w 98"/>
                  <a:gd name="T63" fmla="*/ 2147483647 h 169"/>
                  <a:gd name="T64" fmla="*/ 2147483647 w 98"/>
                  <a:gd name="T65" fmla="*/ 2147483647 h 169"/>
                  <a:gd name="T66" fmla="*/ 2147483647 w 98"/>
                  <a:gd name="T67" fmla="*/ 2147483647 h 169"/>
                  <a:gd name="T68" fmla="*/ 2147483647 w 98"/>
                  <a:gd name="T69" fmla="*/ 2147483647 h 169"/>
                  <a:gd name="T70" fmla="*/ 2147483647 w 98"/>
                  <a:gd name="T71" fmla="*/ 2147483647 h 169"/>
                  <a:gd name="T72" fmla="*/ 2147483647 w 98"/>
                  <a:gd name="T73" fmla="*/ 2147483647 h 169"/>
                  <a:gd name="T74" fmla="*/ 0 w 98"/>
                  <a:gd name="T75" fmla="*/ 2147483647 h 169"/>
                  <a:gd name="T76" fmla="*/ 0 w 98"/>
                  <a:gd name="T77" fmla="*/ 2147483647 h 169"/>
                  <a:gd name="T78" fmla="*/ 0 w 98"/>
                  <a:gd name="T79" fmla="*/ 2147483647 h 169"/>
                  <a:gd name="T80" fmla="*/ 2147483647 w 98"/>
                  <a:gd name="T81" fmla="*/ 2147483647 h 169"/>
                  <a:gd name="T82" fmla="*/ 2147483647 w 98"/>
                  <a:gd name="T83" fmla="*/ 0 h 169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w 98"/>
                  <a:gd name="T127" fmla="*/ 0 h 169"/>
                  <a:gd name="T128" fmla="*/ 98 w 98"/>
                  <a:gd name="T129" fmla="*/ 169 h 169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T126" t="T127" r="T128" b="T129"/>
                <a:pathLst>
                  <a:path w="98" h="169">
                    <a:moveTo>
                      <a:pt x="98" y="14"/>
                    </a:moveTo>
                    <a:lnTo>
                      <a:pt x="14" y="56"/>
                    </a:lnTo>
                    <a:lnTo>
                      <a:pt x="28" y="56"/>
                    </a:lnTo>
                    <a:lnTo>
                      <a:pt x="14" y="70"/>
                    </a:lnTo>
                    <a:lnTo>
                      <a:pt x="0" y="56"/>
                    </a:lnTo>
                    <a:lnTo>
                      <a:pt x="42" y="70"/>
                    </a:lnTo>
                    <a:lnTo>
                      <a:pt x="84" y="84"/>
                    </a:lnTo>
                    <a:lnTo>
                      <a:pt x="98" y="84"/>
                    </a:lnTo>
                    <a:lnTo>
                      <a:pt x="98" y="99"/>
                    </a:lnTo>
                    <a:lnTo>
                      <a:pt x="84" y="113"/>
                    </a:lnTo>
                    <a:lnTo>
                      <a:pt x="42" y="127"/>
                    </a:lnTo>
                    <a:lnTo>
                      <a:pt x="14" y="141"/>
                    </a:lnTo>
                    <a:lnTo>
                      <a:pt x="28" y="127"/>
                    </a:lnTo>
                    <a:lnTo>
                      <a:pt x="28" y="141"/>
                    </a:lnTo>
                    <a:lnTo>
                      <a:pt x="14" y="141"/>
                    </a:lnTo>
                    <a:lnTo>
                      <a:pt x="42" y="155"/>
                    </a:lnTo>
                    <a:lnTo>
                      <a:pt x="70" y="155"/>
                    </a:lnTo>
                    <a:lnTo>
                      <a:pt x="84" y="155"/>
                    </a:lnTo>
                    <a:lnTo>
                      <a:pt x="84" y="169"/>
                    </a:lnTo>
                    <a:lnTo>
                      <a:pt x="70" y="169"/>
                    </a:lnTo>
                    <a:lnTo>
                      <a:pt x="70" y="155"/>
                    </a:lnTo>
                    <a:lnTo>
                      <a:pt x="70" y="169"/>
                    </a:lnTo>
                    <a:lnTo>
                      <a:pt x="42" y="169"/>
                    </a:lnTo>
                    <a:lnTo>
                      <a:pt x="14" y="155"/>
                    </a:lnTo>
                    <a:lnTo>
                      <a:pt x="14" y="141"/>
                    </a:lnTo>
                    <a:lnTo>
                      <a:pt x="14" y="127"/>
                    </a:lnTo>
                    <a:lnTo>
                      <a:pt x="42" y="113"/>
                    </a:lnTo>
                    <a:lnTo>
                      <a:pt x="84" y="99"/>
                    </a:lnTo>
                    <a:lnTo>
                      <a:pt x="84" y="84"/>
                    </a:lnTo>
                    <a:lnTo>
                      <a:pt x="84" y="99"/>
                    </a:lnTo>
                    <a:lnTo>
                      <a:pt x="42" y="84"/>
                    </a:lnTo>
                    <a:lnTo>
                      <a:pt x="0" y="70"/>
                    </a:lnTo>
                    <a:lnTo>
                      <a:pt x="0" y="56"/>
                    </a:lnTo>
                    <a:lnTo>
                      <a:pt x="14" y="42"/>
                    </a:lnTo>
                    <a:lnTo>
                      <a:pt x="98" y="0"/>
                    </a:lnTo>
                    <a:lnTo>
                      <a:pt x="98" y="14"/>
                    </a:lnTo>
                    <a:close/>
                  </a:path>
                </a:pathLst>
              </a:custGeom>
              <a:blipFill dpi="0" rotWithShape="0">
                <a:blip r:embed="rId4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" name="Freeform 101"/>
              <p:cNvSpPr>
                <a:spLocks/>
              </p:cNvSpPr>
              <p:nvPr/>
            </p:nvSpPr>
            <p:spPr bwMode="auto">
              <a:xfrm>
                <a:off x="7834960" y="2038350"/>
                <a:ext cx="22225" cy="22225"/>
              </a:xfrm>
              <a:custGeom>
                <a:avLst/>
                <a:gdLst>
                  <a:gd name="T0" fmla="*/ 2147483647 w 14"/>
                  <a:gd name="T1" fmla="*/ 0 h 14"/>
                  <a:gd name="T2" fmla="*/ 2147483647 w 14"/>
                  <a:gd name="T3" fmla="*/ 0 h 14"/>
                  <a:gd name="T4" fmla="*/ 0 w 14"/>
                  <a:gd name="T5" fmla="*/ 2147483647 h 14"/>
                  <a:gd name="T6" fmla="*/ 0 w 14"/>
                  <a:gd name="T7" fmla="*/ 0 h 14"/>
                  <a:gd name="T8" fmla="*/ 0 w 14"/>
                  <a:gd name="T9" fmla="*/ 0 h 14"/>
                  <a:gd name="T10" fmla="*/ 0 w 14"/>
                  <a:gd name="T11" fmla="*/ 0 h 14"/>
                  <a:gd name="T12" fmla="*/ 2147483647 w 14"/>
                  <a:gd name="T13" fmla="*/ 0 h 1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4"/>
                  <a:gd name="T22" fmla="*/ 0 h 14"/>
                  <a:gd name="T23" fmla="*/ 14 w 14"/>
                  <a:gd name="T24" fmla="*/ 14 h 14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4" h="14">
                    <a:moveTo>
                      <a:pt x="14" y="0"/>
                    </a:moveTo>
                    <a:lnTo>
                      <a:pt x="14" y="0"/>
                    </a:lnTo>
                    <a:lnTo>
                      <a:pt x="0" y="14"/>
                    </a:lnTo>
                    <a:lnTo>
                      <a:pt x="0" y="0"/>
                    </a:lnTo>
                    <a:lnTo>
                      <a:pt x="14" y="0"/>
                    </a:lnTo>
                    <a:close/>
                  </a:path>
                </a:pathLst>
              </a:custGeom>
              <a:blipFill dpi="0" rotWithShape="0">
                <a:blip r:embed="rId4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" name="Freeform 102"/>
              <p:cNvSpPr>
                <a:spLocks/>
              </p:cNvSpPr>
              <p:nvPr/>
            </p:nvSpPr>
            <p:spPr bwMode="auto">
              <a:xfrm>
                <a:off x="7768285" y="2038350"/>
                <a:ext cx="66675" cy="44450"/>
              </a:xfrm>
              <a:custGeom>
                <a:avLst/>
                <a:gdLst>
                  <a:gd name="T0" fmla="*/ 2147483647 w 42"/>
                  <a:gd name="T1" fmla="*/ 2147483647 h 28"/>
                  <a:gd name="T2" fmla="*/ 2147483647 w 42"/>
                  <a:gd name="T3" fmla="*/ 0 h 28"/>
                  <a:gd name="T4" fmla="*/ 0 w 42"/>
                  <a:gd name="T5" fmla="*/ 2147483647 h 28"/>
                  <a:gd name="T6" fmla="*/ 0 w 42"/>
                  <a:gd name="T7" fmla="*/ 2147483647 h 28"/>
                  <a:gd name="T8" fmla="*/ 2147483647 w 42"/>
                  <a:gd name="T9" fmla="*/ 2147483647 h 2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2"/>
                  <a:gd name="T16" fmla="*/ 0 h 28"/>
                  <a:gd name="T17" fmla="*/ 42 w 42"/>
                  <a:gd name="T18" fmla="*/ 28 h 2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2" h="28">
                    <a:moveTo>
                      <a:pt x="42" y="14"/>
                    </a:moveTo>
                    <a:lnTo>
                      <a:pt x="42" y="0"/>
                    </a:lnTo>
                    <a:lnTo>
                      <a:pt x="0" y="14"/>
                    </a:lnTo>
                    <a:lnTo>
                      <a:pt x="0" y="28"/>
                    </a:lnTo>
                    <a:lnTo>
                      <a:pt x="42" y="14"/>
                    </a:lnTo>
                    <a:close/>
                  </a:path>
                </a:pathLst>
              </a:custGeom>
              <a:blipFill dpi="0" rotWithShape="0">
                <a:blip r:embed="rId4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77" name="Straight Arrow Connector 76"/>
            <p:cNvCxnSpPr/>
            <p:nvPr/>
          </p:nvCxnSpPr>
          <p:spPr bwMode="auto">
            <a:xfrm>
              <a:off x="8327572" y="4484348"/>
              <a:ext cx="167346" cy="0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cxnSp>
        <p:nvCxnSpPr>
          <p:cNvPr id="82" name="Straight Arrow Connector 81"/>
          <p:cNvCxnSpPr/>
          <p:nvPr/>
        </p:nvCxnSpPr>
        <p:spPr bwMode="auto">
          <a:xfrm flipV="1">
            <a:off x="6189145" y="5644071"/>
            <a:ext cx="805458" cy="234200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2935411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" name="Straight Connector 42"/>
          <p:cNvCxnSpPr/>
          <p:nvPr/>
        </p:nvCxnSpPr>
        <p:spPr bwMode="auto">
          <a:xfrm>
            <a:off x="6817750" y="1766939"/>
            <a:ext cx="0" cy="3343417"/>
          </a:xfrm>
          <a:prstGeom prst="lin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4" name="Straight Connector 43"/>
          <p:cNvCxnSpPr/>
          <p:nvPr/>
        </p:nvCxnSpPr>
        <p:spPr bwMode="auto">
          <a:xfrm>
            <a:off x="5437185" y="1766939"/>
            <a:ext cx="0" cy="3343417"/>
          </a:xfrm>
          <a:prstGeom prst="lin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0" name="Straight Connector 139"/>
          <p:cNvCxnSpPr/>
          <p:nvPr/>
        </p:nvCxnSpPr>
        <p:spPr bwMode="auto">
          <a:xfrm>
            <a:off x="3594098" y="1766939"/>
            <a:ext cx="0" cy="3343417"/>
          </a:xfrm>
          <a:prstGeom prst="lin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2" name="Straight Connector 71"/>
          <p:cNvCxnSpPr/>
          <p:nvPr/>
        </p:nvCxnSpPr>
        <p:spPr bwMode="auto">
          <a:xfrm>
            <a:off x="8808218" y="1766939"/>
            <a:ext cx="0" cy="3343417"/>
          </a:xfrm>
          <a:prstGeom prst="lin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304800" y="593334"/>
            <a:ext cx="88392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0000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0000"/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0000"/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0000"/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0000"/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FF0000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FF0000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FF0000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FF0000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pPr eaLnBrk="1" hangingPunct="1"/>
            <a:r>
              <a:rPr lang="en-CA" sz="3200" dirty="0" smtClean="0"/>
              <a:t>Android </a:t>
            </a:r>
            <a:r>
              <a:rPr lang="en-CA" sz="3200" dirty="0" err="1" smtClean="0"/>
              <a:t>AsyncTask</a:t>
            </a:r>
            <a:endParaRPr lang="en-CA" sz="3200" dirty="0" smtClean="0"/>
          </a:p>
        </p:txBody>
      </p:sp>
      <p:sp>
        <p:nvSpPr>
          <p:cNvPr id="66" name="Content Placeholder 2"/>
          <p:cNvSpPr>
            <a:spLocks noGrp="1"/>
          </p:cNvSpPr>
          <p:nvPr>
            <p:ph idx="1"/>
          </p:nvPr>
        </p:nvSpPr>
        <p:spPr>
          <a:xfrm>
            <a:off x="2" y="1046386"/>
            <a:ext cx="3012140" cy="5128386"/>
          </a:xfrm>
        </p:spPr>
        <p:txBody>
          <a:bodyPr>
            <a:noAutofit/>
          </a:bodyPr>
          <a:lstStyle/>
          <a:p>
            <a:pPr marL="230188" lvl="1" indent="-228600">
              <a:spcBef>
                <a:spcPts val="6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/>
            </a:pPr>
            <a:r>
              <a:rPr lang="en-US" sz="2000" kern="1200" dirty="0" err="1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AsyncTask</a:t>
            </a:r>
            <a:r>
              <a:rPr lang="en-US" sz="2000" kern="1200" dirty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 provides a structured way to manage work involving background &amp; UI threads</a:t>
            </a:r>
          </a:p>
          <a:p>
            <a:pPr marL="454025" lvl="1" indent="-228600">
              <a:spcBef>
                <a:spcPts val="6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/>
            </a:pPr>
            <a:r>
              <a:rPr lang="en-US" sz="2000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Simplifies </a:t>
            </a:r>
            <a:r>
              <a:rPr lang="en-US" sz="2000" kern="1200" dirty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creation </a:t>
            </a:r>
            <a:r>
              <a:rPr lang="en-US" sz="2000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/>
            </a:r>
            <a:br>
              <a:rPr lang="en-US" sz="2000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en-US" sz="2000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of long-running</a:t>
            </a:r>
            <a:br>
              <a:rPr lang="en-US" sz="2000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en-US" sz="2000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tasks </a:t>
            </a:r>
            <a:r>
              <a:rPr lang="en-US" sz="2000" kern="1200" dirty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that need to communicate with the </a:t>
            </a:r>
            <a:r>
              <a:rPr lang="en-US" sz="2000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UI</a:t>
            </a:r>
          </a:p>
          <a:p>
            <a:pPr marL="454025" lvl="1" indent="-228600">
              <a:spcBef>
                <a:spcPts val="6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/>
            </a:pPr>
            <a:endParaRPr lang="en-US" sz="2000" kern="1200" dirty="0">
              <a:latin typeface="Tahoma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3315420" y="1249310"/>
            <a:ext cx="1518004" cy="5909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u="sng" dirty="0" smtClean="0">
                <a:latin typeface="Arial" pitchFamily="34" charset="0"/>
                <a:cs typeface="Arial" pitchFamily="34" charset="0"/>
              </a:rPr>
              <a:t>: UI</a:t>
            </a:r>
            <a:br>
              <a:rPr lang="en-US" u="sng" dirty="0" smtClean="0">
                <a:latin typeface="Arial" pitchFamily="34" charset="0"/>
                <a:cs typeface="Arial" pitchFamily="34" charset="0"/>
              </a:rPr>
            </a:br>
            <a:r>
              <a:rPr lang="en-US" u="sng" dirty="0" smtClean="0">
                <a:latin typeface="Arial" pitchFamily="34" charset="0"/>
                <a:cs typeface="Arial" pitchFamily="34" charset="0"/>
              </a:rPr>
              <a:t>Thread</a:t>
            </a:r>
            <a:endParaRPr lang="en-US" u="sng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4912594" y="1249310"/>
            <a:ext cx="1338828" cy="590931"/>
          </a:xfrm>
          <a:prstGeom prst="rect">
            <a:avLst/>
          </a:prstGeom>
          <a:solidFill>
            <a:srgbClr val="FFFFCC"/>
          </a:solidFill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u="sng" dirty="0" smtClean="0">
                <a:latin typeface="Arial" pitchFamily="34" charset="0"/>
                <a:cs typeface="Arial" pitchFamily="34" charset="0"/>
              </a:rPr>
              <a:t>: My</a:t>
            </a:r>
            <a:br>
              <a:rPr lang="en-US" u="sng" dirty="0" smtClean="0">
                <a:latin typeface="Arial" pitchFamily="34" charset="0"/>
                <a:cs typeface="Arial" pitchFamily="34" charset="0"/>
              </a:rPr>
            </a:br>
            <a:r>
              <a:rPr lang="en-US" u="sng" dirty="0" err="1" smtClean="0">
                <a:latin typeface="Arial" pitchFamily="34" charset="0"/>
                <a:cs typeface="Arial" pitchFamily="34" charset="0"/>
              </a:rPr>
              <a:t>AsyncTask</a:t>
            </a:r>
            <a:endParaRPr lang="en-US" u="sng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7763257" y="1249310"/>
            <a:ext cx="1305621" cy="590931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u="sng" dirty="0" smtClean="0">
                <a:latin typeface="Arial" pitchFamily="34" charset="0"/>
                <a:cs typeface="Arial" pitchFamily="34" charset="0"/>
              </a:rPr>
              <a:t>: Worker</a:t>
            </a:r>
            <a:br>
              <a:rPr lang="en-US" u="sng" dirty="0" smtClean="0">
                <a:latin typeface="Arial" pitchFamily="34" charset="0"/>
                <a:cs typeface="Arial" pitchFamily="34" charset="0"/>
              </a:rPr>
            </a:br>
            <a:r>
              <a:rPr lang="en-US" u="sng" dirty="0" smtClean="0">
                <a:latin typeface="Arial" pitchFamily="34" charset="0"/>
                <a:cs typeface="Arial" pitchFamily="34" charset="0"/>
              </a:rPr>
              <a:t>Runnable</a:t>
            </a:r>
            <a:endParaRPr lang="en-US" u="sng" dirty="0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91" name="Group 90"/>
          <p:cNvGrpSpPr/>
          <p:nvPr/>
        </p:nvGrpSpPr>
        <p:grpSpPr>
          <a:xfrm>
            <a:off x="4477266" y="1437850"/>
            <a:ext cx="300243" cy="312737"/>
            <a:chOff x="8327572" y="4328206"/>
            <a:chExt cx="300243" cy="312737"/>
          </a:xfrm>
        </p:grpSpPr>
        <p:grpSp>
          <p:nvGrpSpPr>
            <p:cNvPr id="92" name="Group 91"/>
            <p:cNvGrpSpPr/>
            <p:nvPr/>
          </p:nvGrpSpPr>
          <p:grpSpPr>
            <a:xfrm>
              <a:off x="8472240" y="4328206"/>
              <a:ext cx="155575" cy="312737"/>
              <a:chOff x="7723835" y="1770063"/>
              <a:chExt cx="155575" cy="312737"/>
            </a:xfrm>
          </p:grpSpPr>
          <p:sp>
            <p:nvSpPr>
              <p:cNvPr id="94" name="Freeform 99"/>
              <p:cNvSpPr>
                <a:spLocks/>
              </p:cNvSpPr>
              <p:nvPr/>
            </p:nvSpPr>
            <p:spPr bwMode="auto">
              <a:xfrm>
                <a:off x="7723835" y="1770063"/>
                <a:ext cx="155575" cy="290512"/>
              </a:xfrm>
              <a:custGeom>
                <a:avLst/>
                <a:gdLst>
                  <a:gd name="T0" fmla="*/ 2147483647 w 98"/>
                  <a:gd name="T1" fmla="*/ 0 h 183"/>
                  <a:gd name="T2" fmla="*/ 2147483647 w 98"/>
                  <a:gd name="T3" fmla="*/ 2147483647 h 183"/>
                  <a:gd name="T4" fmla="*/ 0 w 98"/>
                  <a:gd name="T5" fmla="*/ 2147483647 h 183"/>
                  <a:gd name="T6" fmla="*/ 0 w 98"/>
                  <a:gd name="T7" fmla="*/ 2147483647 h 183"/>
                  <a:gd name="T8" fmla="*/ 2147483647 w 98"/>
                  <a:gd name="T9" fmla="*/ 2147483647 h 183"/>
                  <a:gd name="T10" fmla="*/ 2147483647 w 98"/>
                  <a:gd name="T11" fmla="*/ 2147483647 h 183"/>
                  <a:gd name="T12" fmla="*/ 2147483647 w 98"/>
                  <a:gd name="T13" fmla="*/ 2147483647 h 183"/>
                  <a:gd name="T14" fmla="*/ 2147483647 w 98"/>
                  <a:gd name="T15" fmla="*/ 2147483647 h 183"/>
                  <a:gd name="T16" fmla="*/ 2147483647 w 98"/>
                  <a:gd name="T17" fmla="*/ 2147483647 h 183"/>
                  <a:gd name="T18" fmla="*/ 2147483647 w 98"/>
                  <a:gd name="T19" fmla="*/ 2147483647 h 183"/>
                  <a:gd name="T20" fmla="*/ 2147483647 w 98"/>
                  <a:gd name="T21" fmla="*/ 2147483647 h 183"/>
                  <a:gd name="T22" fmla="*/ 2147483647 w 98"/>
                  <a:gd name="T23" fmla="*/ 2147483647 h 183"/>
                  <a:gd name="T24" fmla="*/ 2147483647 w 98"/>
                  <a:gd name="T25" fmla="*/ 2147483647 h 183"/>
                  <a:gd name="T26" fmla="*/ 2147483647 w 98"/>
                  <a:gd name="T27" fmla="*/ 2147483647 h 183"/>
                  <a:gd name="T28" fmla="*/ 2147483647 w 98"/>
                  <a:gd name="T29" fmla="*/ 2147483647 h 183"/>
                  <a:gd name="T30" fmla="*/ 2147483647 w 98"/>
                  <a:gd name="T31" fmla="*/ 2147483647 h 183"/>
                  <a:gd name="T32" fmla="*/ 2147483647 w 98"/>
                  <a:gd name="T33" fmla="*/ 2147483647 h 183"/>
                  <a:gd name="T34" fmla="*/ 2147483647 w 98"/>
                  <a:gd name="T35" fmla="*/ 0 h 183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98"/>
                  <a:gd name="T55" fmla="*/ 0 h 183"/>
                  <a:gd name="T56" fmla="*/ 98 w 98"/>
                  <a:gd name="T57" fmla="*/ 183 h 183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98" h="183">
                    <a:moveTo>
                      <a:pt x="98" y="0"/>
                    </a:moveTo>
                    <a:lnTo>
                      <a:pt x="14" y="42"/>
                    </a:lnTo>
                    <a:lnTo>
                      <a:pt x="0" y="56"/>
                    </a:lnTo>
                    <a:lnTo>
                      <a:pt x="42" y="70"/>
                    </a:lnTo>
                    <a:lnTo>
                      <a:pt x="84" y="84"/>
                    </a:lnTo>
                    <a:lnTo>
                      <a:pt x="84" y="99"/>
                    </a:lnTo>
                    <a:lnTo>
                      <a:pt x="42" y="113"/>
                    </a:lnTo>
                    <a:lnTo>
                      <a:pt x="14" y="127"/>
                    </a:lnTo>
                    <a:lnTo>
                      <a:pt x="14" y="141"/>
                    </a:lnTo>
                    <a:lnTo>
                      <a:pt x="42" y="155"/>
                    </a:lnTo>
                    <a:lnTo>
                      <a:pt x="70" y="155"/>
                    </a:lnTo>
                    <a:lnTo>
                      <a:pt x="70" y="169"/>
                    </a:lnTo>
                    <a:lnTo>
                      <a:pt x="28" y="183"/>
                    </a:lnTo>
                    <a:lnTo>
                      <a:pt x="98" y="0"/>
                    </a:lnTo>
                    <a:close/>
                  </a:path>
                </a:pathLst>
              </a:custGeom>
              <a:blipFill dpi="0" rotWithShape="0">
                <a:blip r:embed="rId3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95" name="Freeform 100"/>
              <p:cNvSpPr>
                <a:spLocks/>
              </p:cNvSpPr>
              <p:nvPr/>
            </p:nvSpPr>
            <p:spPr bwMode="auto">
              <a:xfrm>
                <a:off x="7723835" y="1770063"/>
                <a:ext cx="155575" cy="268287"/>
              </a:xfrm>
              <a:custGeom>
                <a:avLst/>
                <a:gdLst>
                  <a:gd name="T0" fmla="*/ 2147483647 w 98"/>
                  <a:gd name="T1" fmla="*/ 2147483647 h 169"/>
                  <a:gd name="T2" fmla="*/ 2147483647 w 98"/>
                  <a:gd name="T3" fmla="*/ 2147483647 h 169"/>
                  <a:gd name="T4" fmla="*/ 2147483647 w 98"/>
                  <a:gd name="T5" fmla="*/ 2147483647 h 169"/>
                  <a:gd name="T6" fmla="*/ 2147483647 w 98"/>
                  <a:gd name="T7" fmla="*/ 2147483647 h 169"/>
                  <a:gd name="T8" fmla="*/ 0 w 98"/>
                  <a:gd name="T9" fmla="*/ 2147483647 h 169"/>
                  <a:gd name="T10" fmla="*/ 2147483647 w 98"/>
                  <a:gd name="T11" fmla="*/ 2147483647 h 169"/>
                  <a:gd name="T12" fmla="*/ 2147483647 w 98"/>
                  <a:gd name="T13" fmla="*/ 2147483647 h 169"/>
                  <a:gd name="T14" fmla="*/ 2147483647 w 98"/>
                  <a:gd name="T15" fmla="*/ 2147483647 h 169"/>
                  <a:gd name="T16" fmla="*/ 2147483647 w 98"/>
                  <a:gd name="T17" fmla="*/ 2147483647 h 169"/>
                  <a:gd name="T18" fmla="*/ 2147483647 w 98"/>
                  <a:gd name="T19" fmla="*/ 2147483647 h 169"/>
                  <a:gd name="T20" fmla="*/ 2147483647 w 98"/>
                  <a:gd name="T21" fmla="*/ 2147483647 h 169"/>
                  <a:gd name="T22" fmla="*/ 2147483647 w 98"/>
                  <a:gd name="T23" fmla="*/ 2147483647 h 169"/>
                  <a:gd name="T24" fmla="*/ 2147483647 w 98"/>
                  <a:gd name="T25" fmla="*/ 2147483647 h 169"/>
                  <a:gd name="T26" fmla="*/ 2147483647 w 98"/>
                  <a:gd name="T27" fmla="*/ 2147483647 h 169"/>
                  <a:gd name="T28" fmla="*/ 2147483647 w 98"/>
                  <a:gd name="T29" fmla="*/ 2147483647 h 169"/>
                  <a:gd name="T30" fmla="*/ 2147483647 w 98"/>
                  <a:gd name="T31" fmla="*/ 2147483647 h 169"/>
                  <a:gd name="T32" fmla="*/ 2147483647 w 98"/>
                  <a:gd name="T33" fmla="*/ 2147483647 h 169"/>
                  <a:gd name="T34" fmla="*/ 2147483647 w 98"/>
                  <a:gd name="T35" fmla="*/ 2147483647 h 169"/>
                  <a:gd name="T36" fmla="*/ 2147483647 w 98"/>
                  <a:gd name="T37" fmla="*/ 2147483647 h 169"/>
                  <a:gd name="T38" fmla="*/ 2147483647 w 98"/>
                  <a:gd name="T39" fmla="*/ 2147483647 h 169"/>
                  <a:gd name="T40" fmla="*/ 2147483647 w 98"/>
                  <a:gd name="T41" fmla="*/ 2147483647 h 169"/>
                  <a:gd name="T42" fmla="*/ 2147483647 w 98"/>
                  <a:gd name="T43" fmla="*/ 2147483647 h 169"/>
                  <a:gd name="T44" fmla="*/ 2147483647 w 98"/>
                  <a:gd name="T45" fmla="*/ 2147483647 h 169"/>
                  <a:gd name="T46" fmla="*/ 2147483647 w 98"/>
                  <a:gd name="T47" fmla="*/ 2147483647 h 169"/>
                  <a:gd name="T48" fmla="*/ 2147483647 w 98"/>
                  <a:gd name="T49" fmla="*/ 2147483647 h 169"/>
                  <a:gd name="T50" fmla="*/ 2147483647 w 98"/>
                  <a:gd name="T51" fmla="*/ 2147483647 h 169"/>
                  <a:gd name="T52" fmla="*/ 2147483647 w 98"/>
                  <a:gd name="T53" fmla="*/ 2147483647 h 169"/>
                  <a:gd name="T54" fmla="*/ 2147483647 w 98"/>
                  <a:gd name="T55" fmla="*/ 2147483647 h 169"/>
                  <a:gd name="T56" fmla="*/ 2147483647 w 98"/>
                  <a:gd name="T57" fmla="*/ 2147483647 h 169"/>
                  <a:gd name="T58" fmla="*/ 2147483647 w 98"/>
                  <a:gd name="T59" fmla="*/ 2147483647 h 169"/>
                  <a:gd name="T60" fmla="*/ 2147483647 w 98"/>
                  <a:gd name="T61" fmla="*/ 2147483647 h 169"/>
                  <a:gd name="T62" fmla="*/ 2147483647 w 98"/>
                  <a:gd name="T63" fmla="*/ 2147483647 h 169"/>
                  <a:gd name="T64" fmla="*/ 2147483647 w 98"/>
                  <a:gd name="T65" fmla="*/ 2147483647 h 169"/>
                  <a:gd name="T66" fmla="*/ 2147483647 w 98"/>
                  <a:gd name="T67" fmla="*/ 2147483647 h 169"/>
                  <a:gd name="T68" fmla="*/ 2147483647 w 98"/>
                  <a:gd name="T69" fmla="*/ 2147483647 h 169"/>
                  <a:gd name="T70" fmla="*/ 2147483647 w 98"/>
                  <a:gd name="T71" fmla="*/ 2147483647 h 169"/>
                  <a:gd name="T72" fmla="*/ 2147483647 w 98"/>
                  <a:gd name="T73" fmla="*/ 2147483647 h 169"/>
                  <a:gd name="T74" fmla="*/ 0 w 98"/>
                  <a:gd name="T75" fmla="*/ 2147483647 h 169"/>
                  <a:gd name="T76" fmla="*/ 0 w 98"/>
                  <a:gd name="T77" fmla="*/ 2147483647 h 169"/>
                  <a:gd name="T78" fmla="*/ 0 w 98"/>
                  <a:gd name="T79" fmla="*/ 2147483647 h 169"/>
                  <a:gd name="T80" fmla="*/ 2147483647 w 98"/>
                  <a:gd name="T81" fmla="*/ 2147483647 h 169"/>
                  <a:gd name="T82" fmla="*/ 2147483647 w 98"/>
                  <a:gd name="T83" fmla="*/ 0 h 169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w 98"/>
                  <a:gd name="T127" fmla="*/ 0 h 169"/>
                  <a:gd name="T128" fmla="*/ 98 w 98"/>
                  <a:gd name="T129" fmla="*/ 169 h 169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T126" t="T127" r="T128" b="T129"/>
                <a:pathLst>
                  <a:path w="98" h="169">
                    <a:moveTo>
                      <a:pt x="98" y="14"/>
                    </a:moveTo>
                    <a:lnTo>
                      <a:pt x="14" y="56"/>
                    </a:lnTo>
                    <a:lnTo>
                      <a:pt x="28" y="56"/>
                    </a:lnTo>
                    <a:lnTo>
                      <a:pt x="14" y="70"/>
                    </a:lnTo>
                    <a:lnTo>
                      <a:pt x="0" y="56"/>
                    </a:lnTo>
                    <a:lnTo>
                      <a:pt x="42" y="70"/>
                    </a:lnTo>
                    <a:lnTo>
                      <a:pt x="84" y="84"/>
                    </a:lnTo>
                    <a:lnTo>
                      <a:pt x="98" y="84"/>
                    </a:lnTo>
                    <a:lnTo>
                      <a:pt x="98" y="99"/>
                    </a:lnTo>
                    <a:lnTo>
                      <a:pt x="84" y="113"/>
                    </a:lnTo>
                    <a:lnTo>
                      <a:pt x="42" y="127"/>
                    </a:lnTo>
                    <a:lnTo>
                      <a:pt x="14" y="141"/>
                    </a:lnTo>
                    <a:lnTo>
                      <a:pt x="28" y="127"/>
                    </a:lnTo>
                    <a:lnTo>
                      <a:pt x="28" y="141"/>
                    </a:lnTo>
                    <a:lnTo>
                      <a:pt x="14" y="141"/>
                    </a:lnTo>
                    <a:lnTo>
                      <a:pt x="42" y="155"/>
                    </a:lnTo>
                    <a:lnTo>
                      <a:pt x="70" y="155"/>
                    </a:lnTo>
                    <a:lnTo>
                      <a:pt x="84" y="155"/>
                    </a:lnTo>
                    <a:lnTo>
                      <a:pt x="84" y="169"/>
                    </a:lnTo>
                    <a:lnTo>
                      <a:pt x="70" y="169"/>
                    </a:lnTo>
                    <a:lnTo>
                      <a:pt x="70" y="155"/>
                    </a:lnTo>
                    <a:lnTo>
                      <a:pt x="70" y="169"/>
                    </a:lnTo>
                    <a:lnTo>
                      <a:pt x="42" y="169"/>
                    </a:lnTo>
                    <a:lnTo>
                      <a:pt x="14" y="155"/>
                    </a:lnTo>
                    <a:lnTo>
                      <a:pt x="14" y="141"/>
                    </a:lnTo>
                    <a:lnTo>
                      <a:pt x="14" y="127"/>
                    </a:lnTo>
                    <a:lnTo>
                      <a:pt x="42" y="113"/>
                    </a:lnTo>
                    <a:lnTo>
                      <a:pt x="84" y="99"/>
                    </a:lnTo>
                    <a:lnTo>
                      <a:pt x="84" y="84"/>
                    </a:lnTo>
                    <a:lnTo>
                      <a:pt x="84" y="99"/>
                    </a:lnTo>
                    <a:lnTo>
                      <a:pt x="42" y="84"/>
                    </a:lnTo>
                    <a:lnTo>
                      <a:pt x="0" y="70"/>
                    </a:lnTo>
                    <a:lnTo>
                      <a:pt x="0" y="56"/>
                    </a:lnTo>
                    <a:lnTo>
                      <a:pt x="14" y="42"/>
                    </a:lnTo>
                    <a:lnTo>
                      <a:pt x="98" y="0"/>
                    </a:lnTo>
                    <a:lnTo>
                      <a:pt x="98" y="14"/>
                    </a:lnTo>
                    <a:close/>
                  </a:path>
                </a:pathLst>
              </a:custGeom>
              <a:blipFill dpi="0" rotWithShape="0">
                <a:blip r:embed="rId4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96" name="Freeform 101"/>
              <p:cNvSpPr>
                <a:spLocks/>
              </p:cNvSpPr>
              <p:nvPr/>
            </p:nvSpPr>
            <p:spPr bwMode="auto">
              <a:xfrm>
                <a:off x="7834960" y="2038350"/>
                <a:ext cx="22225" cy="22225"/>
              </a:xfrm>
              <a:custGeom>
                <a:avLst/>
                <a:gdLst>
                  <a:gd name="T0" fmla="*/ 2147483647 w 14"/>
                  <a:gd name="T1" fmla="*/ 0 h 14"/>
                  <a:gd name="T2" fmla="*/ 2147483647 w 14"/>
                  <a:gd name="T3" fmla="*/ 0 h 14"/>
                  <a:gd name="T4" fmla="*/ 0 w 14"/>
                  <a:gd name="T5" fmla="*/ 2147483647 h 14"/>
                  <a:gd name="T6" fmla="*/ 0 w 14"/>
                  <a:gd name="T7" fmla="*/ 0 h 14"/>
                  <a:gd name="T8" fmla="*/ 0 w 14"/>
                  <a:gd name="T9" fmla="*/ 0 h 14"/>
                  <a:gd name="T10" fmla="*/ 0 w 14"/>
                  <a:gd name="T11" fmla="*/ 0 h 14"/>
                  <a:gd name="T12" fmla="*/ 2147483647 w 14"/>
                  <a:gd name="T13" fmla="*/ 0 h 1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4"/>
                  <a:gd name="T22" fmla="*/ 0 h 14"/>
                  <a:gd name="T23" fmla="*/ 14 w 14"/>
                  <a:gd name="T24" fmla="*/ 14 h 14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4" h="14">
                    <a:moveTo>
                      <a:pt x="14" y="0"/>
                    </a:moveTo>
                    <a:lnTo>
                      <a:pt x="14" y="0"/>
                    </a:lnTo>
                    <a:lnTo>
                      <a:pt x="0" y="14"/>
                    </a:lnTo>
                    <a:lnTo>
                      <a:pt x="0" y="0"/>
                    </a:lnTo>
                    <a:lnTo>
                      <a:pt x="14" y="0"/>
                    </a:lnTo>
                    <a:close/>
                  </a:path>
                </a:pathLst>
              </a:custGeom>
              <a:blipFill dpi="0" rotWithShape="0">
                <a:blip r:embed="rId4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97" name="Freeform 102"/>
              <p:cNvSpPr>
                <a:spLocks/>
              </p:cNvSpPr>
              <p:nvPr/>
            </p:nvSpPr>
            <p:spPr bwMode="auto">
              <a:xfrm>
                <a:off x="7768285" y="2038350"/>
                <a:ext cx="66675" cy="44450"/>
              </a:xfrm>
              <a:custGeom>
                <a:avLst/>
                <a:gdLst>
                  <a:gd name="T0" fmla="*/ 2147483647 w 42"/>
                  <a:gd name="T1" fmla="*/ 2147483647 h 28"/>
                  <a:gd name="T2" fmla="*/ 2147483647 w 42"/>
                  <a:gd name="T3" fmla="*/ 0 h 28"/>
                  <a:gd name="T4" fmla="*/ 0 w 42"/>
                  <a:gd name="T5" fmla="*/ 2147483647 h 28"/>
                  <a:gd name="T6" fmla="*/ 0 w 42"/>
                  <a:gd name="T7" fmla="*/ 2147483647 h 28"/>
                  <a:gd name="T8" fmla="*/ 2147483647 w 42"/>
                  <a:gd name="T9" fmla="*/ 2147483647 h 2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2"/>
                  <a:gd name="T16" fmla="*/ 0 h 28"/>
                  <a:gd name="T17" fmla="*/ 42 w 42"/>
                  <a:gd name="T18" fmla="*/ 28 h 2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2" h="28">
                    <a:moveTo>
                      <a:pt x="42" y="14"/>
                    </a:moveTo>
                    <a:lnTo>
                      <a:pt x="42" y="0"/>
                    </a:lnTo>
                    <a:lnTo>
                      <a:pt x="0" y="14"/>
                    </a:lnTo>
                    <a:lnTo>
                      <a:pt x="0" y="28"/>
                    </a:lnTo>
                    <a:lnTo>
                      <a:pt x="42" y="14"/>
                    </a:lnTo>
                    <a:close/>
                  </a:path>
                </a:pathLst>
              </a:custGeom>
              <a:blipFill dpi="0" rotWithShape="0">
                <a:blip r:embed="rId4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Arial" pitchFamily="34" charset="0"/>
                  <a:cs typeface="Arial" pitchFamily="34" charset="0"/>
                </a:endParaRPr>
              </a:p>
            </p:txBody>
          </p:sp>
        </p:grpSp>
        <p:cxnSp>
          <p:nvCxnSpPr>
            <p:cNvPr id="93" name="Straight Arrow Connector 92"/>
            <p:cNvCxnSpPr/>
            <p:nvPr/>
          </p:nvCxnSpPr>
          <p:spPr bwMode="auto">
            <a:xfrm>
              <a:off x="8327572" y="4484348"/>
              <a:ext cx="167346" cy="0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sp>
        <p:nvSpPr>
          <p:cNvPr id="100" name="TextBox 99"/>
          <p:cNvSpPr txBox="1"/>
          <p:nvPr/>
        </p:nvSpPr>
        <p:spPr>
          <a:xfrm>
            <a:off x="6331956" y="1249310"/>
            <a:ext cx="1355007" cy="590931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u="sng" dirty="0" smtClean="0">
                <a:latin typeface="Arial" pitchFamily="34" charset="0"/>
                <a:cs typeface="Arial" pitchFamily="34" charset="0"/>
              </a:rPr>
              <a:t>: Default</a:t>
            </a:r>
            <a:br>
              <a:rPr lang="en-US" u="sng" dirty="0" smtClean="0">
                <a:latin typeface="Arial" pitchFamily="34" charset="0"/>
                <a:cs typeface="Arial" pitchFamily="34" charset="0"/>
              </a:rPr>
            </a:br>
            <a:r>
              <a:rPr lang="en-US" u="sng" dirty="0" smtClean="0">
                <a:latin typeface="Arial" pitchFamily="34" charset="0"/>
                <a:cs typeface="Arial" pitchFamily="34" charset="0"/>
              </a:rPr>
              <a:t>Executor</a:t>
            </a:r>
            <a:endParaRPr lang="en-US" u="sng" dirty="0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104" name="Group 103"/>
          <p:cNvGrpSpPr/>
          <p:nvPr/>
        </p:nvGrpSpPr>
        <p:grpSpPr>
          <a:xfrm>
            <a:off x="7292285" y="1378827"/>
            <a:ext cx="300243" cy="312737"/>
            <a:chOff x="8327572" y="4328206"/>
            <a:chExt cx="300243" cy="312737"/>
          </a:xfrm>
        </p:grpSpPr>
        <p:grpSp>
          <p:nvGrpSpPr>
            <p:cNvPr id="105" name="Group 104"/>
            <p:cNvGrpSpPr/>
            <p:nvPr/>
          </p:nvGrpSpPr>
          <p:grpSpPr>
            <a:xfrm>
              <a:off x="8472240" y="4328206"/>
              <a:ext cx="155575" cy="312737"/>
              <a:chOff x="7723835" y="1770063"/>
              <a:chExt cx="155575" cy="312737"/>
            </a:xfrm>
          </p:grpSpPr>
          <p:sp>
            <p:nvSpPr>
              <p:cNvPr id="107" name="Freeform 99"/>
              <p:cNvSpPr>
                <a:spLocks/>
              </p:cNvSpPr>
              <p:nvPr/>
            </p:nvSpPr>
            <p:spPr bwMode="auto">
              <a:xfrm>
                <a:off x="7723835" y="1770063"/>
                <a:ext cx="155575" cy="290512"/>
              </a:xfrm>
              <a:custGeom>
                <a:avLst/>
                <a:gdLst>
                  <a:gd name="T0" fmla="*/ 2147483647 w 98"/>
                  <a:gd name="T1" fmla="*/ 0 h 183"/>
                  <a:gd name="T2" fmla="*/ 2147483647 w 98"/>
                  <a:gd name="T3" fmla="*/ 2147483647 h 183"/>
                  <a:gd name="T4" fmla="*/ 0 w 98"/>
                  <a:gd name="T5" fmla="*/ 2147483647 h 183"/>
                  <a:gd name="T6" fmla="*/ 0 w 98"/>
                  <a:gd name="T7" fmla="*/ 2147483647 h 183"/>
                  <a:gd name="T8" fmla="*/ 2147483647 w 98"/>
                  <a:gd name="T9" fmla="*/ 2147483647 h 183"/>
                  <a:gd name="T10" fmla="*/ 2147483647 w 98"/>
                  <a:gd name="T11" fmla="*/ 2147483647 h 183"/>
                  <a:gd name="T12" fmla="*/ 2147483647 w 98"/>
                  <a:gd name="T13" fmla="*/ 2147483647 h 183"/>
                  <a:gd name="T14" fmla="*/ 2147483647 w 98"/>
                  <a:gd name="T15" fmla="*/ 2147483647 h 183"/>
                  <a:gd name="T16" fmla="*/ 2147483647 w 98"/>
                  <a:gd name="T17" fmla="*/ 2147483647 h 183"/>
                  <a:gd name="T18" fmla="*/ 2147483647 w 98"/>
                  <a:gd name="T19" fmla="*/ 2147483647 h 183"/>
                  <a:gd name="T20" fmla="*/ 2147483647 w 98"/>
                  <a:gd name="T21" fmla="*/ 2147483647 h 183"/>
                  <a:gd name="T22" fmla="*/ 2147483647 w 98"/>
                  <a:gd name="T23" fmla="*/ 2147483647 h 183"/>
                  <a:gd name="T24" fmla="*/ 2147483647 w 98"/>
                  <a:gd name="T25" fmla="*/ 2147483647 h 183"/>
                  <a:gd name="T26" fmla="*/ 2147483647 w 98"/>
                  <a:gd name="T27" fmla="*/ 2147483647 h 183"/>
                  <a:gd name="T28" fmla="*/ 2147483647 w 98"/>
                  <a:gd name="T29" fmla="*/ 2147483647 h 183"/>
                  <a:gd name="T30" fmla="*/ 2147483647 w 98"/>
                  <a:gd name="T31" fmla="*/ 2147483647 h 183"/>
                  <a:gd name="T32" fmla="*/ 2147483647 w 98"/>
                  <a:gd name="T33" fmla="*/ 2147483647 h 183"/>
                  <a:gd name="T34" fmla="*/ 2147483647 w 98"/>
                  <a:gd name="T35" fmla="*/ 0 h 183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98"/>
                  <a:gd name="T55" fmla="*/ 0 h 183"/>
                  <a:gd name="T56" fmla="*/ 98 w 98"/>
                  <a:gd name="T57" fmla="*/ 183 h 183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98" h="183">
                    <a:moveTo>
                      <a:pt x="98" y="0"/>
                    </a:moveTo>
                    <a:lnTo>
                      <a:pt x="14" y="42"/>
                    </a:lnTo>
                    <a:lnTo>
                      <a:pt x="0" y="56"/>
                    </a:lnTo>
                    <a:lnTo>
                      <a:pt x="42" y="70"/>
                    </a:lnTo>
                    <a:lnTo>
                      <a:pt x="84" y="84"/>
                    </a:lnTo>
                    <a:lnTo>
                      <a:pt x="84" y="99"/>
                    </a:lnTo>
                    <a:lnTo>
                      <a:pt x="42" y="113"/>
                    </a:lnTo>
                    <a:lnTo>
                      <a:pt x="14" y="127"/>
                    </a:lnTo>
                    <a:lnTo>
                      <a:pt x="14" y="141"/>
                    </a:lnTo>
                    <a:lnTo>
                      <a:pt x="42" y="155"/>
                    </a:lnTo>
                    <a:lnTo>
                      <a:pt x="70" y="155"/>
                    </a:lnTo>
                    <a:lnTo>
                      <a:pt x="70" y="169"/>
                    </a:lnTo>
                    <a:lnTo>
                      <a:pt x="28" y="183"/>
                    </a:lnTo>
                    <a:lnTo>
                      <a:pt x="98" y="0"/>
                    </a:lnTo>
                    <a:close/>
                  </a:path>
                </a:pathLst>
              </a:custGeom>
              <a:blipFill dpi="0" rotWithShape="0">
                <a:blip r:embed="rId3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08" name="Freeform 100"/>
              <p:cNvSpPr>
                <a:spLocks/>
              </p:cNvSpPr>
              <p:nvPr/>
            </p:nvSpPr>
            <p:spPr bwMode="auto">
              <a:xfrm>
                <a:off x="7723835" y="1770063"/>
                <a:ext cx="155575" cy="268287"/>
              </a:xfrm>
              <a:custGeom>
                <a:avLst/>
                <a:gdLst>
                  <a:gd name="T0" fmla="*/ 2147483647 w 98"/>
                  <a:gd name="T1" fmla="*/ 2147483647 h 169"/>
                  <a:gd name="T2" fmla="*/ 2147483647 w 98"/>
                  <a:gd name="T3" fmla="*/ 2147483647 h 169"/>
                  <a:gd name="T4" fmla="*/ 2147483647 w 98"/>
                  <a:gd name="T5" fmla="*/ 2147483647 h 169"/>
                  <a:gd name="T6" fmla="*/ 2147483647 w 98"/>
                  <a:gd name="T7" fmla="*/ 2147483647 h 169"/>
                  <a:gd name="T8" fmla="*/ 0 w 98"/>
                  <a:gd name="T9" fmla="*/ 2147483647 h 169"/>
                  <a:gd name="T10" fmla="*/ 2147483647 w 98"/>
                  <a:gd name="T11" fmla="*/ 2147483647 h 169"/>
                  <a:gd name="T12" fmla="*/ 2147483647 w 98"/>
                  <a:gd name="T13" fmla="*/ 2147483647 h 169"/>
                  <a:gd name="T14" fmla="*/ 2147483647 w 98"/>
                  <a:gd name="T15" fmla="*/ 2147483647 h 169"/>
                  <a:gd name="T16" fmla="*/ 2147483647 w 98"/>
                  <a:gd name="T17" fmla="*/ 2147483647 h 169"/>
                  <a:gd name="T18" fmla="*/ 2147483647 w 98"/>
                  <a:gd name="T19" fmla="*/ 2147483647 h 169"/>
                  <a:gd name="T20" fmla="*/ 2147483647 w 98"/>
                  <a:gd name="T21" fmla="*/ 2147483647 h 169"/>
                  <a:gd name="T22" fmla="*/ 2147483647 w 98"/>
                  <a:gd name="T23" fmla="*/ 2147483647 h 169"/>
                  <a:gd name="T24" fmla="*/ 2147483647 w 98"/>
                  <a:gd name="T25" fmla="*/ 2147483647 h 169"/>
                  <a:gd name="T26" fmla="*/ 2147483647 w 98"/>
                  <a:gd name="T27" fmla="*/ 2147483647 h 169"/>
                  <a:gd name="T28" fmla="*/ 2147483647 w 98"/>
                  <a:gd name="T29" fmla="*/ 2147483647 h 169"/>
                  <a:gd name="T30" fmla="*/ 2147483647 w 98"/>
                  <a:gd name="T31" fmla="*/ 2147483647 h 169"/>
                  <a:gd name="T32" fmla="*/ 2147483647 w 98"/>
                  <a:gd name="T33" fmla="*/ 2147483647 h 169"/>
                  <a:gd name="T34" fmla="*/ 2147483647 w 98"/>
                  <a:gd name="T35" fmla="*/ 2147483647 h 169"/>
                  <a:gd name="T36" fmla="*/ 2147483647 w 98"/>
                  <a:gd name="T37" fmla="*/ 2147483647 h 169"/>
                  <a:gd name="T38" fmla="*/ 2147483647 w 98"/>
                  <a:gd name="T39" fmla="*/ 2147483647 h 169"/>
                  <a:gd name="T40" fmla="*/ 2147483647 w 98"/>
                  <a:gd name="T41" fmla="*/ 2147483647 h 169"/>
                  <a:gd name="T42" fmla="*/ 2147483647 w 98"/>
                  <a:gd name="T43" fmla="*/ 2147483647 h 169"/>
                  <a:gd name="T44" fmla="*/ 2147483647 w 98"/>
                  <a:gd name="T45" fmla="*/ 2147483647 h 169"/>
                  <a:gd name="T46" fmla="*/ 2147483647 w 98"/>
                  <a:gd name="T47" fmla="*/ 2147483647 h 169"/>
                  <a:gd name="T48" fmla="*/ 2147483647 w 98"/>
                  <a:gd name="T49" fmla="*/ 2147483647 h 169"/>
                  <a:gd name="T50" fmla="*/ 2147483647 w 98"/>
                  <a:gd name="T51" fmla="*/ 2147483647 h 169"/>
                  <a:gd name="T52" fmla="*/ 2147483647 w 98"/>
                  <a:gd name="T53" fmla="*/ 2147483647 h 169"/>
                  <a:gd name="T54" fmla="*/ 2147483647 w 98"/>
                  <a:gd name="T55" fmla="*/ 2147483647 h 169"/>
                  <a:gd name="T56" fmla="*/ 2147483647 w 98"/>
                  <a:gd name="T57" fmla="*/ 2147483647 h 169"/>
                  <a:gd name="T58" fmla="*/ 2147483647 w 98"/>
                  <a:gd name="T59" fmla="*/ 2147483647 h 169"/>
                  <a:gd name="T60" fmla="*/ 2147483647 w 98"/>
                  <a:gd name="T61" fmla="*/ 2147483647 h 169"/>
                  <a:gd name="T62" fmla="*/ 2147483647 w 98"/>
                  <a:gd name="T63" fmla="*/ 2147483647 h 169"/>
                  <a:gd name="T64" fmla="*/ 2147483647 w 98"/>
                  <a:gd name="T65" fmla="*/ 2147483647 h 169"/>
                  <a:gd name="T66" fmla="*/ 2147483647 w 98"/>
                  <a:gd name="T67" fmla="*/ 2147483647 h 169"/>
                  <a:gd name="T68" fmla="*/ 2147483647 w 98"/>
                  <a:gd name="T69" fmla="*/ 2147483647 h 169"/>
                  <a:gd name="T70" fmla="*/ 2147483647 w 98"/>
                  <a:gd name="T71" fmla="*/ 2147483647 h 169"/>
                  <a:gd name="T72" fmla="*/ 2147483647 w 98"/>
                  <a:gd name="T73" fmla="*/ 2147483647 h 169"/>
                  <a:gd name="T74" fmla="*/ 0 w 98"/>
                  <a:gd name="T75" fmla="*/ 2147483647 h 169"/>
                  <a:gd name="T76" fmla="*/ 0 w 98"/>
                  <a:gd name="T77" fmla="*/ 2147483647 h 169"/>
                  <a:gd name="T78" fmla="*/ 0 w 98"/>
                  <a:gd name="T79" fmla="*/ 2147483647 h 169"/>
                  <a:gd name="T80" fmla="*/ 2147483647 w 98"/>
                  <a:gd name="T81" fmla="*/ 2147483647 h 169"/>
                  <a:gd name="T82" fmla="*/ 2147483647 w 98"/>
                  <a:gd name="T83" fmla="*/ 0 h 169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w 98"/>
                  <a:gd name="T127" fmla="*/ 0 h 169"/>
                  <a:gd name="T128" fmla="*/ 98 w 98"/>
                  <a:gd name="T129" fmla="*/ 169 h 169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T126" t="T127" r="T128" b="T129"/>
                <a:pathLst>
                  <a:path w="98" h="169">
                    <a:moveTo>
                      <a:pt x="98" y="14"/>
                    </a:moveTo>
                    <a:lnTo>
                      <a:pt x="14" y="56"/>
                    </a:lnTo>
                    <a:lnTo>
                      <a:pt x="28" y="56"/>
                    </a:lnTo>
                    <a:lnTo>
                      <a:pt x="14" y="70"/>
                    </a:lnTo>
                    <a:lnTo>
                      <a:pt x="0" y="56"/>
                    </a:lnTo>
                    <a:lnTo>
                      <a:pt x="42" y="70"/>
                    </a:lnTo>
                    <a:lnTo>
                      <a:pt x="84" y="84"/>
                    </a:lnTo>
                    <a:lnTo>
                      <a:pt x="98" y="84"/>
                    </a:lnTo>
                    <a:lnTo>
                      <a:pt x="98" y="99"/>
                    </a:lnTo>
                    <a:lnTo>
                      <a:pt x="84" y="113"/>
                    </a:lnTo>
                    <a:lnTo>
                      <a:pt x="42" y="127"/>
                    </a:lnTo>
                    <a:lnTo>
                      <a:pt x="14" y="141"/>
                    </a:lnTo>
                    <a:lnTo>
                      <a:pt x="28" y="127"/>
                    </a:lnTo>
                    <a:lnTo>
                      <a:pt x="28" y="141"/>
                    </a:lnTo>
                    <a:lnTo>
                      <a:pt x="14" y="141"/>
                    </a:lnTo>
                    <a:lnTo>
                      <a:pt x="42" y="155"/>
                    </a:lnTo>
                    <a:lnTo>
                      <a:pt x="70" y="155"/>
                    </a:lnTo>
                    <a:lnTo>
                      <a:pt x="84" y="155"/>
                    </a:lnTo>
                    <a:lnTo>
                      <a:pt x="84" y="169"/>
                    </a:lnTo>
                    <a:lnTo>
                      <a:pt x="70" y="169"/>
                    </a:lnTo>
                    <a:lnTo>
                      <a:pt x="70" y="155"/>
                    </a:lnTo>
                    <a:lnTo>
                      <a:pt x="70" y="169"/>
                    </a:lnTo>
                    <a:lnTo>
                      <a:pt x="42" y="169"/>
                    </a:lnTo>
                    <a:lnTo>
                      <a:pt x="14" y="155"/>
                    </a:lnTo>
                    <a:lnTo>
                      <a:pt x="14" y="141"/>
                    </a:lnTo>
                    <a:lnTo>
                      <a:pt x="14" y="127"/>
                    </a:lnTo>
                    <a:lnTo>
                      <a:pt x="42" y="113"/>
                    </a:lnTo>
                    <a:lnTo>
                      <a:pt x="84" y="99"/>
                    </a:lnTo>
                    <a:lnTo>
                      <a:pt x="84" y="84"/>
                    </a:lnTo>
                    <a:lnTo>
                      <a:pt x="84" y="99"/>
                    </a:lnTo>
                    <a:lnTo>
                      <a:pt x="42" y="84"/>
                    </a:lnTo>
                    <a:lnTo>
                      <a:pt x="0" y="70"/>
                    </a:lnTo>
                    <a:lnTo>
                      <a:pt x="0" y="56"/>
                    </a:lnTo>
                    <a:lnTo>
                      <a:pt x="14" y="42"/>
                    </a:lnTo>
                    <a:lnTo>
                      <a:pt x="98" y="0"/>
                    </a:lnTo>
                    <a:lnTo>
                      <a:pt x="98" y="14"/>
                    </a:lnTo>
                    <a:close/>
                  </a:path>
                </a:pathLst>
              </a:custGeom>
              <a:blipFill dpi="0" rotWithShape="0">
                <a:blip r:embed="rId4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09" name="Freeform 101"/>
              <p:cNvSpPr>
                <a:spLocks/>
              </p:cNvSpPr>
              <p:nvPr/>
            </p:nvSpPr>
            <p:spPr bwMode="auto">
              <a:xfrm>
                <a:off x="7834960" y="2038350"/>
                <a:ext cx="22225" cy="22225"/>
              </a:xfrm>
              <a:custGeom>
                <a:avLst/>
                <a:gdLst>
                  <a:gd name="T0" fmla="*/ 2147483647 w 14"/>
                  <a:gd name="T1" fmla="*/ 0 h 14"/>
                  <a:gd name="T2" fmla="*/ 2147483647 w 14"/>
                  <a:gd name="T3" fmla="*/ 0 h 14"/>
                  <a:gd name="T4" fmla="*/ 0 w 14"/>
                  <a:gd name="T5" fmla="*/ 2147483647 h 14"/>
                  <a:gd name="T6" fmla="*/ 0 w 14"/>
                  <a:gd name="T7" fmla="*/ 0 h 14"/>
                  <a:gd name="T8" fmla="*/ 0 w 14"/>
                  <a:gd name="T9" fmla="*/ 0 h 14"/>
                  <a:gd name="T10" fmla="*/ 0 w 14"/>
                  <a:gd name="T11" fmla="*/ 0 h 14"/>
                  <a:gd name="T12" fmla="*/ 2147483647 w 14"/>
                  <a:gd name="T13" fmla="*/ 0 h 1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4"/>
                  <a:gd name="T22" fmla="*/ 0 h 14"/>
                  <a:gd name="T23" fmla="*/ 14 w 14"/>
                  <a:gd name="T24" fmla="*/ 14 h 14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4" h="14">
                    <a:moveTo>
                      <a:pt x="14" y="0"/>
                    </a:moveTo>
                    <a:lnTo>
                      <a:pt x="14" y="0"/>
                    </a:lnTo>
                    <a:lnTo>
                      <a:pt x="0" y="14"/>
                    </a:lnTo>
                    <a:lnTo>
                      <a:pt x="0" y="0"/>
                    </a:lnTo>
                    <a:lnTo>
                      <a:pt x="14" y="0"/>
                    </a:lnTo>
                    <a:close/>
                  </a:path>
                </a:pathLst>
              </a:custGeom>
              <a:blipFill dpi="0" rotWithShape="0">
                <a:blip r:embed="rId4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10" name="Freeform 102"/>
              <p:cNvSpPr>
                <a:spLocks/>
              </p:cNvSpPr>
              <p:nvPr/>
            </p:nvSpPr>
            <p:spPr bwMode="auto">
              <a:xfrm>
                <a:off x="7768285" y="2038350"/>
                <a:ext cx="66675" cy="44450"/>
              </a:xfrm>
              <a:custGeom>
                <a:avLst/>
                <a:gdLst>
                  <a:gd name="T0" fmla="*/ 2147483647 w 42"/>
                  <a:gd name="T1" fmla="*/ 2147483647 h 28"/>
                  <a:gd name="T2" fmla="*/ 2147483647 w 42"/>
                  <a:gd name="T3" fmla="*/ 0 h 28"/>
                  <a:gd name="T4" fmla="*/ 0 w 42"/>
                  <a:gd name="T5" fmla="*/ 2147483647 h 28"/>
                  <a:gd name="T6" fmla="*/ 0 w 42"/>
                  <a:gd name="T7" fmla="*/ 2147483647 h 28"/>
                  <a:gd name="T8" fmla="*/ 2147483647 w 42"/>
                  <a:gd name="T9" fmla="*/ 2147483647 h 2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2"/>
                  <a:gd name="T16" fmla="*/ 0 h 28"/>
                  <a:gd name="T17" fmla="*/ 42 w 42"/>
                  <a:gd name="T18" fmla="*/ 28 h 2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2" h="28">
                    <a:moveTo>
                      <a:pt x="42" y="14"/>
                    </a:moveTo>
                    <a:lnTo>
                      <a:pt x="42" y="0"/>
                    </a:lnTo>
                    <a:lnTo>
                      <a:pt x="0" y="14"/>
                    </a:lnTo>
                    <a:lnTo>
                      <a:pt x="0" y="28"/>
                    </a:lnTo>
                    <a:lnTo>
                      <a:pt x="42" y="14"/>
                    </a:lnTo>
                    <a:close/>
                  </a:path>
                </a:pathLst>
              </a:custGeom>
              <a:blipFill dpi="0" rotWithShape="0">
                <a:blip r:embed="rId4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Arial" pitchFamily="34" charset="0"/>
                  <a:cs typeface="Arial" pitchFamily="34" charset="0"/>
                </a:endParaRPr>
              </a:p>
            </p:txBody>
          </p:sp>
        </p:grpSp>
        <p:cxnSp>
          <p:nvCxnSpPr>
            <p:cNvPr id="106" name="Straight Arrow Connector 105"/>
            <p:cNvCxnSpPr/>
            <p:nvPr/>
          </p:nvCxnSpPr>
          <p:spPr bwMode="auto">
            <a:xfrm>
              <a:off x="8327572" y="4484348"/>
              <a:ext cx="167346" cy="0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sp>
        <p:nvSpPr>
          <p:cNvPr id="45" name="Rectangle 44"/>
          <p:cNvSpPr/>
          <p:nvPr/>
        </p:nvSpPr>
        <p:spPr>
          <a:xfrm>
            <a:off x="3634347" y="2769530"/>
            <a:ext cx="992579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e</a:t>
            </a:r>
            <a:r>
              <a:rPr lang="en-US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xecute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3618233" y="3924676"/>
            <a:ext cx="1633781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onPreExecute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6925409" y="3751824"/>
            <a:ext cx="1852238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doInBackground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3629692" y="4694613"/>
            <a:ext cx="1736373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onPostExecute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49" name="Straight Arrow Connector 48"/>
          <p:cNvCxnSpPr/>
          <p:nvPr/>
        </p:nvCxnSpPr>
        <p:spPr bwMode="auto">
          <a:xfrm flipH="1">
            <a:off x="6908672" y="4806663"/>
            <a:ext cx="1949660" cy="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lgDash"/>
            <a:round/>
            <a:headEnd type="none" w="med" len="med"/>
            <a:tailEnd type="arrow" w="med" len="med"/>
          </a:ln>
          <a:effectLst/>
        </p:spPr>
      </p:cxnSp>
      <p:sp>
        <p:nvSpPr>
          <p:cNvPr id="50" name="Rectangle 49"/>
          <p:cNvSpPr/>
          <p:nvPr/>
        </p:nvSpPr>
        <p:spPr>
          <a:xfrm>
            <a:off x="5455161" y="2993650"/>
            <a:ext cx="992579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e</a:t>
            </a:r>
            <a:r>
              <a:rPr lang="en-US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xecute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51" name="Straight Arrow Connector 50"/>
          <p:cNvCxnSpPr/>
          <p:nvPr/>
        </p:nvCxnSpPr>
        <p:spPr bwMode="auto">
          <a:xfrm>
            <a:off x="3567433" y="3095781"/>
            <a:ext cx="1749991" cy="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52" name="Straight Arrow Connector 51"/>
          <p:cNvCxnSpPr/>
          <p:nvPr/>
        </p:nvCxnSpPr>
        <p:spPr bwMode="auto">
          <a:xfrm>
            <a:off x="6769995" y="4085488"/>
            <a:ext cx="1962023" cy="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53" name="Straight Arrow Connector 52"/>
          <p:cNvCxnSpPr/>
          <p:nvPr/>
        </p:nvCxnSpPr>
        <p:spPr bwMode="auto">
          <a:xfrm>
            <a:off x="5455161" y="3335282"/>
            <a:ext cx="1284562" cy="998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sp>
        <p:nvSpPr>
          <p:cNvPr id="54" name="Rectangle 53"/>
          <p:cNvSpPr/>
          <p:nvPr/>
        </p:nvSpPr>
        <p:spPr bwMode="auto">
          <a:xfrm>
            <a:off x="3508933" y="2923413"/>
            <a:ext cx="170330" cy="376469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5" name="Rectangle 54"/>
          <p:cNvSpPr/>
          <p:nvPr/>
        </p:nvSpPr>
        <p:spPr bwMode="auto">
          <a:xfrm>
            <a:off x="5352020" y="2994647"/>
            <a:ext cx="170330" cy="376469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6" name="Rectangle 55"/>
          <p:cNvSpPr/>
          <p:nvPr/>
        </p:nvSpPr>
        <p:spPr bwMode="auto">
          <a:xfrm>
            <a:off x="5352020" y="3877831"/>
            <a:ext cx="170330" cy="376469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7" name="Rectangle 56"/>
          <p:cNvSpPr/>
          <p:nvPr/>
        </p:nvSpPr>
        <p:spPr bwMode="auto">
          <a:xfrm>
            <a:off x="5352020" y="4632673"/>
            <a:ext cx="170330" cy="376469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8" name="Rectangle 57"/>
          <p:cNvSpPr/>
          <p:nvPr/>
        </p:nvSpPr>
        <p:spPr bwMode="auto">
          <a:xfrm>
            <a:off x="8732018" y="4021799"/>
            <a:ext cx="170330" cy="884702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9" name="Rectangle 58"/>
          <p:cNvSpPr/>
          <p:nvPr/>
        </p:nvSpPr>
        <p:spPr bwMode="auto">
          <a:xfrm>
            <a:off x="5192499" y="3116361"/>
            <a:ext cx="135085" cy="70722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0" name="Rectangle 59"/>
          <p:cNvSpPr/>
          <p:nvPr/>
        </p:nvSpPr>
        <p:spPr bwMode="auto">
          <a:xfrm>
            <a:off x="6596224" y="3353459"/>
            <a:ext cx="135085" cy="70722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61" name="Straight Arrow Connector 60"/>
          <p:cNvCxnSpPr/>
          <p:nvPr/>
        </p:nvCxnSpPr>
        <p:spPr bwMode="auto">
          <a:xfrm>
            <a:off x="3685147" y="3717041"/>
            <a:ext cx="3135695" cy="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arrow" w="med" len="med"/>
            <a:tailEnd type="none" w="med" len="med"/>
          </a:ln>
          <a:effectLst/>
        </p:spPr>
      </p:cxnSp>
      <p:cxnSp>
        <p:nvCxnSpPr>
          <p:cNvPr id="62" name="Straight Arrow Connector 61"/>
          <p:cNvCxnSpPr/>
          <p:nvPr/>
        </p:nvCxnSpPr>
        <p:spPr bwMode="auto">
          <a:xfrm>
            <a:off x="3679193" y="4528044"/>
            <a:ext cx="3142844" cy="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arrow" w="med" len="med"/>
            <a:tailEnd type="none" w="med" len="med"/>
          </a:ln>
          <a:effectLst/>
        </p:spPr>
      </p:cxnSp>
      <p:sp>
        <p:nvSpPr>
          <p:cNvPr id="63" name="Rectangle 62"/>
          <p:cNvSpPr/>
          <p:nvPr/>
        </p:nvSpPr>
        <p:spPr bwMode="auto">
          <a:xfrm>
            <a:off x="6747632" y="3215432"/>
            <a:ext cx="170330" cy="1773169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65" name="Straight Arrow Connector 64"/>
          <p:cNvCxnSpPr/>
          <p:nvPr/>
        </p:nvCxnSpPr>
        <p:spPr bwMode="auto">
          <a:xfrm flipH="1">
            <a:off x="3603867" y="3922640"/>
            <a:ext cx="1741914" cy="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arrow" w="med" len="med"/>
            <a:tailEnd type="none" w="med" len="med"/>
          </a:ln>
          <a:effectLst/>
        </p:spPr>
      </p:cxnSp>
      <p:sp>
        <p:nvSpPr>
          <p:cNvPr id="64" name="Rectangle 63"/>
          <p:cNvSpPr/>
          <p:nvPr/>
        </p:nvSpPr>
        <p:spPr bwMode="auto">
          <a:xfrm>
            <a:off x="3508933" y="3628607"/>
            <a:ext cx="170330" cy="376469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71" name="Straight Arrow Connector 70"/>
          <p:cNvCxnSpPr/>
          <p:nvPr/>
        </p:nvCxnSpPr>
        <p:spPr bwMode="auto">
          <a:xfrm flipH="1">
            <a:off x="3602913" y="4705653"/>
            <a:ext cx="1741914" cy="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arrow" w="med" len="med"/>
            <a:tailEnd type="none" w="med" len="med"/>
          </a:ln>
          <a:effectLst/>
        </p:spPr>
      </p:cxnSp>
      <p:sp>
        <p:nvSpPr>
          <p:cNvPr id="67" name="Rectangle 66"/>
          <p:cNvSpPr/>
          <p:nvPr/>
        </p:nvSpPr>
        <p:spPr bwMode="auto">
          <a:xfrm>
            <a:off x="3508933" y="4431249"/>
            <a:ext cx="170330" cy="376469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8" name="Rectangle 67"/>
          <p:cNvSpPr/>
          <p:nvPr/>
        </p:nvSpPr>
        <p:spPr bwMode="auto">
          <a:xfrm>
            <a:off x="5545455" y="3355635"/>
            <a:ext cx="1186097" cy="70722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3524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" name="Straight Connector 42"/>
          <p:cNvCxnSpPr/>
          <p:nvPr/>
        </p:nvCxnSpPr>
        <p:spPr bwMode="auto">
          <a:xfrm>
            <a:off x="6817750" y="1766939"/>
            <a:ext cx="0" cy="3343417"/>
          </a:xfrm>
          <a:prstGeom prst="lin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4" name="Straight Connector 43"/>
          <p:cNvCxnSpPr/>
          <p:nvPr/>
        </p:nvCxnSpPr>
        <p:spPr bwMode="auto">
          <a:xfrm>
            <a:off x="5437185" y="1766939"/>
            <a:ext cx="0" cy="3343417"/>
          </a:xfrm>
          <a:prstGeom prst="lin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0" name="Straight Connector 139"/>
          <p:cNvCxnSpPr/>
          <p:nvPr/>
        </p:nvCxnSpPr>
        <p:spPr bwMode="auto">
          <a:xfrm>
            <a:off x="3594098" y="1766939"/>
            <a:ext cx="0" cy="3343417"/>
          </a:xfrm>
          <a:prstGeom prst="lin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2" name="Straight Connector 71"/>
          <p:cNvCxnSpPr/>
          <p:nvPr/>
        </p:nvCxnSpPr>
        <p:spPr bwMode="auto">
          <a:xfrm>
            <a:off x="8808218" y="1766939"/>
            <a:ext cx="0" cy="3343417"/>
          </a:xfrm>
          <a:prstGeom prst="lin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9" name="Rectangle 68"/>
          <p:cNvSpPr/>
          <p:nvPr/>
        </p:nvSpPr>
        <p:spPr bwMode="auto">
          <a:xfrm>
            <a:off x="21772" y="6391028"/>
            <a:ext cx="9122228" cy="58782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304800" y="593334"/>
            <a:ext cx="88392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0000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0000"/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0000"/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0000"/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0000"/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FF0000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FF0000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FF0000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FF0000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pPr eaLnBrk="1" hangingPunct="1"/>
            <a:r>
              <a:rPr lang="en-CA" sz="3200" dirty="0" smtClean="0"/>
              <a:t>Android </a:t>
            </a:r>
            <a:r>
              <a:rPr lang="en-CA" sz="3200" dirty="0" err="1" smtClean="0"/>
              <a:t>AsyncTask</a:t>
            </a:r>
            <a:endParaRPr lang="en-CA" sz="3200" dirty="0" smtClean="0"/>
          </a:p>
        </p:txBody>
      </p:sp>
      <p:sp>
        <p:nvSpPr>
          <p:cNvPr id="66" name="Content Placeholder 2"/>
          <p:cNvSpPr>
            <a:spLocks noGrp="1"/>
          </p:cNvSpPr>
          <p:nvPr>
            <p:ph idx="1"/>
          </p:nvPr>
        </p:nvSpPr>
        <p:spPr>
          <a:xfrm>
            <a:off x="2" y="1046386"/>
            <a:ext cx="3012140" cy="5128386"/>
          </a:xfrm>
        </p:spPr>
        <p:txBody>
          <a:bodyPr>
            <a:noAutofit/>
          </a:bodyPr>
          <a:lstStyle/>
          <a:p>
            <a:pPr marL="230188" lvl="1" indent="-228600">
              <a:spcBef>
                <a:spcPts val="600"/>
              </a:spcBef>
              <a:buClr>
                <a:schemeClr val="bg1">
                  <a:lumMod val="75000"/>
                </a:schemeClr>
              </a:buClr>
              <a:buSzPct val="110000"/>
              <a:buFont typeface="Arial" pitchFamily="34" charset="0"/>
              <a:buChar char="•"/>
              <a:defRPr/>
            </a:pPr>
            <a:r>
              <a:rPr lang="en-US" sz="2000" kern="1200" dirty="0" err="1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AsyncTask</a:t>
            </a:r>
            <a:r>
              <a:rPr lang="en-US" sz="2000" kern="1200" dirty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 provides a structured way to manage work involving background &amp; UI threads</a:t>
            </a:r>
          </a:p>
          <a:p>
            <a:pPr marL="454025" lvl="1" indent="-228600">
              <a:spcBef>
                <a:spcPts val="600"/>
              </a:spcBef>
              <a:buClr>
                <a:schemeClr val="bg1">
                  <a:lumMod val="75000"/>
                </a:schemeClr>
              </a:buClr>
              <a:buSzPct val="110000"/>
              <a:buFont typeface="Arial" pitchFamily="34" charset="0"/>
              <a:buChar char="•"/>
              <a:defRPr/>
            </a:pPr>
            <a:r>
              <a:rPr lang="en-US" sz="2000" kern="1200" dirty="0" smtClean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Simplifies </a:t>
            </a:r>
            <a:r>
              <a:rPr lang="en-US" sz="2000" kern="1200" dirty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creation </a:t>
            </a:r>
            <a:r>
              <a:rPr lang="en-US" sz="2000" kern="1200" dirty="0" smtClean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/>
            </a:r>
            <a:br>
              <a:rPr lang="en-US" sz="2000" kern="1200" dirty="0" smtClean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en-US" sz="2000" kern="1200" dirty="0" smtClean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of long-running</a:t>
            </a:r>
            <a:br>
              <a:rPr lang="en-US" sz="2000" kern="1200" dirty="0" smtClean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en-US" sz="2000" kern="1200" dirty="0" smtClean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tasks </a:t>
            </a:r>
            <a:r>
              <a:rPr lang="en-US" sz="2000" kern="1200" dirty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that need to communicate with the </a:t>
            </a:r>
            <a:r>
              <a:rPr lang="en-US" sz="2000" kern="1200" dirty="0" smtClean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UI</a:t>
            </a:r>
          </a:p>
          <a:p>
            <a:pPr marL="230188" lvl="1" indent="-228600">
              <a:spcBef>
                <a:spcPts val="6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/>
            </a:pPr>
            <a:r>
              <a:rPr lang="en-US" sz="2000" dirty="0"/>
              <a:t>Must be </a:t>
            </a:r>
            <a:r>
              <a:rPr lang="en-US" sz="2000" dirty="0" err="1" smtClean="0"/>
              <a:t>subclassed</a:t>
            </a:r>
            <a:r>
              <a:rPr lang="en-US" sz="2000" dirty="0" smtClean="0"/>
              <a:t> &amp; hook methods overridden</a:t>
            </a:r>
            <a:endParaRPr lang="en-US" sz="2000" dirty="0"/>
          </a:p>
          <a:p>
            <a:pPr marL="454025" lvl="1" indent="-228600">
              <a:spcBef>
                <a:spcPts val="6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/>
            </a:pPr>
            <a:endParaRPr lang="en-US" sz="2000" kern="1200" dirty="0">
              <a:latin typeface="Tahoma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7177" name="Rectangle 7176"/>
          <p:cNvSpPr/>
          <p:nvPr/>
        </p:nvSpPr>
        <p:spPr>
          <a:xfrm>
            <a:off x="-1" y="6417357"/>
            <a:ext cx="9135036" cy="369332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algn="ctr"/>
            <a:r>
              <a:rPr lang="en-US" sz="2000" dirty="0" smtClean="0">
                <a:hlinkClick r:id="rId3"/>
              </a:rPr>
              <a:t>developer.android.com/reference/android/</a:t>
            </a:r>
            <a:r>
              <a:rPr lang="en-US" sz="2000" dirty="0" err="1" smtClean="0">
                <a:hlinkClick r:id="rId3"/>
              </a:rPr>
              <a:t>os</a:t>
            </a:r>
            <a:r>
              <a:rPr lang="en-US" sz="2000" dirty="0" smtClean="0">
                <a:hlinkClick r:id="rId3"/>
              </a:rPr>
              <a:t>/AsyncTask.html</a:t>
            </a:r>
            <a:r>
              <a:rPr lang="en-US" sz="2000" dirty="0" smtClean="0"/>
              <a:t> has </a:t>
            </a:r>
            <a:r>
              <a:rPr lang="en-US" sz="2000" dirty="0" err="1" smtClean="0"/>
              <a:t>AsyncTask</a:t>
            </a:r>
            <a:r>
              <a:rPr lang="en-US" sz="2000" dirty="0" smtClean="0"/>
              <a:t> </a:t>
            </a:r>
            <a:r>
              <a:rPr lang="en-US" sz="2000" dirty="0"/>
              <a:t>info </a:t>
            </a:r>
          </a:p>
        </p:txBody>
      </p:sp>
      <p:sp>
        <p:nvSpPr>
          <p:cNvPr id="88" name="TextBox 87"/>
          <p:cNvSpPr txBox="1"/>
          <p:nvPr/>
        </p:nvSpPr>
        <p:spPr>
          <a:xfrm>
            <a:off x="3315420" y="1249310"/>
            <a:ext cx="1518004" cy="5909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u="sng" dirty="0" smtClean="0">
                <a:latin typeface="Arial" pitchFamily="34" charset="0"/>
                <a:cs typeface="Arial" pitchFamily="34" charset="0"/>
              </a:rPr>
              <a:t>: UI</a:t>
            </a:r>
            <a:br>
              <a:rPr lang="en-US" u="sng" dirty="0" smtClean="0">
                <a:latin typeface="Arial" pitchFamily="34" charset="0"/>
                <a:cs typeface="Arial" pitchFamily="34" charset="0"/>
              </a:rPr>
            </a:br>
            <a:r>
              <a:rPr lang="en-US" u="sng" dirty="0" smtClean="0">
                <a:latin typeface="Arial" pitchFamily="34" charset="0"/>
                <a:cs typeface="Arial" pitchFamily="34" charset="0"/>
              </a:rPr>
              <a:t>Thread</a:t>
            </a:r>
            <a:endParaRPr lang="en-US" u="sng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4912594" y="1249310"/>
            <a:ext cx="1338828" cy="590931"/>
          </a:xfrm>
          <a:prstGeom prst="rect">
            <a:avLst/>
          </a:prstGeom>
          <a:solidFill>
            <a:srgbClr val="FFFFCC"/>
          </a:solidFill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u="sng" dirty="0" smtClean="0">
                <a:latin typeface="Arial" pitchFamily="34" charset="0"/>
                <a:cs typeface="Arial" pitchFamily="34" charset="0"/>
              </a:rPr>
              <a:t>: My</a:t>
            </a:r>
            <a:br>
              <a:rPr lang="en-US" u="sng" dirty="0" smtClean="0">
                <a:latin typeface="Arial" pitchFamily="34" charset="0"/>
                <a:cs typeface="Arial" pitchFamily="34" charset="0"/>
              </a:rPr>
            </a:br>
            <a:r>
              <a:rPr lang="en-US" u="sng" dirty="0" err="1" smtClean="0">
                <a:latin typeface="Arial" pitchFamily="34" charset="0"/>
                <a:cs typeface="Arial" pitchFamily="34" charset="0"/>
              </a:rPr>
              <a:t>AsyncTask</a:t>
            </a:r>
            <a:endParaRPr lang="en-US" u="sng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7763257" y="1249310"/>
            <a:ext cx="1305621" cy="590931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u="sng" dirty="0" smtClean="0">
                <a:latin typeface="Arial" pitchFamily="34" charset="0"/>
                <a:cs typeface="Arial" pitchFamily="34" charset="0"/>
              </a:rPr>
              <a:t>: Worker</a:t>
            </a:r>
            <a:br>
              <a:rPr lang="en-US" u="sng" dirty="0" smtClean="0">
                <a:latin typeface="Arial" pitchFamily="34" charset="0"/>
                <a:cs typeface="Arial" pitchFamily="34" charset="0"/>
              </a:rPr>
            </a:br>
            <a:r>
              <a:rPr lang="en-US" u="sng" dirty="0" smtClean="0">
                <a:latin typeface="Arial" pitchFamily="34" charset="0"/>
                <a:cs typeface="Arial" pitchFamily="34" charset="0"/>
              </a:rPr>
              <a:t>Runnable</a:t>
            </a:r>
            <a:endParaRPr lang="en-US" u="sng" dirty="0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91" name="Group 90"/>
          <p:cNvGrpSpPr/>
          <p:nvPr/>
        </p:nvGrpSpPr>
        <p:grpSpPr>
          <a:xfrm>
            <a:off x="4477266" y="1437850"/>
            <a:ext cx="300243" cy="312737"/>
            <a:chOff x="8327572" y="4328206"/>
            <a:chExt cx="300243" cy="312737"/>
          </a:xfrm>
        </p:grpSpPr>
        <p:grpSp>
          <p:nvGrpSpPr>
            <p:cNvPr id="92" name="Group 91"/>
            <p:cNvGrpSpPr/>
            <p:nvPr/>
          </p:nvGrpSpPr>
          <p:grpSpPr>
            <a:xfrm>
              <a:off x="8472240" y="4328206"/>
              <a:ext cx="155575" cy="312737"/>
              <a:chOff x="7723835" y="1770063"/>
              <a:chExt cx="155575" cy="312737"/>
            </a:xfrm>
          </p:grpSpPr>
          <p:sp>
            <p:nvSpPr>
              <p:cNvPr id="94" name="Freeform 99"/>
              <p:cNvSpPr>
                <a:spLocks/>
              </p:cNvSpPr>
              <p:nvPr/>
            </p:nvSpPr>
            <p:spPr bwMode="auto">
              <a:xfrm>
                <a:off x="7723835" y="1770063"/>
                <a:ext cx="155575" cy="290512"/>
              </a:xfrm>
              <a:custGeom>
                <a:avLst/>
                <a:gdLst>
                  <a:gd name="T0" fmla="*/ 2147483647 w 98"/>
                  <a:gd name="T1" fmla="*/ 0 h 183"/>
                  <a:gd name="T2" fmla="*/ 2147483647 w 98"/>
                  <a:gd name="T3" fmla="*/ 2147483647 h 183"/>
                  <a:gd name="T4" fmla="*/ 0 w 98"/>
                  <a:gd name="T5" fmla="*/ 2147483647 h 183"/>
                  <a:gd name="T6" fmla="*/ 0 w 98"/>
                  <a:gd name="T7" fmla="*/ 2147483647 h 183"/>
                  <a:gd name="T8" fmla="*/ 2147483647 w 98"/>
                  <a:gd name="T9" fmla="*/ 2147483647 h 183"/>
                  <a:gd name="T10" fmla="*/ 2147483647 w 98"/>
                  <a:gd name="T11" fmla="*/ 2147483647 h 183"/>
                  <a:gd name="T12" fmla="*/ 2147483647 w 98"/>
                  <a:gd name="T13" fmla="*/ 2147483647 h 183"/>
                  <a:gd name="T14" fmla="*/ 2147483647 w 98"/>
                  <a:gd name="T15" fmla="*/ 2147483647 h 183"/>
                  <a:gd name="T16" fmla="*/ 2147483647 w 98"/>
                  <a:gd name="T17" fmla="*/ 2147483647 h 183"/>
                  <a:gd name="T18" fmla="*/ 2147483647 w 98"/>
                  <a:gd name="T19" fmla="*/ 2147483647 h 183"/>
                  <a:gd name="T20" fmla="*/ 2147483647 w 98"/>
                  <a:gd name="T21" fmla="*/ 2147483647 h 183"/>
                  <a:gd name="T22" fmla="*/ 2147483647 w 98"/>
                  <a:gd name="T23" fmla="*/ 2147483647 h 183"/>
                  <a:gd name="T24" fmla="*/ 2147483647 w 98"/>
                  <a:gd name="T25" fmla="*/ 2147483647 h 183"/>
                  <a:gd name="T26" fmla="*/ 2147483647 w 98"/>
                  <a:gd name="T27" fmla="*/ 2147483647 h 183"/>
                  <a:gd name="T28" fmla="*/ 2147483647 w 98"/>
                  <a:gd name="T29" fmla="*/ 2147483647 h 183"/>
                  <a:gd name="T30" fmla="*/ 2147483647 w 98"/>
                  <a:gd name="T31" fmla="*/ 2147483647 h 183"/>
                  <a:gd name="T32" fmla="*/ 2147483647 w 98"/>
                  <a:gd name="T33" fmla="*/ 2147483647 h 183"/>
                  <a:gd name="T34" fmla="*/ 2147483647 w 98"/>
                  <a:gd name="T35" fmla="*/ 0 h 183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98"/>
                  <a:gd name="T55" fmla="*/ 0 h 183"/>
                  <a:gd name="T56" fmla="*/ 98 w 98"/>
                  <a:gd name="T57" fmla="*/ 183 h 183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98" h="183">
                    <a:moveTo>
                      <a:pt x="98" y="0"/>
                    </a:moveTo>
                    <a:lnTo>
                      <a:pt x="14" y="42"/>
                    </a:lnTo>
                    <a:lnTo>
                      <a:pt x="0" y="56"/>
                    </a:lnTo>
                    <a:lnTo>
                      <a:pt x="42" y="70"/>
                    </a:lnTo>
                    <a:lnTo>
                      <a:pt x="84" y="84"/>
                    </a:lnTo>
                    <a:lnTo>
                      <a:pt x="84" y="99"/>
                    </a:lnTo>
                    <a:lnTo>
                      <a:pt x="42" y="113"/>
                    </a:lnTo>
                    <a:lnTo>
                      <a:pt x="14" y="127"/>
                    </a:lnTo>
                    <a:lnTo>
                      <a:pt x="14" y="141"/>
                    </a:lnTo>
                    <a:lnTo>
                      <a:pt x="42" y="155"/>
                    </a:lnTo>
                    <a:lnTo>
                      <a:pt x="70" y="155"/>
                    </a:lnTo>
                    <a:lnTo>
                      <a:pt x="70" y="169"/>
                    </a:lnTo>
                    <a:lnTo>
                      <a:pt x="28" y="183"/>
                    </a:lnTo>
                    <a:lnTo>
                      <a:pt x="98" y="0"/>
                    </a:lnTo>
                    <a:close/>
                  </a:path>
                </a:pathLst>
              </a:custGeom>
              <a:blipFill dpi="0" rotWithShape="0">
                <a:blip r:embed="rId4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95" name="Freeform 100"/>
              <p:cNvSpPr>
                <a:spLocks/>
              </p:cNvSpPr>
              <p:nvPr/>
            </p:nvSpPr>
            <p:spPr bwMode="auto">
              <a:xfrm>
                <a:off x="7723835" y="1770063"/>
                <a:ext cx="155575" cy="268287"/>
              </a:xfrm>
              <a:custGeom>
                <a:avLst/>
                <a:gdLst>
                  <a:gd name="T0" fmla="*/ 2147483647 w 98"/>
                  <a:gd name="T1" fmla="*/ 2147483647 h 169"/>
                  <a:gd name="T2" fmla="*/ 2147483647 w 98"/>
                  <a:gd name="T3" fmla="*/ 2147483647 h 169"/>
                  <a:gd name="T4" fmla="*/ 2147483647 w 98"/>
                  <a:gd name="T5" fmla="*/ 2147483647 h 169"/>
                  <a:gd name="T6" fmla="*/ 2147483647 w 98"/>
                  <a:gd name="T7" fmla="*/ 2147483647 h 169"/>
                  <a:gd name="T8" fmla="*/ 0 w 98"/>
                  <a:gd name="T9" fmla="*/ 2147483647 h 169"/>
                  <a:gd name="T10" fmla="*/ 2147483647 w 98"/>
                  <a:gd name="T11" fmla="*/ 2147483647 h 169"/>
                  <a:gd name="T12" fmla="*/ 2147483647 w 98"/>
                  <a:gd name="T13" fmla="*/ 2147483647 h 169"/>
                  <a:gd name="T14" fmla="*/ 2147483647 w 98"/>
                  <a:gd name="T15" fmla="*/ 2147483647 h 169"/>
                  <a:gd name="T16" fmla="*/ 2147483647 w 98"/>
                  <a:gd name="T17" fmla="*/ 2147483647 h 169"/>
                  <a:gd name="T18" fmla="*/ 2147483647 w 98"/>
                  <a:gd name="T19" fmla="*/ 2147483647 h 169"/>
                  <a:gd name="T20" fmla="*/ 2147483647 w 98"/>
                  <a:gd name="T21" fmla="*/ 2147483647 h 169"/>
                  <a:gd name="T22" fmla="*/ 2147483647 w 98"/>
                  <a:gd name="T23" fmla="*/ 2147483647 h 169"/>
                  <a:gd name="T24" fmla="*/ 2147483647 w 98"/>
                  <a:gd name="T25" fmla="*/ 2147483647 h 169"/>
                  <a:gd name="T26" fmla="*/ 2147483647 w 98"/>
                  <a:gd name="T27" fmla="*/ 2147483647 h 169"/>
                  <a:gd name="T28" fmla="*/ 2147483647 w 98"/>
                  <a:gd name="T29" fmla="*/ 2147483647 h 169"/>
                  <a:gd name="T30" fmla="*/ 2147483647 w 98"/>
                  <a:gd name="T31" fmla="*/ 2147483647 h 169"/>
                  <a:gd name="T32" fmla="*/ 2147483647 w 98"/>
                  <a:gd name="T33" fmla="*/ 2147483647 h 169"/>
                  <a:gd name="T34" fmla="*/ 2147483647 w 98"/>
                  <a:gd name="T35" fmla="*/ 2147483647 h 169"/>
                  <a:gd name="T36" fmla="*/ 2147483647 w 98"/>
                  <a:gd name="T37" fmla="*/ 2147483647 h 169"/>
                  <a:gd name="T38" fmla="*/ 2147483647 w 98"/>
                  <a:gd name="T39" fmla="*/ 2147483647 h 169"/>
                  <a:gd name="T40" fmla="*/ 2147483647 w 98"/>
                  <a:gd name="T41" fmla="*/ 2147483647 h 169"/>
                  <a:gd name="T42" fmla="*/ 2147483647 w 98"/>
                  <a:gd name="T43" fmla="*/ 2147483647 h 169"/>
                  <a:gd name="T44" fmla="*/ 2147483647 w 98"/>
                  <a:gd name="T45" fmla="*/ 2147483647 h 169"/>
                  <a:gd name="T46" fmla="*/ 2147483647 w 98"/>
                  <a:gd name="T47" fmla="*/ 2147483647 h 169"/>
                  <a:gd name="T48" fmla="*/ 2147483647 w 98"/>
                  <a:gd name="T49" fmla="*/ 2147483647 h 169"/>
                  <a:gd name="T50" fmla="*/ 2147483647 w 98"/>
                  <a:gd name="T51" fmla="*/ 2147483647 h 169"/>
                  <a:gd name="T52" fmla="*/ 2147483647 w 98"/>
                  <a:gd name="T53" fmla="*/ 2147483647 h 169"/>
                  <a:gd name="T54" fmla="*/ 2147483647 w 98"/>
                  <a:gd name="T55" fmla="*/ 2147483647 h 169"/>
                  <a:gd name="T56" fmla="*/ 2147483647 w 98"/>
                  <a:gd name="T57" fmla="*/ 2147483647 h 169"/>
                  <a:gd name="T58" fmla="*/ 2147483647 w 98"/>
                  <a:gd name="T59" fmla="*/ 2147483647 h 169"/>
                  <a:gd name="T60" fmla="*/ 2147483647 w 98"/>
                  <a:gd name="T61" fmla="*/ 2147483647 h 169"/>
                  <a:gd name="T62" fmla="*/ 2147483647 w 98"/>
                  <a:gd name="T63" fmla="*/ 2147483647 h 169"/>
                  <a:gd name="T64" fmla="*/ 2147483647 w 98"/>
                  <a:gd name="T65" fmla="*/ 2147483647 h 169"/>
                  <a:gd name="T66" fmla="*/ 2147483647 w 98"/>
                  <a:gd name="T67" fmla="*/ 2147483647 h 169"/>
                  <a:gd name="T68" fmla="*/ 2147483647 w 98"/>
                  <a:gd name="T69" fmla="*/ 2147483647 h 169"/>
                  <a:gd name="T70" fmla="*/ 2147483647 w 98"/>
                  <a:gd name="T71" fmla="*/ 2147483647 h 169"/>
                  <a:gd name="T72" fmla="*/ 2147483647 w 98"/>
                  <a:gd name="T73" fmla="*/ 2147483647 h 169"/>
                  <a:gd name="T74" fmla="*/ 0 w 98"/>
                  <a:gd name="T75" fmla="*/ 2147483647 h 169"/>
                  <a:gd name="T76" fmla="*/ 0 w 98"/>
                  <a:gd name="T77" fmla="*/ 2147483647 h 169"/>
                  <a:gd name="T78" fmla="*/ 0 w 98"/>
                  <a:gd name="T79" fmla="*/ 2147483647 h 169"/>
                  <a:gd name="T80" fmla="*/ 2147483647 w 98"/>
                  <a:gd name="T81" fmla="*/ 2147483647 h 169"/>
                  <a:gd name="T82" fmla="*/ 2147483647 w 98"/>
                  <a:gd name="T83" fmla="*/ 0 h 169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w 98"/>
                  <a:gd name="T127" fmla="*/ 0 h 169"/>
                  <a:gd name="T128" fmla="*/ 98 w 98"/>
                  <a:gd name="T129" fmla="*/ 169 h 169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T126" t="T127" r="T128" b="T129"/>
                <a:pathLst>
                  <a:path w="98" h="169">
                    <a:moveTo>
                      <a:pt x="98" y="14"/>
                    </a:moveTo>
                    <a:lnTo>
                      <a:pt x="14" y="56"/>
                    </a:lnTo>
                    <a:lnTo>
                      <a:pt x="28" y="56"/>
                    </a:lnTo>
                    <a:lnTo>
                      <a:pt x="14" y="70"/>
                    </a:lnTo>
                    <a:lnTo>
                      <a:pt x="0" y="56"/>
                    </a:lnTo>
                    <a:lnTo>
                      <a:pt x="42" y="70"/>
                    </a:lnTo>
                    <a:lnTo>
                      <a:pt x="84" y="84"/>
                    </a:lnTo>
                    <a:lnTo>
                      <a:pt x="98" y="84"/>
                    </a:lnTo>
                    <a:lnTo>
                      <a:pt x="98" y="99"/>
                    </a:lnTo>
                    <a:lnTo>
                      <a:pt x="84" y="113"/>
                    </a:lnTo>
                    <a:lnTo>
                      <a:pt x="42" y="127"/>
                    </a:lnTo>
                    <a:lnTo>
                      <a:pt x="14" y="141"/>
                    </a:lnTo>
                    <a:lnTo>
                      <a:pt x="28" y="127"/>
                    </a:lnTo>
                    <a:lnTo>
                      <a:pt x="28" y="141"/>
                    </a:lnTo>
                    <a:lnTo>
                      <a:pt x="14" y="141"/>
                    </a:lnTo>
                    <a:lnTo>
                      <a:pt x="42" y="155"/>
                    </a:lnTo>
                    <a:lnTo>
                      <a:pt x="70" y="155"/>
                    </a:lnTo>
                    <a:lnTo>
                      <a:pt x="84" y="155"/>
                    </a:lnTo>
                    <a:lnTo>
                      <a:pt x="84" y="169"/>
                    </a:lnTo>
                    <a:lnTo>
                      <a:pt x="70" y="169"/>
                    </a:lnTo>
                    <a:lnTo>
                      <a:pt x="70" y="155"/>
                    </a:lnTo>
                    <a:lnTo>
                      <a:pt x="70" y="169"/>
                    </a:lnTo>
                    <a:lnTo>
                      <a:pt x="42" y="169"/>
                    </a:lnTo>
                    <a:lnTo>
                      <a:pt x="14" y="155"/>
                    </a:lnTo>
                    <a:lnTo>
                      <a:pt x="14" y="141"/>
                    </a:lnTo>
                    <a:lnTo>
                      <a:pt x="14" y="127"/>
                    </a:lnTo>
                    <a:lnTo>
                      <a:pt x="42" y="113"/>
                    </a:lnTo>
                    <a:lnTo>
                      <a:pt x="84" y="99"/>
                    </a:lnTo>
                    <a:lnTo>
                      <a:pt x="84" y="84"/>
                    </a:lnTo>
                    <a:lnTo>
                      <a:pt x="84" y="99"/>
                    </a:lnTo>
                    <a:lnTo>
                      <a:pt x="42" y="84"/>
                    </a:lnTo>
                    <a:lnTo>
                      <a:pt x="0" y="70"/>
                    </a:lnTo>
                    <a:lnTo>
                      <a:pt x="0" y="56"/>
                    </a:lnTo>
                    <a:lnTo>
                      <a:pt x="14" y="42"/>
                    </a:lnTo>
                    <a:lnTo>
                      <a:pt x="98" y="0"/>
                    </a:lnTo>
                    <a:lnTo>
                      <a:pt x="98" y="14"/>
                    </a:lnTo>
                    <a:close/>
                  </a:path>
                </a:pathLst>
              </a:custGeom>
              <a:blipFill dpi="0" rotWithShape="0">
                <a:blip r:embed="rId5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96" name="Freeform 101"/>
              <p:cNvSpPr>
                <a:spLocks/>
              </p:cNvSpPr>
              <p:nvPr/>
            </p:nvSpPr>
            <p:spPr bwMode="auto">
              <a:xfrm>
                <a:off x="7834960" y="2038350"/>
                <a:ext cx="22225" cy="22225"/>
              </a:xfrm>
              <a:custGeom>
                <a:avLst/>
                <a:gdLst>
                  <a:gd name="T0" fmla="*/ 2147483647 w 14"/>
                  <a:gd name="T1" fmla="*/ 0 h 14"/>
                  <a:gd name="T2" fmla="*/ 2147483647 w 14"/>
                  <a:gd name="T3" fmla="*/ 0 h 14"/>
                  <a:gd name="T4" fmla="*/ 0 w 14"/>
                  <a:gd name="T5" fmla="*/ 2147483647 h 14"/>
                  <a:gd name="T6" fmla="*/ 0 w 14"/>
                  <a:gd name="T7" fmla="*/ 0 h 14"/>
                  <a:gd name="T8" fmla="*/ 0 w 14"/>
                  <a:gd name="T9" fmla="*/ 0 h 14"/>
                  <a:gd name="T10" fmla="*/ 0 w 14"/>
                  <a:gd name="T11" fmla="*/ 0 h 14"/>
                  <a:gd name="T12" fmla="*/ 2147483647 w 14"/>
                  <a:gd name="T13" fmla="*/ 0 h 1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4"/>
                  <a:gd name="T22" fmla="*/ 0 h 14"/>
                  <a:gd name="T23" fmla="*/ 14 w 14"/>
                  <a:gd name="T24" fmla="*/ 14 h 14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4" h="14">
                    <a:moveTo>
                      <a:pt x="14" y="0"/>
                    </a:moveTo>
                    <a:lnTo>
                      <a:pt x="14" y="0"/>
                    </a:lnTo>
                    <a:lnTo>
                      <a:pt x="0" y="14"/>
                    </a:lnTo>
                    <a:lnTo>
                      <a:pt x="0" y="0"/>
                    </a:lnTo>
                    <a:lnTo>
                      <a:pt x="14" y="0"/>
                    </a:lnTo>
                    <a:close/>
                  </a:path>
                </a:pathLst>
              </a:custGeom>
              <a:blipFill dpi="0" rotWithShape="0">
                <a:blip r:embed="rId5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97" name="Freeform 102"/>
              <p:cNvSpPr>
                <a:spLocks/>
              </p:cNvSpPr>
              <p:nvPr/>
            </p:nvSpPr>
            <p:spPr bwMode="auto">
              <a:xfrm>
                <a:off x="7768285" y="2038350"/>
                <a:ext cx="66675" cy="44450"/>
              </a:xfrm>
              <a:custGeom>
                <a:avLst/>
                <a:gdLst>
                  <a:gd name="T0" fmla="*/ 2147483647 w 42"/>
                  <a:gd name="T1" fmla="*/ 2147483647 h 28"/>
                  <a:gd name="T2" fmla="*/ 2147483647 w 42"/>
                  <a:gd name="T3" fmla="*/ 0 h 28"/>
                  <a:gd name="T4" fmla="*/ 0 w 42"/>
                  <a:gd name="T5" fmla="*/ 2147483647 h 28"/>
                  <a:gd name="T6" fmla="*/ 0 w 42"/>
                  <a:gd name="T7" fmla="*/ 2147483647 h 28"/>
                  <a:gd name="T8" fmla="*/ 2147483647 w 42"/>
                  <a:gd name="T9" fmla="*/ 2147483647 h 2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2"/>
                  <a:gd name="T16" fmla="*/ 0 h 28"/>
                  <a:gd name="T17" fmla="*/ 42 w 42"/>
                  <a:gd name="T18" fmla="*/ 28 h 2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2" h="28">
                    <a:moveTo>
                      <a:pt x="42" y="14"/>
                    </a:moveTo>
                    <a:lnTo>
                      <a:pt x="42" y="0"/>
                    </a:lnTo>
                    <a:lnTo>
                      <a:pt x="0" y="14"/>
                    </a:lnTo>
                    <a:lnTo>
                      <a:pt x="0" y="28"/>
                    </a:lnTo>
                    <a:lnTo>
                      <a:pt x="42" y="14"/>
                    </a:lnTo>
                    <a:close/>
                  </a:path>
                </a:pathLst>
              </a:custGeom>
              <a:blipFill dpi="0" rotWithShape="0">
                <a:blip r:embed="rId5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Arial" pitchFamily="34" charset="0"/>
                  <a:cs typeface="Arial" pitchFamily="34" charset="0"/>
                </a:endParaRPr>
              </a:p>
            </p:txBody>
          </p:sp>
        </p:grpSp>
        <p:cxnSp>
          <p:nvCxnSpPr>
            <p:cNvPr id="93" name="Straight Arrow Connector 92"/>
            <p:cNvCxnSpPr/>
            <p:nvPr/>
          </p:nvCxnSpPr>
          <p:spPr bwMode="auto">
            <a:xfrm>
              <a:off x="8327572" y="4484348"/>
              <a:ext cx="167346" cy="0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sp>
        <p:nvSpPr>
          <p:cNvPr id="98" name="Line Callout 1 97"/>
          <p:cNvSpPr/>
          <p:nvPr/>
        </p:nvSpPr>
        <p:spPr bwMode="auto">
          <a:xfrm>
            <a:off x="7022390" y="2528041"/>
            <a:ext cx="1572393" cy="646331"/>
          </a:xfrm>
          <a:prstGeom prst="borderCallout1">
            <a:avLst>
              <a:gd name="adj1" fmla="val 102480"/>
              <a:gd name="adj2" fmla="val 84714"/>
              <a:gd name="adj3" fmla="val 184784"/>
              <a:gd name="adj4" fmla="val 53411"/>
            </a:avLst>
          </a:prstGeom>
          <a:solidFill>
            <a:srgbClr val="EFFD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i="1" dirty="0" smtClean="0">
                <a:latin typeface="Arial" pitchFamily="34" charset="0"/>
                <a:cs typeface="Arial" pitchFamily="34" charset="0"/>
              </a:rPr>
              <a:t>Perform long-running task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6331956" y="1249310"/>
            <a:ext cx="1355007" cy="590931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u="sng" dirty="0" smtClean="0">
                <a:latin typeface="Arial" pitchFamily="34" charset="0"/>
                <a:cs typeface="Arial" pitchFamily="34" charset="0"/>
              </a:rPr>
              <a:t>: Default</a:t>
            </a:r>
            <a:br>
              <a:rPr lang="en-US" u="sng" dirty="0" smtClean="0">
                <a:latin typeface="Arial" pitchFamily="34" charset="0"/>
                <a:cs typeface="Arial" pitchFamily="34" charset="0"/>
              </a:rPr>
            </a:br>
            <a:r>
              <a:rPr lang="en-US" u="sng" dirty="0" smtClean="0">
                <a:latin typeface="Arial" pitchFamily="34" charset="0"/>
                <a:cs typeface="Arial" pitchFamily="34" charset="0"/>
              </a:rPr>
              <a:t>Executor</a:t>
            </a:r>
            <a:endParaRPr lang="en-US" u="sng" dirty="0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104" name="Group 103"/>
          <p:cNvGrpSpPr/>
          <p:nvPr/>
        </p:nvGrpSpPr>
        <p:grpSpPr>
          <a:xfrm>
            <a:off x="7292285" y="1378827"/>
            <a:ext cx="300243" cy="312737"/>
            <a:chOff x="8327572" y="4328206"/>
            <a:chExt cx="300243" cy="312737"/>
          </a:xfrm>
        </p:grpSpPr>
        <p:grpSp>
          <p:nvGrpSpPr>
            <p:cNvPr id="105" name="Group 104"/>
            <p:cNvGrpSpPr/>
            <p:nvPr/>
          </p:nvGrpSpPr>
          <p:grpSpPr>
            <a:xfrm>
              <a:off x="8472240" y="4328206"/>
              <a:ext cx="155575" cy="312737"/>
              <a:chOff x="7723835" y="1770063"/>
              <a:chExt cx="155575" cy="312737"/>
            </a:xfrm>
          </p:grpSpPr>
          <p:sp>
            <p:nvSpPr>
              <p:cNvPr id="107" name="Freeform 99"/>
              <p:cNvSpPr>
                <a:spLocks/>
              </p:cNvSpPr>
              <p:nvPr/>
            </p:nvSpPr>
            <p:spPr bwMode="auto">
              <a:xfrm>
                <a:off x="7723835" y="1770063"/>
                <a:ext cx="155575" cy="290512"/>
              </a:xfrm>
              <a:custGeom>
                <a:avLst/>
                <a:gdLst>
                  <a:gd name="T0" fmla="*/ 2147483647 w 98"/>
                  <a:gd name="T1" fmla="*/ 0 h 183"/>
                  <a:gd name="T2" fmla="*/ 2147483647 w 98"/>
                  <a:gd name="T3" fmla="*/ 2147483647 h 183"/>
                  <a:gd name="T4" fmla="*/ 0 w 98"/>
                  <a:gd name="T5" fmla="*/ 2147483647 h 183"/>
                  <a:gd name="T6" fmla="*/ 0 w 98"/>
                  <a:gd name="T7" fmla="*/ 2147483647 h 183"/>
                  <a:gd name="T8" fmla="*/ 2147483647 w 98"/>
                  <a:gd name="T9" fmla="*/ 2147483647 h 183"/>
                  <a:gd name="T10" fmla="*/ 2147483647 w 98"/>
                  <a:gd name="T11" fmla="*/ 2147483647 h 183"/>
                  <a:gd name="T12" fmla="*/ 2147483647 w 98"/>
                  <a:gd name="T13" fmla="*/ 2147483647 h 183"/>
                  <a:gd name="T14" fmla="*/ 2147483647 w 98"/>
                  <a:gd name="T15" fmla="*/ 2147483647 h 183"/>
                  <a:gd name="T16" fmla="*/ 2147483647 w 98"/>
                  <a:gd name="T17" fmla="*/ 2147483647 h 183"/>
                  <a:gd name="T18" fmla="*/ 2147483647 w 98"/>
                  <a:gd name="T19" fmla="*/ 2147483647 h 183"/>
                  <a:gd name="T20" fmla="*/ 2147483647 w 98"/>
                  <a:gd name="T21" fmla="*/ 2147483647 h 183"/>
                  <a:gd name="T22" fmla="*/ 2147483647 w 98"/>
                  <a:gd name="T23" fmla="*/ 2147483647 h 183"/>
                  <a:gd name="T24" fmla="*/ 2147483647 w 98"/>
                  <a:gd name="T25" fmla="*/ 2147483647 h 183"/>
                  <a:gd name="T26" fmla="*/ 2147483647 w 98"/>
                  <a:gd name="T27" fmla="*/ 2147483647 h 183"/>
                  <a:gd name="T28" fmla="*/ 2147483647 w 98"/>
                  <a:gd name="T29" fmla="*/ 2147483647 h 183"/>
                  <a:gd name="T30" fmla="*/ 2147483647 w 98"/>
                  <a:gd name="T31" fmla="*/ 2147483647 h 183"/>
                  <a:gd name="T32" fmla="*/ 2147483647 w 98"/>
                  <a:gd name="T33" fmla="*/ 2147483647 h 183"/>
                  <a:gd name="T34" fmla="*/ 2147483647 w 98"/>
                  <a:gd name="T35" fmla="*/ 0 h 183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98"/>
                  <a:gd name="T55" fmla="*/ 0 h 183"/>
                  <a:gd name="T56" fmla="*/ 98 w 98"/>
                  <a:gd name="T57" fmla="*/ 183 h 183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98" h="183">
                    <a:moveTo>
                      <a:pt x="98" y="0"/>
                    </a:moveTo>
                    <a:lnTo>
                      <a:pt x="14" y="42"/>
                    </a:lnTo>
                    <a:lnTo>
                      <a:pt x="0" y="56"/>
                    </a:lnTo>
                    <a:lnTo>
                      <a:pt x="42" y="70"/>
                    </a:lnTo>
                    <a:lnTo>
                      <a:pt x="84" y="84"/>
                    </a:lnTo>
                    <a:lnTo>
                      <a:pt x="84" y="99"/>
                    </a:lnTo>
                    <a:lnTo>
                      <a:pt x="42" y="113"/>
                    </a:lnTo>
                    <a:lnTo>
                      <a:pt x="14" y="127"/>
                    </a:lnTo>
                    <a:lnTo>
                      <a:pt x="14" y="141"/>
                    </a:lnTo>
                    <a:lnTo>
                      <a:pt x="42" y="155"/>
                    </a:lnTo>
                    <a:lnTo>
                      <a:pt x="70" y="155"/>
                    </a:lnTo>
                    <a:lnTo>
                      <a:pt x="70" y="169"/>
                    </a:lnTo>
                    <a:lnTo>
                      <a:pt x="28" y="183"/>
                    </a:lnTo>
                    <a:lnTo>
                      <a:pt x="98" y="0"/>
                    </a:lnTo>
                    <a:close/>
                  </a:path>
                </a:pathLst>
              </a:custGeom>
              <a:blipFill dpi="0" rotWithShape="0">
                <a:blip r:embed="rId4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08" name="Freeform 100"/>
              <p:cNvSpPr>
                <a:spLocks/>
              </p:cNvSpPr>
              <p:nvPr/>
            </p:nvSpPr>
            <p:spPr bwMode="auto">
              <a:xfrm>
                <a:off x="7723835" y="1770063"/>
                <a:ext cx="155575" cy="268287"/>
              </a:xfrm>
              <a:custGeom>
                <a:avLst/>
                <a:gdLst>
                  <a:gd name="T0" fmla="*/ 2147483647 w 98"/>
                  <a:gd name="T1" fmla="*/ 2147483647 h 169"/>
                  <a:gd name="T2" fmla="*/ 2147483647 w 98"/>
                  <a:gd name="T3" fmla="*/ 2147483647 h 169"/>
                  <a:gd name="T4" fmla="*/ 2147483647 w 98"/>
                  <a:gd name="T5" fmla="*/ 2147483647 h 169"/>
                  <a:gd name="T6" fmla="*/ 2147483647 w 98"/>
                  <a:gd name="T7" fmla="*/ 2147483647 h 169"/>
                  <a:gd name="T8" fmla="*/ 0 w 98"/>
                  <a:gd name="T9" fmla="*/ 2147483647 h 169"/>
                  <a:gd name="T10" fmla="*/ 2147483647 w 98"/>
                  <a:gd name="T11" fmla="*/ 2147483647 h 169"/>
                  <a:gd name="T12" fmla="*/ 2147483647 w 98"/>
                  <a:gd name="T13" fmla="*/ 2147483647 h 169"/>
                  <a:gd name="T14" fmla="*/ 2147483647 w 98"/>
                  <a:gd name="T15" fmla="*/ 2147483647 h 169"/>
                  <a:gd name="T16" fmla="*/ 2147483647 w 98"/>
                  <a:gd name="T17" fmla="*/ 2147483647 h 169"/>
                  <a:gd name="T18" fmla="*/ 2147483647 w 98"/>
                  <a:gd name="T19" fmla="*/ 2147483647 h 169"/>
                  <a:gd name="T20" fmla="*/ 2147483647 w 98"/>
                  <a:gd name="T21" fmla="*/ 2147483647 h 169"/>
                  <a:gd name="T22" fmla="*/ 2147483647 w 98"/>
                  <a:gd name="T23" fmla="*/ 2147483647 h 169"/>
                  <a:gd name="T24" fmla="*/ 2147483647 w 98"/>
                  <a:gd name="T25" fmla="*/ 2147483647 h 169"/>
                  <a:gd name="T26" fmla="*/ 2147483647 w 98"/>
                  <a:gd name="T27" fmla="*/ 2147483647 h 169"/>
                  <a:gd name="T28" fmla="*/ 2147483647 w 98"/>
                  <a:gd name="T29" fmla="*/ 2147483647 h 169"/>
                  <a:gd name="T30" fmla="*/ 2147483647 w 98"/>
                  <a:gd name="T31" fmla="*/ 2147483647 h 169"/>
                  <a:gd name="T32" fmla="*/ 2147483647 w 98"/>
                  <a:gd name="T33" fmla="*/ 2147483647 h 169"/>
                  <a:gd name="T34" fmla="*/ 2147483647 w 98"/>
                  <a:gd name="T35" fmla="*/ 2147483647 h 169"/>
                  <a:gd name="T36" fmla="*/ 2147483647 w 98"/>
                  <a:gd name="T37" fmla="*/ 2147483647 h 169"/>
                  <a:gd name="T38" fmla="*/ 2147483647 w 98"/>
                  <a:gd name="T39" fmla="*/ 2147483647 h 169"/>
                  <a:gd name="T40" fmla="*/ 2147483647 w 98"/>
                  <a:gd name="T41" fmla="*/ 2147483647 h 169"/>
                  <a:gd name="T42" fmla="*/ 2147483647 w 98"/>
                  <a:gd name="T43" fmla="*/ 2147483647 h 169"/>
                  <a:gd name="T44" fmla="*/ 2147483647 w 98"/>
                  <a:gd name="T45" fmla="*/ 2147483647 h 169"/>
                  <a:gd name="T46" fmla="*/ 2147483647 w 98"/>
                  <a:gd name="T47" fmla="*/ 2147483647 h 169"/>
                  <a:gd name="T48" fmla="*/ 2147483647 w 98"/>
                  <a:gd name="T49" fmla="*/ 2147483647 h 169"/>
                  <a:gd name="T50" fmla="*/ 2147483647 w 98"/>
                  <a:gd name="T51" fmla="*/ 2147483647 h 169"/>
                  <a:gd name="T52" fmla="*/ 2147483647 w 98"/>
                  <a:gd name="T53" fmla="*/ 2147483647 h 169"/>
                  <a:gd name="T54" fmla="*/ 2147483647 w 98"/>
                  <a:gd name="T55" fmla="*/ 2147483647 h 169"/>
                  <a:gd name="T56" fmla="*/ 2147483647 w 98"/>
                  <a:gd name="T57" fmla="*/ 2147483647 h 169"/>
                  <a:gd name="T58" fmla="*/ 2147483647 w 98"/>
                  <a:gd name="T59" fmla="*/ 2147483647 h 169"/>
                  <a:gd name="T60" fmla="*/ 2147483647 w 98"/>
                  <a:gd name="T61" fmla="*/ 2147483647 h 169"/>
                  <a:gd name="T62" fmla="*/ 2147483647 w 98"/>
                  <a:gd name="T63" fmla="*/ 2147483647 h 169"/>
                  <a:gd name="T64" fmla="*/ 2147483647 w 98"/>
                  <a:gd name="T65" fmla="*/ 2147483647 h 169"/>
                  <a:gd name="T66" fmla="*/ 2147483647 w 98"/>
                  <a:gd name="T67" fmla="*/ 2147483647 h 169"/>
                  <a:gd name="T68" fmla="*/ 2147483647 w 98"/>
                  <a:gd name="T69" fmla="*/ 2147483647 h 169"/>
                  <a:gd name="T70" fmla="*/ 2147483647 w 98"/>
                  <a:gd name="T71" fmla="*/ 2147483647 h 169"/>
                  <a:gd name="T72" fmla="*/ 2147483647 w 98"/>
                  <a:gd name="T73" fmla="*/ 2147483647 h 169"/>
                  <a:gd name="T74" fmla="*/ 0 w 98"/>
                  <a:gd name="T75" fmla="*/ 2147483647 h 169"/>
                  <a:gd name="T76" fmla="*/ 0 w 98"/>
                  <a:gd name="T77" fmla="*/ 2147483647 h 169"/>
                  <a:gd name="T78" fmla="*/ 0 w 98"/>
                  <a:gd name="T79" fmla="*/ 2147483647 h 169"/>
                  <a:gd name="T80" fmla="*/ 2147483647 w 98"/>
                  <a:gd name="T81" fmla="*/ 2147483647 h 169"/>
                  <a:gd name="T82" fmla="*/ 2147483647 w 98"/>
                  <a:gd name="T83" fmla="*/ 0 h 169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w 98"/>
                  <a:gd name="T127" fmla="*/ 0 h 169"/>
                  <a:gd name="T128" fmla="*/ 98 w 98"/>
                  <a:gd name="T129" fmla="*/ 169 h 169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T126" t="T127" r="T128" b="T129"/>
                <a:pathLst>
                  <a:path w="98" h="169">
                    <a:moveTo>
                      <a:pt x="98" y="14"/>
                    </a:moveTo>
                    <a:lnTo>
                      <a:pt x="14" y="56"/>
                    </a:lnTo>
                    <a:lnTo>
                      <a:pt x="28" y="56"/>
                    </a:lnTo>
                    <a:lnTo>
                      <a:pt x="14" y="70"/>
                    </a:lnTo>
                    <a:lnTo>
                      <a:pt x="0" y="56"/>
                    </a:lnTo>
                    <a:lnTo>
                      <a:pt x="42" y="70"/>
                    </a:lnTo>
                    <a:lnTo>
                      <a:pt x="84" y="84"/>
                    </a:lnTo>
                    <a:lnTo>
                      <a:pt x="98" y="84"/>
                    </a:lnTo>
                    <a:lnTo>
                      <a:pt x="98" y="99"/>
                    </a:lnTo>
                    <a:lnTo>
                      <a:pt x="84" y="113"/>
                    </a:lnTo>
                    <a:lnTo>
                      <a:pt x="42" y="127"/>
                    </a:lnTo>
                    <a:lnTo>
                      <a:pt x="14" y="141"/>
                    </a:lnTo>
                    <a:lnTo>
                      <a:pt x="28" y="127"/>
                    </a:lnTo>
                    <a:lnTo>
                      <a:pt x="28" y="141"/>
                    </a:lnTo>
                    <a:lnTo>
                      <a:pt x="14" y="141"/>
                    </a:lnTo>
                    <a:lnTo>
                      <a:pt x="42" y="155"/>
                    </a:lnTo>
                    <a:lnTo>
                      <a:pt x="70" y="155"/>
                    </a:lnTo>
                    <a:lnTo>
                      <a:pt x="84" y="155"/>
                    </a:lnTo>
                    <a:lnTo>
                      <a:pt x="84" y="169"/>
                    </a:lnTo>
                    <a:lnTo>
                      <a:pt x="70" y="169"/>
                    </a:lnTo>
                    <a:lnTo>
                      <a:pt x="70" y="155"/>
                    </a:lnTo>
                    <a:lnTo>
                      <a:pt x="70" y="169"/>
                    </a:lnTo>
                    <a:lnTo>
                      <a:pt x="42" y="169"/>
                    </a:lnTo>
                    <a:lnTo>
                      <a:pt x="14" y="155"/>
                    </a:lnTo>
                    <a:lnTo>
                      <a:pt x="14" y="141"/>
                    </a:lnTo>
                    <a:lnTo>
                      <a:pt x="14" y="127"/>
                    </a:lnTo>
                    <a:lnTo>
                      <a:pt x="42" y="113"/>
                    </a:lnTo>
                    <a:lnTo>
                      <a:pt x="84" y="99"/>
                    </a:lnTo>
                    <a:lnTo>
                      <a:pt x="84" y="84"/>
                    </a:lnTo>
                    <a:lnTo>
                      <a:pt x="84" y="99"/>
                    </a:lnTo>
                    <a:lnTo>
                      <a:pt x="42" y="84"/>
                    </a:lnTo>
                    <a:lnTo>
                      <a:pt x="0" y="70"/>
                    </a:lnTo>
                    <a:lnTo>
                      <a:pt x="0" y="56"/>
                    </a:lnTo>
                    <a:lnTo>
                      <a:pt x="14" y="42"/>
                    </a:lnTo>
                    <a:lnTo>
                      <a:pt x="98" y="0"/>
                    </a:lnTo>
                    <a:lnTo>
                      <a:pt x="98" y="14"/>
                    </a:lnTo>
                    <a:close/>
                  </a:path>
                </a:pathLst>
              </a:custGeom>
              <a:blipFill dpi="0" rotWithShape="0">
                <a:blip r:embed="rId5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09" name="Freeform 101"/>
              <p:cNvSpPr>
                <a:spLocks/>
              </p:cNvSpPr>
              <p:nvPr/>
            </p:nvSpPr>
            <p:spPr bwMode="auto">
              <a:xfrm>
                <a:off x="7834960" y="2038350"/>
                <a:ext cx="22225" cy="22225"/>
              </a:xfrm>
              <a:custGeom>
                <a:avLst/>
                <a:gdLst>
                  <a:gd name="T0" fmla="*/ 2147483647 w 14"/>
                  <a:gd name="T1" fmla="*/ 0 h 14"/>
                  <a:gd name="T2" fmla="*/ 2147483647 w 14"/>
                  <a:gd name="T3" fmla="*/ 0 h 14"/>
                  <a:gd name="T4" fmla="*/ 0 w 14"/>
                  <a:gd name="T5" fmla="*/ 2147483647 h 14"/>
                  <a:gd name="T6" fmla="*/ 0 w 14"/>
                  <a:gd name="T7" fmla="*/ 0 h 14"/>
                  <a:gd name="T8" fmla="*/ 0 w 14"/>
                  <a:gd name="T9" fmla="*/ 0 h 14"/>
                  <a:gd name="T10" fmla="*/ 0 w 14"/>
                  <a:gd name="T11" fmla="*/ 0 h 14"/>
                  <a:gd name="T12" fmla="*/ 2147483647 w 14"/>
                  <a:gd name="T13" fmla="*/ 0 h 1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4"/>
                  <a:gd name="T22" fmla="*/ 0 h 14"/>
                  <a:gd name="T23" fmla="*/ 14 w 14"/>
                  <a:gd name="T24" fmla="*/ 14 h 14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4" h="14">
                    <a:moveTo>
                      <a:pt x="14" y="0"/>
                    </a:moveTo>
                    <a:lnTo>
                      <a:pt x="14" y="0"/>
                    </a:lnTo>
                    <a:lnTo>
                      <a:pt x="0" y="14"/>
                    </a:lnTo>
                    <a:lnTo>
                      <a:pt x="0" y="0"/>
                    </a:lnTo>
                    <a:lnTo>
                      <a:pt x="14" y="0"/>
                    </a:lnTo>
                    <a:close/>
                  </a:path>
                </a:pathLst>
              </a:custGeom>
              <a:blipFill dpi="0" rotWithShape="0">
                <a:blip r:embed="rId5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10" name="Freeform 102"/>
              <p:cNvSpPr>
                <a:spLocks/>
              </p:cNvSpPr>
              <p:nvPr/>
            </p:nvSpPr>
            <p:spPr bwMode="auto">
              <a:xfrm>
                <a:off x="7768285" y="2038350"/>
                <a:ext cx="66675" cy="44450"/>
              </a:xfrm>
              <a:custGeom>
                <a:avLst/>
                <a:gdLst>
                  <a:gd name="T0" fmla="*/ 2147483647 w 42"/>
                  <a:gd name="T1" fmla="*/ 2147483647 h 28"/>
                  <a:gd name="T2" fmla="*/ 2147483647 w 42"/>
                  <a:gd name="T3" fmla="*/ 0 h 28"/>
                  <a:gd name="T4" fmla="*/ 0 w 42"/>
                  <a:gd name="T5" fmla="*/ 2147483647 h 28"/>
                  <a:gd name="T6" fmla="*/ 0 w 42"/>
                  <a:gd name="T7" fmla="*/ 2147483647 h 28"/>
                  <a:gd name="T8" fmla="*/ 2147483647 w 42"/>
                  <a:gd name="T9" fmla="*/ 2147483647 h 2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2"/>
                  <a:gd name="T16" fmla="*/ 0 h 28"/>
                  <a:gd name="T17" fmla="*/ 42 w 42"/>
                  <a:gd name="T18" fmla="*/ 28 h 2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2" h="28">
                    <a:moveTo>
                      <a:pt x="42" y="14"/>
                    </a:moveTo>
                    <a:lnTo>
                      <a:pt x="42" y="0"/>
                    </a:lnTo>
                    <a:lnTo>
                      <a:pt x="0" y="14"/>
                    </a:lnTo>
                    <a:lnTo>
                      <a:pt x="0" y="28"/>
                    </a:lnTo>
                    <a:lnTo>
                      <a:pt x="42" y="14"/>
                    </a:lnTo>
                    <a:close/>
                  </a:path>
                </a:pathLst>
              </a:custGeom>
              <a:blipFill dpi="0" rotWithShape="0">
                <a:blip r:embed="rId5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Arial" pitchFamily="34" charset="0"/>
                  <a:cs typeface="Arial" pitchFamily="34" charset="0"/>
                </a:endParaRPr>
              </a:p>
            </p:txBody>
          </p:sp>
        </p:grpSp>
        <p:cxnSp>
          <p:nvCxnSpPr>
            <p:cNvPr id="106" name="Straight Arrow Connector 105"/>
            <p:cNvCxnSpPr/>
            <p:nvPr/>
          </p:nvCxnSpPr>
          <p:spPr bwMode="auto">
            <a:xfrm>
              <a:off x="8327572" y="4484348"/>
              <a:ext cx="167346" cy="0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sp>
        <p:nvSpPr>
          <p:cNvPr id="128" name="Line Callout 1 127"/>
          <p:cNvSpPr/>
          <p:nvPr/>
        </p:nvSpPr>
        <p:spPr bwMode="auto">
          <a:xfrm>
            <a:off x="5712260" y="5417670"/>
            <a:ext cx="1470959" cy="646331"/>
          </a:xfrm>
          <a:prstGeom prst="borderCallout1">
            <a:avLst>
              <a:gd name="adj1" fmla="val -459"/>
              <a:gd name="adj2" fmla="val 46576"/>
              <a:gd name="adj3" fmla="val -207581"/>
              <a:gd name="adj4" fmla="val -19097"/>
            </a:avLst>
          </a:prstGeom>
          <a:solidFill>
            <a:srgbClr val="EFFD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i="1" dirty="0" smtClean="0">
                <a:latin typeface="Arial" pitchFamily="34" charset="0"/>
                <a:cs typeface="Arial" pitchFamily="34" charset="0"/>
              </a:rPr>
              <a:t>Initialization actions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44" name="Line Callout 1 143"/>
          <p:cNvSpPr/>
          <p:nvPr/>
        </p:nvSpPr>
        <p:spPr bwMode="auto">
          <a:xfrm>
            <a:off x="4224712" y="1976250"/>
            <a:ext cx="2026710" cy="369332"/>
          </a:xfrm>
          <a:prstGeom prst="borderCallout1">
            <a:avLst>
              <a:gd name="adj1" fmla="val 107582"/>
              <a:gd name="adj2" fmla="val 40261"/>
              <a:gd name="adj3" fmla="val 228016"/>
              <a:gd name="adj4" fmla="val 17162"/>
            </a:avLst>
          </a:prstGeom>
          <a:solidFill>
            <a:srgbClr val="EFFD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4763" lvl="1">
              <a:lnSpc>
                <a:spcPct val="100000"/>
              </a:lnSpc>
              <a:spcBef>
                <a:spcPts val="0"/>
              </a:spcBef>
            </a:pPr>
            <a:r>
              <a:rPr lang="en-US" i="1" dirty="0" smtClean="0"/>
              <a:t>Template method</a:t>
            </a:r>
            <a:endParaRPr lang="en-US" i="1" dirty="0"/>
          </a:p>
        </p:txBody>
      </p:sp>
      <p:sp>
        <p:nvSpPr>
          <p:cNvPr id="45" name="Rectangle 44"/>
          <p:cNvSpPr/>
          <p:nvPr/>
        </p:nvSpPr>
        <p:spPr>
          <a:xfrm>
            <a:off x="3634347" y="2769530"/>
            <a:ext cx="992579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e</a:t>
            </a:r>
            <a:r>
              <a:rPr lang="en-US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xecute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3618233" y="3924676"/>
            <a:ext cx="1633781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onPreExecute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6925409" y="3751824"/>
            <a:ext cx="1852238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doInBackground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3618233" y="4694613"/>
            <a:ext cx="1736373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onPostExecute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49" name="Straight Arrow Connector 48"/>
          <p:cNvCxnSpPr/>
          <p:nvPr/>
        </p:nvCxnSpPr>
        <p:spPr bwMode="auto">
          <a:xfrm flipH="1">
            <a:off x="6908672" y="4806663"/>
            <a:ext cx="1949660" cy="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lgDash"/>
            <a:round/>
            <a:headEnd type="none" w="med" len="med"/>
            <a:tailEnd type="arrow" w="med" len="med"/>
          </a:ln>
          <a:effectLst/>
        </p:spPr>
      </p:cxnSp>
      <p:sp>
        <p:nvSpPr>
          <p:cNvPr id="50" name="Rectangle 49"/>
          <p:cNvSpPr/>
          <p:nvPr/>
        </p:nvSpPr>
        <p:spPr>
          <a:xfrm>
            <a:off x="5455161" y="2993650"/>
            <a:ext cx="992579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e</a:t>
            </a:r>
            <a:r>
              <a:rPr lang="en-US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xecute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51" name="Straight Arrow Connector 50"/>
          <p:cNvCxnSpPr/>
          <p:nvPr/>
        </p:nvCxnSpPr>
        <p:spPr bwMode="auto">
          <a:xfrm>
            <a:off x="3567433" y="3095781"/>
            <a:ext cx="1749991" cy="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52" name="Straight Arrow Connector 51"/>
          <p:cNvCxnSpPr/>
          <p:nvPr/>
        </p:nvCxnSpPr>
        <p:spPr bwMode="auto">
          <a:xfrm>
            <a:off x="6769995" y="4085488"/>
            <a:ext cx="1962023" cy="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53" name="Straight Arrow Connector 52"/>
          <p:cNvCxnSpPr/>
          <p:nvPr/>
        </p:nvCxnSpPr>
        <p:spPr bwMode="auto">
          <a:xfrm>
            <a:off x="5455161" y="3335282"/>
            <a:ext cx="1284562" cy="998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sp>
        <p:nvSpPr>
          <p:cNvPr id="54" name="Rectangle 53"/>
          <p:cNvSpPr/>
          <p:nvPr/>
        </p:nvSpPr>
        <p:spPr bwMode="auto">
          <a:xfrm>
            <a:off x="3508933" y="2923413"/>
            <a:ext cx="170330" cy="376469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5" name="Rectangle 54"/>
          <p:cNvSpPr/>
          <p:nvPr/>
        </p:nvSpPr>
        <p:spPr bwMode="auto">
          <a:xfrm>
            <a:off x="5352020" y="2994647"/>
            <a:ext cx="170330" cy="376469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6" name="Rectangle 55"/>
          <p:cNvSpPr/>
          <p:nvPr/>
        </p:nvSpPr>
        <p:spPr bwMode="auto">
          <a:xfrm>
            <a:off x="5352020" y="3877831"/>
            <a:ext cx="170330" cy="376469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7" name="Rectangle 56"/>
          <p:cNvSpPr/>
          <p:nvPr/>
        </p:nvSpPr>
        <p:spPr bwMode="auto">
          <a:xfrm>
            <a:off x="5352020" y="4632673"/>
            <a:ext cx="170330" cy="376469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8" name="Rectangle 57"/>
          <p:cNvSpPr/>
          <p:nvPr/>
        </p:nvSpPr>
        <p:spPr bwMode="auto">
          <a:xfrm>
            <a:off x="8732018" y="4021799"/>
            <a:ext cx="170330" cy="884702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9" name="Rectangle 58"/>
          <p:cNvSpPr/>
          <p:nvPr/>
        </p:nvSpPr>
        <p:spPr bwMode="auto">
          <a:xfrm>
            <a:off x="5192499" y="3116361"/>
            <a:ext cx="135085" cy="70722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0" name="Rectangle 59"/>
          <p:cNvSpPr/>
          <p:nvPr/>
        </p:nvSpPr>
        <p:spPr bwMode="auto">
          <a:xfrm>
            <a:off x="5545455" y="3355635"/>
            <a:ext cx="1186097" cy="70722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61" name="Straight Arrow Connector 60"/>
          <p:cNvCxnSpPr/>
          <p:nvPr/>
        </p:nvCxnSpPr>
        <p:spPr bwMode="auto">
          <a:xfrm>
            <a:off x="3685147" y="3717041"/>
            <a:ext cx="3135695" cy="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arrow" w="med" len="med"/>
            <a:tailEnd type="none" w="med" len="med"/>
          </a:ln>
          <a:effectLst/>
        </p:spPr>
      </p:cxnSp>
      <p:cxnSp>
        <p:nvCxnSpPr>
          <p:cNvPr id="62" name="Straight Arrow Connector 61"/>
          <p:cNvCxnSpPr/>
          <p:nvPr/>
        </p:nvCxnSpPr>
        <p:spPr bwMode="auto">
          <a:xfrm>
            <a:off x="3679193" y="4528044"/>
            <a:ext cx="3142844" cy="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arrow" w="med" len="med"/>
            <a:tailEnd type="none" w="med" len="med"/>
          </a:ln>
          <a:effectLst/>
        </p:spPr>
      </p:cxnSp>
      <p:sp>
        <p:nvSpPr>
          <p:cNvPr id="63" name="Rectangle 62"/>
          <p:cNvSpPr/>
          <p:nvPr/>
        </p:nvSpPr>
        <p:spPr bwMode="auto">
          <a:xfrm>
            <a:off x="6747632" y="3215432"/>
            <a:ext cx="170330" cy="1773169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9" name="Line Callout 1 98"/>
          <p:cNvSpPr/>
          <p:nvPr/>
        </p:nvSpPr>
        <p:spPr bwMode="auto">
          <a:xfrm>
            <a:off x="3575256" y="5519015"/>
            <a:ext cx="1472589" cy="646331"/>
          </a:xfrm>
          <a:prstGeom prst="borderCallout1">
            <a:avLst>
              <a:gd name="adj1" fmla="val -298"/>
              <a:gd name="adj2" fmla="val 89845"/>
              <a:gd name="adj3" fmla="val -80830"/>
              <a:gd name="adj4" fmla="val 120131"/>
            </a:avLst>
          </a:prstGeom>
          <a:solidFill>
            <a:srgbClr val="EFFD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i="1" dirty="0" smtClean="0">
                <a:latin typeface="Arial" pitchFamily="34" charset="0"/>
                <a:cs typeface="Arial" pitchFamily="34" charset="0"/>
              </a:rPr>
              <a:t>Display results in UI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65" name="Straight Arrow Connector 64"/>
          <p:cNvCxnSpPr/>
          <p:nvPr/>
        </p:nvCxnSpPr>
        <p:spPr bwMode="auto">
          <a:xfrm flipH="1">
            <a:off x="3603867" y="3922640"/>
            <a:ext cx="1741914" cy="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arrow" w="med" len="med"/>
            <a:tailEnd type="none" w="med" len="med"/>
          </a:ln>
          <a:effectLst/>
        </p:spPr>
      </p:cxnSp>
      <p:sp>
        <p:nvSpPr>
          <p:cNvPr id="64" name="Rectangle 63"/>
          <p:cNvSpPr/>
          <p:nvPr/>
        </p:nvSpPr>
        <p:spPr bwMode="auto">
          <a:xfrm>
            <a:off x="3508933" y="3628607"/>
            <a:ext cx="170330" cy="376469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71" name="Straight Arrow Connector 70"/>
          <p:cNvCxnSpPr/>
          <p:nvPr/>
        </p:nvCxnSpPr>
        <p:spPr bwMode="auto">
          <a:xfrm flipH="1">
            <a:off x="3602913" y="4705653"/>
            <a:ext cx="1741914" cy="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arrow" w="med" len="med"/>
            <a:tailEnd type="none" w="med" len="med"/>
          </a:ln>
          <a:effectLst/>
        </p:spPr>
      </p:cxnSp>
      <p:sp>
        <p:nvSpPr>
          <p:cNvPr id="67" name="Rectangle 66"/>
          <p:cNvSpPr/>
          <p:nvPr/>
        </p:nvSpPr>
        <p:spPr bwMode="auto">
          <a:xfrm>
            <a:off x="3508933" y="4431249"/>
            <a:ext cx="170330" cy="376469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0663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 animBg="1"/>
      <p:bldP spid="7177" grpId="0" animBg="1"/>
      <p:bldP spid="98" grpId="0" animBg="1"/>
      <p:bldP spid="128" grpId="0" animBg="1"/>
      <p:bldP spid="144" grpId="0" animBg="1"/>
      <p:bldP spid="99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Rectangle 114"/>
          <p:cNvSpPr/>
          <p:nvPr/>
        </p:nvSpPr>
        <p:spPr bwMode="auto">
          <a:xfrm>
            <a:off x="21772" y="6391028"/>
            <a:ext cx="9122228" cy="58782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600" dirty="0" smtClean="0"/>
              <a:t>Handlers, Messages, &amp; </a:t>
            </a:r>
            <a:r>
              <a:rPr lang="en-US" sz="3600" dirty="0" err="1" smtClean="0"/>
              <a:t>Runnables</a:t>
            </a:r>
            <a:endParaRPr lang="en-US" dirty="0"/>
          </a:p>
        </p:txBody>
      </p:sp>
      <p:sp>
        <p:nvSpPr>
          <p:cNvPr id="56" name="Freeform 55"/>
          <p:cNvSpPr/>
          <p:nvPr/>
        </p:nvSpPr>
        <p:spPr bwMode="auto">
          <a:xfrm flipV="1">
            <a:off x="4744852" y="1298063"/>
            <a:ext cx="544068" cy="4300692"/>
          </a:xfrm>
          <a:custGeom>
            <a:avLst/>
            <a:gdLst>
              <a:gd name="connsiteX0" fmla="*/ 1187441 w 1235932"/>
              <a:gd name="connsiteY0" fmla="*/ 461306 h 4552487"/>
              <a:gd name="connsiteX1" fmla="*/ 647114 w 1235932"/>
              <a:gd name="connsiteY1" fmla="*/ 11033 h 4552487"/>
              <a:gd name="connsiteX2" fmla="*/ 148351 w 1235932"/>
              <a:gd name="connsiteY2" fmla="*/ 870015 h 4552487"/>
              <a:gd name="connsiteX3" fmla="*/ 44441 w 1235932"/>
              <a:gd name="connsiteY3" fmla="*/ 2996687 h 4552487"/>
              <a:gd name="connsiteX4" fmla="*/ 799514 w 1235932"/>
              <a:gd name="connsiteY4" fmla="*/ 4527615 h 4552487"/>
              <a:gd name="connsiteX5" fmla="*/ 1235932 w 1235932"/>
              <a:gd name="connsiteY5" fmla="*/ 3945724 h 4552487"/>
              <a:gd name="connsiteX0" fmla="*/ 1187441 w 1235932"/>
              <a:gd name="connsiteY0" fmla="*/ 461306 h 4553624"/>
              <a:gd name="connsiteX1" fmla="*/ 647114 w 1235932"/>
              <a:gd name="connsiteY1" fmla="*/ 11033 h 4553624"/>
              <a:gd name="connsiteX2" fmla="*/ 148351 w 1235932"/>
              <a:gd name="connsiteY2" fmla="*/ 870015 h 4553624"/>
              <a:gd name="connsiteX3" fmla="*/ 44441 w 1235932"/>
              <a:gd name="connsiteY3" fmla="*/ 2996687 h 4553624"/>
              <a:gd name="connsiteX4" fmla="*/ 799514 w 1235932"/>
              <a:gd name="connsiteY4" fmla="*/ 4527615 h 4553624"/>
              <a:gd name="connsiteX5" fmla="*/ 1235932 w 1235932"/>
              <a:gd name="connsiteY5" fmla="*/ 3945724 h 4553624"/>
              <a:gd name="connsiteX0" fmla="*/ 1187441 w 1235932"/>
              <a:gd name="connsiteY0" fmla="*/ 461306 h 4584980"/>
              <a:gd name="connsiteX1" fmla="*/ 647114 w 1235932"/>
              <a:gd name="connsiteY1" fmla="*/ 11033 h 4584980"/>
              <a:gd name="connsiteX2" fmla="*/ 148351 w 1235932"/>
              <a:gd name="connsiteY2" fmla="*/ 870015 h 4584980"/>
              <a:gd name="connsiteX3" fmla="*/ 44441 w 1235932"/>
              <a:gd name="connsiteY3" fmla="*/ 2996687 h 4584980"/>
              <a:gd name="connsiteX4" fmla="*/ 799514 w 1235932"/>
              <a:gd name="connsiteY4" fmla="*/ 4527615 h 4584980"/>
              <a:gd name="connsiteX5" fmla="*/ 1235932 w 1235932"/>
              <a:gd name="connsiteY5" fmla="*/ 3945724 h 4584980"/>
              <a:gd name="connsiteX0" fmla="*/ 1187441 w 1235932"/>
              <a:gd name="connsiteY0" fmla="*/ 461306 h 4604820"/>
              <a:gd name="connsiteX1" fmla="*/ 647114 w 1235932"/>
              <a:gd name="connsiteY1" fmla="*/ 11033 h 4604820"/>
              <a:gd name="connsiteX2" fmla="*/ 148351 w 1235932"/>
              <a:gd name="connsiteY2" fmla="*/ 870015 h 4604820"/>
              <a:gd name="connsiteX3" fmla="*/ 44441 w 1235932"/>
              <a:gd name="connsiteY3" fmla="*/ 2996687 h 4604820"/>
              <a:gd name="connsiteX4" fmla="*/ 799514 w 1235932"/>
              <a:gd name="connsiteY4" fmla="*/ 4527615 h 4604820"/>
              <a:gd name="connsiteX5" fmla="*/ 1235932 w 1235932"/>
              <a:gd name="connsiteY5" fmla="*/ 3945724 h 4604820"/>
              <a:gd name="connsiteX0" fmla="*/ 1166808 w 1215299"/>
              <a:gd name="connsiteY0" fmla="*/ 461306 h 4611551"/>
              <a:gd name="connsiteX1" fmla="*/ 626481 w 1215299"/>
              <a:gd name="connsiteY1" fmla="*/ 11033 h 4611551"/>
              <a:gd name="connsiteX2" fmla="*/ 127718 w 1215299"/>
              <a:gd name="connsiteY2" fmla="*/ 870015 h 4611551"/>
              <a:gd name="connsiteX3" fmla="*/ 23808 w 1215299"/>
              <a:gd name="connsiteY3" fmla="*/ 2996687 h 4611551"/>
              <a:gd name="connsiteX4" fmla="*/ 494763 w 1215299"/>
              <a:gd name="connsiteY4" fmla="*/ 4534899 h 4611551"/>
              <a:gd name="connsiteX5" fmla="*/ 1215299 w 1215299"/>
              <a:gd name="connsiteY5" fmla="*/ 3945724 h 4611551"/>
              <a:gd name="connsiteX0" fmla="*/ 1166808 w 1215299"/>
              <a:gd name="connsiteY0" fmla="*/ 461306 h 4637721"/>
              <a:gd name="connsiteX1" fmla="*/ 626481 w 1215299"/>
              <a:gd name="connsiteY1" fmla="*/ 11033 h 4637721"/>
              <a:gd name="connsiteX2" fmla="*/ 127718 w 1215299"/>
              <a:gd name="connsiteY2" fmla="*/ 870015 h 4637721"/>
              <a:gd name="connsiteX3" fmla="*/ 23808 w 1215299"/>
              <a:gd name="connsiteY3" fmla="*/ 2996687 h 4637721"/>
              <a:gd name="connsiteX4" fmla="*/ 494763 w 1215299"/>
              <a:gd name="connsiteY4" fmla="*/ 4534899 h 4637721"/>
              <a:gd name="connsiteX5" fmla="*/ 1215299 w 1215299"/>
              <a:gd name="connsiteY5" fmla="*/ 3945724 h 4637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5299" h="4637721">
                <a:moveTo>
                  <a:pt x="1166808" y="461306"/>
                </a:moveTo>
                <a:cubicBezTo>
                  <a:pt x="983235" y="202110"/>
                  <a:pt x="799663" y="-57085"/>
                  <a:pt x="626481" y="11033"/>
                </a:cubicBezTo>
                <a:cubicBezTo>
                  <a:pt x="453299" y="79151"/>
                  <a:pt x="228163" y="372406"/>
                  <a:pt x="127718" y="870015"/>
                </a:cubicBezTo>
                <a:cubicBezTo>
                  <a:pt x="27272" y="1367624"/>
                  <a:pt x="-37366" y="2385873"/>
                  <a:pt x="23808" y="2996687"/>
                </a:cubicBezTo>
                <a:cubicBezTo>
                  <a:pt x="84982" y="3607501"/>
                  <a:pt x="155281" y="4141734"/>
                  <a:pt x="494763" y="4534899"/>
                </a:cubicBezTo>
                <a:cubicBezTo>
                  <a:pt x="834245" y="4928064"/>
                  <a:pt x="1208405" y="4076187"/>
                  <a:pt x="1215299" y="3945724"/>
                </a:cubicBezTo>
              </a:path>
            </a:pathLst>
          </a:custGeom>
          <a:noFill/>
          <a:ln w="9525" cap="flat" cmpd="sng" algn="ctr">
            <a:solidFill>
              <a:schemeClr val="tx1"/>
            </a:solidFill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7" name="Rectangle 56"/>
          <p:cNvSpPr/>
          <p:nvPr/>
        </p:nvSpPr>
        <p:spPr bwMode="auto">
          <a:xfrm rot="16200000">
            <a:off x="4368495" y="3351478"/>
            <a:ext cx="774120" cy="307777"/>
          </a:xfrm>
          <a:prstGeom prst="rect">
            <a:avLst/>
          </a:prstGeom>
          <a:solidFill>
            <a:srgbClr val="E1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Looper</a:t>
            </a:r>
            <a:endParaRPr kumimoji="0" lang="en-US" sz="1100" b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8" name="Rectangle 57"/>
          <p:cNvSpPr/>
          <p:nvPr/>
        </p:nvSpPr>
        <p:spPr bwMode="auto">
          <a:xfrm>
            <a:off x="5200191" y="1838934"/>
            <a:ext cx="1038043" cy="3323403"/>
          </a:xfrm>
          <a:prstGeom prst="rect">
            <a:avLst/>
          </a:prstGeom>
          <a:solidFill>
            <a:srgbClr val="E1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9" name="Rectangle 58"/>
          <p:cNvSpPr/>
          <p:nvPr/>
        </p:nvSpPr>
        <p:spPr bwMode="auto">
          <a:xfrm>
            <a:off x="5245945" y="3077715"/>
            <a:ext cx="940246" cy="307777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Message</a:t>
            </a:r>
            <a:endParaRPr kumimoji="0" lang="en-US" sz="1100" b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0" name="Rectangle 59"/>
          <p:cNvSpPr/>
          <p:nvPr/>
        </p:nvSpPr>
        <p:spPr bwMode="auto">
          <a:xfrm>
            <a:off x="5245945" y="3504523"/>
            <a:ext cx="940246" cy="307777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Message</a:t>
            </a:r>
            <a:endParaRPr kumimoji="0" lang="en-US" sz="1100" b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1" name="Rectangle 60"/>
          <p:cNvSpPr/>
          <p:nvPr/>
        </p:nvSpPr>
        <p:spPr bwMode="auto">
          <a:xfrm>
            <a:off x="5245945" y="3931331"/>
            <a:ext cx="940246" cy="307777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Message</a:t>
            </a:r>
            <a:endParaRPr kumimoji="0" lang="en-US" sz="1100" b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2" name="Rectangle 61"/>
          <p:cNvSpPr/>
          <p:nvPr/>
        </p:nvSpPr>
        <p:spPr bwMode="auto">
          <a:xfrm>
            <a:off x="5245945" y="4358139"/>
            <a:ext cx="940246" cy="307777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Message</a:t>
            </a:r>
            <a:endParaRPr kumimoji="0" lang="en-US" sz="1100" b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3" name="Rectangle 62"/>
          <p:cNvSpPr/>
          <p:nvPr/>
        </p:nvSpPr>
        <p:spPr bwMode="auto">
          <a:xfrm>
            <a:off x="5245945" y="4784947"/>
            <a:ext cx="940246" cy="307777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Message</a:t>
            </a:r>
            <a:endParaRPr kumimoji="0" lang="en-US" sz="1100" b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5245945" y="1309793"/>
            <a:ext cx="1206479" cy="4801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latin typeface="Arial" charset="0"/>
              </a:rPr>
              <a:t>Message Queue</a:t>
            </a:r>
            <a:endParaRPr lang="en-US" sz="1400" dirty="0"/>
          </a:p>
        </p:txBody>
      </p:sp>
      <p:grpSp>
        <p:nvGrpSpPr>
          <p:cNvPr id="65" name="Group 64"/>
          <p:cNvGrpSpPr/>
          <p:nvPr/>
        </p:nvGrpSpPr>
        <p:grpSpPr>
          <a:xfrm>
            <a:off x="5662336" y="5710167"/>
            <a:ext cx="1260201" cy="492443"/>
            <a:chOff x="6521861" y="5739764"/>
            <a:chExt cx="1260201" cy="492443"/>
          </a:xfrm>
        </p:grpSpPr>
        <p:sp>
          <p:nvSpPr>
            <p:cNvPr id="66" name="Rectangle 65"/>
            <p:cNvSpPr/>
            <p:nvPr/>
          </p:nvSpPr>
          <p:spPr bwMode="auto">
            <a:xfrm>
              <a:off x="6521861" y="5739764"/>
              <a:ext cx="1260201" cy="49244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b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UI Thread</a:t>
              </a:r>
              <a:br>
                <a:rPr kumimoji="0" lang="en-US" sz="1400" b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</a:br>
              <a:r>
                <a:rPr kumimoji="0" lang="en-US" sz="1100" b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(main thread)</a:t>
              </a:r>
            </a:p>
          </p:txBody>
        </p:sp>
        <p:grpSp>
          <p:nvGrpSpPr>
            <p:cNvPr id="67" name="Group 66"/>
            <p:cNvGrpSpPr/>
            <p:nvPr/>
          </p:nvGrpSpPr>
          <p:grpSpPr>
            <a:xfrm>
              <a:off x="7426955" y="5831799"/>
              <a:ext cx="300243" cy="312737"/>
              <a:chOff x="8327572" y="4328206"/>
              <a:chExt cx="300243" cy="312737"/>
            </a:xfrm>
          </p:grpSpPr>
          <p:grpSp>
            <p:nvGrpSpPr>
              <p:cNvPr id="68" name="Group 67"/>
              <p:cNvGrpSpPr/>
              <p:nvPr/>
            </p:nvGrpSpPr>
            <p:grpSpPr>
              <a:xfrm>
                <a:off x="8472240" y="4328206"/>
                <a:ext cx="155575" cy="312737"/>
                <a:chOff x="7723835" y="1770063"/>
                <a:chExt cx="155575" cy="312737"/>
              </a:xfrm>
            </p:grpSpPr>
            <p:sp>
              <p:nvSpPr>
                <p:cNvPr id="70" name="Freeform 99"/>
                <p:cNvSpPr>
                  <a:spLocks/>
                </p:cNvSpPr>
                <p:nvPr/>
              </p:nvSpPr>
              <p:spPr bwMode="auto">
                <a:xfrm>
                  <a:off x="7723835" y="1770063"/>
                  <a:ext cx="155575" cy="290512"/>
                </a:xfrm>
                <a:custGeom>
                  <a:avLst/>
                  <a:gdLst>
                    <a:gd name="T0" fmla="*/ 2147483647 w 98"/>
                    <a:gd name="T1" fmla="*/ 0 h 183"/>
                    <a:gd name="T2" fmla="*/ 2147483647 w 98"/>
                    <a:gd name="T3" fmla="*/ 2147483647 h 183"/>
                    <a:gd name="T4" fmla="*/ 0 w 98"/>
                    <a:gd name="T5" fmla="*/ 2147483647 h 183"/>
                    <a:gd name="T6" fmla="*/ 0 w 98"/>
                    <a:gd name="T7" fmla="*/ 2147483647 h 183"/>
                    <a:gd name="T8" fmla="*/ 2147483647 w 98"/>
                    <a:gd name="T9" fmla="*/ 2147483647 h 183"/>
                    <a:gd name="T10" fmla="*/ 2147483647 w 98"/>
                    <a:gd name="T11" fmla="*/ 2147483647 h 183"/>
                    <a:gd name="T12" fmla="*/ 2147483647 w 98"/>
                    <a:gd name="T13" fmla="*/ 2147483647 h 183"/>
                    <a:gd name="T14" fmla="*/ 2147483647 w 98"/>
                    <a:gd name="T15" fmla="*/ 2147483647 h 183"/>
                    <a:gd name="T16" fmla="*/ 2147483647 w 98"/>
                    <a:gd name="T17" fmla="*/ 2147483647 h 183"/>
                    <a:gd name="T18" fmla="*/ 2147483647 w 98"/>
                    <a:gd name="T19" fmla="*/ 2147483647 h 183"/>
                    <a:gd name="T20" fmla="*/ 2147483647 w 98"/>
                    <a:gd name="T21" fmla="*/ 2147483647 h 183"/>
                    <a:gd name="T22" fmla="*/ 2147483647 w 98"/>
                    <a:gd name="T23" fmla="*/ 2147483647 h 183"/>
                    <a:gd name="T24" fmla="*/ 2147483647 w 98"/>
                    <a:gd name="T25" fmla="*/ 2147483647 h 183"/>
                    <a:gd name="T26" fmla="*/ 2147483647 w 98"/>
                    <a:gd name="T27" fmla="*/ 2147483647 h 183"/>
                    <a:gd name="T28" fmla="*/ 2147483647 w 98"/>
                    <a:gd name="T29" fmla="*/ 2147483647 h 183"/>
                    <a:gd name="T30" fmla="*/ 2147483647 w 98"/>
                    <a:gd name="T31" fmla="*/ 2147483647 h 183"/>
                    <a:gd name="T32" fmla="*/ 2147483647 w 98"/>
                    <a:gd name="T33" fmla="*/ 2147483647 h 183"/>
                    <a:gd name="T34" fmla="*/ 2147483647 w 98"/>
                    <a:gd name="T35" fmla="*/ 0 h 183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98"/>
                    <a:gd name="T55" fmla="*/ 0 h 183"/>
                    <a:gd name="T56" fmla="*/ 98 w 98"/>
                    <a:gd name="T57" fmla="*/ 183 h 183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98" h="183">
                      <a:moveTo>
                        <a:pt x="98" y="0"/>
                      </a:moveTo>
                      <a:lnTo>
                        <a:pt x="14" y="42"/>
                      </a:lnTo>
                      <a:lnTo>
                        <a:pt x="0" y="56"/>
                      </a:lnTo>
                      <a:lnTo>
                        <a:pt x="42" y="70"/>
                      </a:lnTo>
                      <a:lnTo>
                        <a:pt x="84" y="84"/>
                      </a:lnTo>
                      <a:lnTo>
                        <a:pt x="84" y="99"/>
                      </a:lnTo>
                      <a:lnTo>
                        <a:pt x="42" y="113"/>
                      </a:lnTo>
                      <a:lnTo>
                        <a:pt x="14" y="127"/>
                      </a:lnTo>
                      <a:lnTo>
                        <a:pt x="14" y="141"/>
                      </a:lnTo>
                      <a:lnTo>
                        <a:pt x="42" y="155"/>
                      </a:lnTo>
                      <a:lnTo>
                        <a:pt x="70" y="155"/>
                      </a:lnTo>
                      <a:lnTo>
                        <a:pt x="70" y="169"/>
                      </a:lnTo>
                      <a:lnTo>
                        <a:pt x="28" y="183"/>
                      </a:lnTo>
                      <a:lnTo>
                        <a:pt x="98" y="0"/>
                      </a:lnTo>
                      <a:close/>
                    </a:path>
                  </a:pathLst>
                </a:custGeom>
                <a:blipFill dpi="0" rotWithShape="0">
                  <a:blip r:embed="rId3" cstate="print"/>
                  <a:srcRect/>
                  <a:tile tx="0" ty="0" sx="100000" sy="100000" flip="none" algn="tl"/>
                </a:blip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1" name="Freeform 100"/>
                <p:cNvSpPr>
                  <a:spLocks/>
                </p:cNvSpPr>
                <p:nvPr/>
              </p:nvSpPr>
              <p:spPr bwMode="auto">
                <a:xfrm>
                  <a:off x="7723835" y="1770063"/>
                  <a:ext cx="155575" cy="268287"/>
                </a:xfrm>
                <a:custGeom>
                  <a:avLst/>
                  <a:gdLst>
                    <a:gd name="T0" fmla="*/ 2147483647 w 98"/>
                    <a:gd name="T1" fmla="*/ 2147483647 h 169"/>
                    <a:gd name="T2" fmla="*/ 2147483647 w 98"/>
                    <a:gd name="T3" fmla="*/ 2147483647 h 169"/>
                    <a:gd name="T4" fmla="*/ 2147483647 w 98"/>
                    <a:gd name="T5" fmla="*/ 2147483647 h 169"/>
                    <a:gd name="T6" fmla="*/ 2147483647 w 98"/>
                    <a:gd name="T7" fmla="*/ 2147483647 h 169"/>
                    <a:gd name="T8" fmla="*/ 0 w 98"/>
                    <a:gd name="T9" fmla="*/ 2147483647 h 169"/>
                    <a:gd name="T10" fmla="*/ 2147483647 w 98"/>
                    <a:gd name="T11" fmla="*/ 2147483647 h 169"/>
                    <a:gd name="T12" fmla="*/ 2147483647 w 98"/>
                    <a:gd name="T13" fmla="*/ 2147483647 h 169"/>
                    <a:gd name="T14" fmla="*/ 2147483647 w 98"/>
                    <a:gd name="T15" fmla="*/ 2147483647 h 169"/>
                    <a:gd name="T16" fmla="*/ 2147483647 w 98"/>
                    <a:gd name="T17" fmla="*/ 2147483647 h 169"/>
                    <a:gd name="T18" fmla="*/ 2147483647 w 98"/>
                    <a:gd name="T19" fmla="*/ 2147483647 h 169"/>
                    <a:gd name="T20" fmla="*/ 2147483647 w 98"/>
                    <a:gd name="T21" fmla="*/ 2147483647 h 169"/>
                    <a:gd name="T22" fmla="*/ 2147483647 w 98"/>
                    <a:gd name="T23" fmla="*/ 2147483647 h 169"/>
                    <a:gd name="T24" fmla="*/ 2147483647 w 98"/>
                    <a:gd name="T25" fmla="*/ 2147483647 h 169"/>
                    <a:gd name="T26" fmla="*/ 2147483647 w 98"/>
                    <a:gd name="T27" fmla="*/ 2147483647 h 169"/>
                    <a:gd name="T28" fmla="*/ 2147483647 w 98"/>
                    <a:gd name="T29" fmla="*/ 2147483647 h 169"/>
                    <a:gd name="T30" fmla="*/ 2147483647 w 98"/>
                    <a:gd name="T31" fmla="*/ 2147483647 h 169"/>
                    <a:gd name="T32" fmla="*/ 2147483647 w 98"/>
                    <a:gd name="T33" fmla="*/ 2147483647 h 169"/>
                    <a:gd name="T34" fmla="*/ 2147483647 w 98"/>
                    <a:gd name="T35" fmla="*/ 2147483647 h 169"/>
                    <a:gd name="T36" fmla="*/ 2147483647 w 98"/>
                    <a:gd name="T37" fmla="*/ 2147483647 h 169"/>
                    <a:gd name="T38" fmla="*/ 2147483647 w 98"/>
                    <a:gd name="T39" fmla="*/ 2147483647 h 169"/>
                    <a:gd name="T40" fmla="*/ 2147483647 w 98"/>
                    <a:gd name="T41" fmla="*/ 2147483647 h 169"/>
                    <a:gd name="T42" fmla="*/ 2147483647 w 98"/>
                    <a:gd name="T43" fmla="*/ 2147483647 h 169"/>
                    <a:gd name="T44" fmla="*/ 2147483647 w 98"/>
                    <a:gd name="T45" fmla="*/ 2147483647 h 169"/>
                    <a:gd name="T46" fmla="*/ 2147483647 w 98"/>
                    <a:gd name="T47" fmla="*/ 2147483647 h 169"/>
                    <a:gd name="T48" fmla="*/ 2147483647 w 98"/>
                    <a:gd name="T49" fmla="*/ 2147483647 h 169"/>
                    <a:gd name="T50" fmla="*/ 2147483647 w 98"/>
                    <a:gd name="T51" fmla="*/ 2147483647 h 169"/>
                    <a:gd name="T52" fmla="*/ 2147483647 w 98"/>
                    <a:gd name="T53" fmla="*/ 2147483647 h 169"/>
                    <a:gd name="T54" fmla="*/ 2147483647 w 98"/>
                    <a:gd name="T55" fmla="*/ 2147483647 h 169"/>
                    <a:gd name="T56" fmla="*/ 2147483647 w 98"/>
                    <a:gd name="T57" fmla="*/ 2147483647 h 169"/>
                    <a:gd name="T58" fmla="*/ 2147483647 w 98"/>
                    <a:gd name="T59" fmla="*/ 2147483647 h 169"/>
                    <a:gd name="T60" fmla="*/ 2147483647 w 98"/>
                    <a:gd name="T61" fmla="*/ 2147483647 h 169"/>
                    <a:gd name="T62" fmla="*/ 2147483647 w 98"/>
                    <a:gd name="T63" fmla="*/ 2147483647 h 169"/>
                    <a:gd name="T64" fmla="*/ 2147483647 w 98"/>
                    <a:gd name="T65" fmla="*/ 2147483647 h 169"/>
                    <a:gd name="T66" fmla="*/ 2147483647 w 98"/>
                    <a:gd name="T67" fmla="*/ 2147483647 h 169"/>
                    <a:gd name="T68" fmla="*/ 2147483647 w 98"/>
                    <a:gd name="T69" fmla="*/ 2147483647 h 169"/>
                    <a:gd name="T70" fmla="*/ 2147483647 w 98"/>
                    <a:gd name="T71" fmla="*/ 2147483647 h 169"/>
                    <a:gd name="T72" fmla="*/ 2147483647 w 98"/>
                    <a:gd name="T73" fmla="*/ 2147483647 h 169"/>
                    <a:gd name="T74" fmla="*/ 0 w 98"/>
                    <a:gd name="T75" fmla="*/ 2147483647 h 169"/>
                    <a:gd name="T76" fmla="*/ 0 w 98"/>
                    <a:gd name="T77" fmla="*/ 2147483647 h 169"/>
                    <a:gd name="T78" fmla="*/ 0 w 98"/>
                    <a:gd name="T79" fmla="*/ 2147483647 h 169"/>
                    <a:gd name="T80" fmla="*/ 2147483647 w 98"/>
                    <a:gd name="T81" fmla="*/ 2147483647 h 169"/>
                    <a:gd name="T82" fmla="*/ 2147483647 w 98"/>
                    <a:gd name="T83" fmla="*/ 0 h 169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w 98"/>
                    <a:gd name="T127" fmla="*/ 0 h 169"/>
                    <a:gd name="T128" fmla="*/ 98 w 98"/>
                    <a:gd name="T129" fmla="*/ 169 h 169"/>
                  </a:gdLst>
                  <a:ahLst/>
                  <a:cxnLst>
                    <a:cxn ang="T84">
                      <a:pos x="T0" y="T1"/>
                    </a:cxn>
                    <a:cxn ang="T85">
                      <a:pos x="T2" y="T3"/>
                    </a:cxn>
                    <a:cxn ang="T86">
                      <a:pos x="T4" y="T5"/>
                    </a:cxn>
                    <a:cxn ang="T87">
                      <a:pos x="T6" y="T7"/>
                    </a:cxn>
                    <a:cxn ang="T88">
                      <a:pos x="T8" y="T9"/>
                    </a:cxn>
                    <a:cxn ang="T89">
                      <a:pos x="T10" y="T11"/>
                    </a:cxn>
                    <a:cxn ang="T90">
                      <a:pos x="T12" y="T13"/>
                    </a:cxn>
                    <a:cxn ang="T91">
                      <a:pos x="T14" y="T15"/>
                    </a:cxn>
                    <a:cxn ang="T92">
                      <a:pos x="T16" y="T17"/>
                    </a:cxn>
                    <a:cxn ang="T93">
                      <a:pos x="T18" y="T19"/>
                    </a:cxn>
                    <a:cxn ang="T94">
                      <a:pos x="T20" y="T21"/>
                    </a:cxn>
                    <a:cxn ang="T95">
                      <a:pos x="T22" y="T23"/>
                    </a:cxn>
                    <a:cxn ang="T96">
                      <a:pos x="T24" y="T25"/>
                    </a:cxn>
                    <a:cxn ang="T97">
                      <a:pos x="T26" y="T27"/>
                    </a:cxn>
                    <a:cxn ang="T98">
                      <a:pos x="T28" y="T29"/>
                    </a:cxn>
                    <a:cxn ang="T99">
                      <a:pos x="T30" y="T31"/>
                    </a:cxn>
                    <a:cxn ang="T100">
                      <a:pos x="T32" y="T33"/>
                    </a:cxn>
                    <a:cxn ang="T101">
                      <a:pos x="T34" y="T35"/>
                    </a:cxn>
                    <a:cxn ang="T102">
                      <a:pos x="T36" y="T37"/>
                    </a:cxn>
                    <a:cxn ang="T103">
                      <a:pos x="T38" y="T39"/>
                    </a:cxn>
                    <a:cxn ang="T104">
                      <a:pos x="T40" y="T41"/>
                    </a:cxn>
                    <a:cxn ang="T105">
                      <a:pos x="T42" y="T43"/>
                    </a:cxn>
                    <a:cxn ang="T106">
                      <a:pos x="T44" y="T45"/>
                    </a:cxn>
                    <a:cxn ang="T107">
                      <a:pos x="T46" y="T47"/>
                    </a:cxn>
                    <a:cxn ang="T108">
                      <a:pos x="T48" y="T49"/>
                    </a:cxn>
                    <a:cxn ang="T109">
                      <a:pos x="T50" y="T51"/>
                    </a:cxn>
                    <a:cxn ang="T110">
                      <a:pos x="T52" y="T53"/>
                    </a:cxn>
                    <a:cxn ang="T111">
                      <a:pos x="T54" y="T55"/>
                    </a:cxn>
                    <a:cxn ang="T112">
                      <a:pos x="T56" y="T57"/>
                    </a:cxn>
                    <a:cxn ang="T113">
                      <a:pos x="T58" y="T59"/>
                    </a:cxn>
                    <a:cxn ang="T114">
                      <a:pos x="T60" y="T61"/>
                    </a:cxn>
                    <a:cxn ang="T115">
                      <a:pos x="T62" y="T63"/>
                    </a:cxn>
                    <a:cxn ang="T116">
                      <a:pos x="T64" y="T65"/>
                    </a:cxn>
                    <a:cxn ang="T117">
                      <a:pos x="T66" y="T67"/>
                    </a:cxn>
                    <a:cxn ang="T118">
                      <a:pos x="T68" y="T69"/>
                    </a:cxn>
                    <a:cxn ang="T119">
                      <a:pos x="T70" y="T71"/>
                    </a:cxn>
                    <a:cxn ang="T120">
                      <a:pos x="T72" y="T73"/>
                    </a:cxn>
                    <a:cxn ang="T121">
                      <a:pos x="T74" y="T75"/>
                    </a:cxn>
                    <a:cxn ang="T122">
                      <a:pos x="T76" y="T77"/>
                    </a:cxn>
                    <a:cxn ang="T123">
                      <a:pos x="T78" y="T79"/>
                    </a:cxn>
                    <a:cxn ang="T124">
                      <a:pos x="T80" y="T81"/>
                    </a:cxn>
                    <a:cxn ang="T125">
                      <a:pos x="T82" y="T83"/>
                    </a:cxn>
                  </a:cxnLst>
                  <a:rect l="T126" t="T127" r="T128" b="T129"/>
                  <a:pathLst>
                    <a:path w="98" h="169">
                      <a:moveTo>
                        <a:pt x="98" y="14"/>
                      </a:moveTo>
                      <a:lnTo>
                        <a:pt x="14" y="56"/>
                      </a:lnTo>
                      <a:lnTo>
                        <a:pt x="28" y="56"/>
                      </a:lnTo>
                      <a:lnTo>
                        <a:pt x="14" y="70"/>
                      </a:lnTo>
                      <a:lnTo>
                        <a:pt x="0" y="56"/>
                      </a:lnTo>
                      <a:lnTo>
                        <a:pt x="42" y="70"/>
                      </a:lnTo>
                      <a:lnTo>
                        <a:pt x="84" y="84"/>
                      </a:lnTo>
                      <a:lnTo>
                        <a:pt x="98" y="84"/>
                      </a:lnTo>
                      <a:lnTo>
                        <a:pt x="98" y="99"/>
                      </a:lnTo>
                      <a:lnTo>
                        <a:pt x="84" y="113"/>
                      </a:lnTo>
                      <a:lnTo>
                        <a:pt x="42" y="127"/>
                      </a:lnTo>
                      <a:lnTo>
                        <a:pt x="14" y="141"/>
                      </a:lnTo>
                      <a:lnTo>
                        <a:pt x="28" y="127"/>
                      </a:lnTo>
                      <a:lnTo>
                        <a:pt x="28" y="141"/>
                      </a:lnTo>
                      <a:lnTo>
                        <a:pt x="14" y="141"/>
                      </a:lnTo>
                      <a:lnTo>
                        <a:pt x="42" y="155"/>
                      </a:lnTo>
                      <a:lnTo>
                        <a:pt x="70" y="155"/>
                      </a:lnTo>
                      <a:lnTo>
                        <a:pt x="84" y="155"/>
                      </a:lnTo>
                      <a:lnTo>
                        <a:pt x="84" y="169"/>
                      </a:lnTo>
                      <a:lnTo>
                        <a:pt x="70" y="169"/>
                      </a:lnTo>
                      <a:lnTo>
                        <a:pt x="70" y="155"/>
                      </a:lnTo>
                      <a:lnTo>
                        <a:pt x="70" y="169"/>
                      </a:lnTo>
                      <a:lnTo>
                        <a:pt x="42" y="169"/>
                      </a:lnTo>
                      <a:lnTo>
                        <a:pt x="14" y="155"/>
                      </a:lnTo>
                      <a:lnTo>
                        <a:pt x="14" y="141"/>
                      </a:lnTo>
                      <a:lnTo>
                        <a:pt x="14" y="127"/>
                      </a:lnTo>
                      <a:lnTo>
                        <a:pt x="42" y="113"/>
                      </a:lnTo>
                      <a:lnTo>
                        <a:pt x="84" y="99"/>
                      </a:lnTo>
                      <a:lnTo>
                        <a:pt x="84" y="84"/>
                      </a:lnTo>
                      <a:lnTo>
                        <a:pt x="84" y="99"/>
                      </a:lnTo>
                      <a:lnTo>
                        <a:pt x="42" y="84"/>
                      </a:lnTo>
                      <a:lnTo>
                        <a:pt x="0" y="70"/>
                      </a:lnTo>
                      <a:lnTo>
                        <a:pt x="0" y="56"/>
                      </a:lnTo>
                      <a:lnTo>
                        <a:pt x="14" y="42"/>
                      </a:lnTo>
                      <a:lnTo>
                        <a:pt x="98" y="0"/>
                      </a:lnTo>
                      <a:lnTo>
                        <a:pt x="98" y="14"/>
                      </a:lnTo>
                      <a:close/>
                    </a:path>
                  </a:pathLst>
                </a:custGeom>
                <a:blipFill dpi="0" rotWithShape="0">
                  <a:blip r:embed="rId4" cstate="print"/>
                  <a:srcRect/>
                  <a:tile tx="0" ty="0" sx="100000" sy="100000" flip="none" algn="tl"/>
                </a:blipFill>
                <a:ln w="9525">
                  <a:noFill/>
                  <a:round/>
                  <a:headEnd/>
                  <a:tailEnd/>
                </a:ln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2" name="Freeform 101"/>
                <p:cNvSpPr>
                  <a:spLocks/>
                </p:cNvSpPr>
                <p:nvPr/>
              </p:nvSpPr>
              <p:spPr bwMode="auto">
                <a:xfrm>
                  <a:off x="7834960" y="2038350"/>
                  <a:ext cx="22225" cy="22225"/>
                </a:xfrm>
                <a:custGeom>
                  <a:avLst/>
                  <a:gdLst>
                    <a:gd name="T0" fmla="*/ 2147483647 w 14"/>
                    <a:gd name="T1" fmla="*/ 0 h 14"/>
                    <a:gd name="T2" fmla="*/ 2147483647 w 14"/>
                    <a:gd name="T3" fmla="*/ 0 h 14"/>
                    <a:gd name="T4" fmla="*/ 0 w 14"/>
                    <a:gd name="T5" fmla="*/ 2147483647 h 14"/>
                    <a:gd name="T6" fmla="*/ 0 w 14"/>
                    <a:gd name="T7" fmla="*/ 0 h 14"/>
                    <a:gd name="T8" fmla="*/ 0 w 14"/>
                    <a:gd name="T9" fmla="*/ 0 h 14"/>
                    <a:gd name="T10" fmla="*/ 0 w 14"/>
                    <a:gd name="T11" fmla="*/ 0 h 14"/>
                    <a:gd name="T12" fmla="*/ 2147483647 w 14"/>
                    <a:gd name="T13" fmla="*/ 0 h 14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14"/>
                    <a:gd name="T22" fmla="*/ 0 h 14"/>
                    <a:gd name="T23" fmla="*/ 14 w 14"/>
                    <a:gd name="T24" fmla="*/ 14 h 14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14" h="14">
                      <a:moveTo>
                        <a:pt x="14" y="0"/>
                      </a:moveTo>
                      <a:lnTo>
                        <a:pt x="14" y="0"/>
                      </a:lnTo>
                      <a:lnTo>
                        <a:pt x="0" y="14"/>
                      </a:lnTo>
                      <a:lnTo>
                        <a:pt x="0" y="0"/>
                      </a:lnTo>
                      <a:lnTo>
                        <a:pt x="14" y="0"/>
                      </a:lnTo>
                      <a:close/>
                    </a:path>
                  </a:pathLst>
                </a:custGeom>
                <a:blipFill dpi="0" rotWithShape="0">
                  <a:blip r:embed="rId4" cstate="print"/>
                  <a:srcRect/>
                  <a:tile tx="0" ty="0" sx="100000" sy="100000" flip="none" algn="tl"/>
                </a:blipFill>
                <a:ln w="9525">
                  <a:noFill/>
                  <a:round/>
                  <a:headEnd/>
                  <a:tailEnd/>
                </a:ln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3" name="Freeform 102"/>
                <p:cNvSpPr>
                  <a:spLocks/>
                </p:cNvSpPr>
                <p:nvPr/>
              </p:nvSpPr>
              <p:spPr bwMode="auto">
                <a:xfrm>
                  <a:off x="7768285" y="2038350"/>
                  <a:ext cx="66675" cy="44450"/>
                </a:xfrm>
                <a:custGeom>
                  <a:avLst/>
                  <a:gdLst>
                    <a:gd name="T0" fmla="*/ 2147483647 w 42"/>
                    <a:gd name="T1" fmla="*/ 2147483647 h 28"/>
                    <a:gd name="T2" fmla="*/ 2147483647 w 42"/>
                    <a:gd name="T3" fmla="*/ 0 h 28"/>
                    <a:gd name="T4" fmla="*/ 0 w 42"/>
                    <a:gd name="T5" fmla="*/ 2147483647 h 28"/>
                    <a:gd name="T6" fmla="*/ 0 w 42"/>
                    <a:gd name="T7" fmla="*/ 2147483647 h 28"/>
                    <a:gd name="T8" fmla="*/ 2147483647 w 42"/>
                    <a:gd name="T9" fmla="*/ 2147483647 h 2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42"/>
                    <a:gd name="T16" fmla="*/ 0 h 28"/>
                    <a:gd name="T17" fmla="*/ 42 w 42"/>
                    <a:gd name="T18" fmla="*/ 28 h 2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42" h="28">
                      <a:moveTo>
                        <a:pt x="42" y="14"/>
                      </a:moveTo>
                      <a:lnTo>
                        <a:pt x="42" y="0"/>
                      </a:lnTo>
                      <a:lnTo>
                        <a:pt x="0" y="14"/>
                      </a:lnTo>
                      <a:lnTo>
                        <a:pt x="0" y="28"/>
                      </a:lnTo>
                      <a:lnTo>
                        <a:pt x="42" y="14"/>
                      </a:lnTo>
                      <a:close/>
                    </a:path>
                  </a:pathLst>
                </a:custGeom>
                <a:blipFill dpi="0" rotWithShape="0">
                  <a:blip r:embed="rId4" cstate="print"/>
                  <a:srcRect/>
                  <a:tile tx="0" ty="0" sx="100000" sy="100000" flip="none" algn="tl"/>
                </a:blipFill>
                <a:ln w="9525">
                  <a:noFill/>
                  <a:round/>
                  <a:headEnd/>
                  <a:tailEnd/>
                </a:ln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cxnSp>
            <p:nvCxnSpPr>
              <p:cNvPr id="69" name="Straight Arrow Connector 68"/>
              <p:cNvCxnSpPr/>
              <p:nvPr/>
            </p:nvCxnSpPr>
            <p:spPr bwMode="auto">
              <a:xfrm>
                <a:off x="8327572" y="4484348"/>
                <a:ext cx="167346" cy="0"/>
              </a:xfrm>
              <a:prstGeom prst="straightConnector1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arrow"/>
              </a:ln>
              <a:effectLst/>
              <a:scene3d>
                <a:camera prst="orthographicFront"/>
                <a:lightRig rig="threePt" dir="t"/>
              </a:scene3d>
              <a:sp3d>
                <a:bevelT/>
              </a:sp3d>
            </p:spPr>
          </p:cxnSp>
        </p:grpSp>
      </p:grpSp>
      <p:sp>
        <p:nvSpPr>
          <p:cNvPr id="88" name="Rectangle 87"/>
          <p:cNvSpPr/>
          <p:nvPr/>
        </p:nvSpPr>
        <p:spPr bwMode="auto">
          <a:xfrm>
            <a:off x="4268703" y="5658165"/>
            <a:ext cx="940246" cy="307777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Message</a:t>
            </a:r>
            <a:endParaRPr kumimoji="0" lang="en-US" sz="1100" b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0" name="Rectangle 99"/>
          <p:cNvSpPr/>
          <p:nvPr/>
        </p:nvSpPr>
        <p:spPr>
          <a:xfrm>
            <a:off x="5200486" y="5350494"/>
            <a:ext cx="1765227" cy="2862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>
                <a:latin typeface="Arial" charset="0"/>
              </a:rPr>
              <a:t>3. </a:t>
            </a:r>
            <a:r>
              <a:rPr lang="en-US" sz="1400" dirty="0" err="1" smtClean="0">
                <a:latin typeface="Arial" charset="0"/>
              </a:rPr>
              <a:t>handleMessage</a:t>
            </a:r>
            <a:r>
              <a:rPr lang="en-US" sz="1400" dirty="0" smtClean="0">
                <a:latin typeface="Arial" charset="0"/>
              </a:rPr>
              <a:t>()</a:t>
            </a:r>
            <a:endParaRPr lang="en-US" sz="1400" dirty="0"/>
          </a:p>
        </p:txBody>
      </p:sp>
      <p:sp>
        <p:nvSpPr>
          <p:cNvPr id="113" name="Content Placeholder 2"/>
          <p:cNvSpPr>
            <a:spLocks noGrp="1"/>
          </p:cNvSpPr>
          <p:nvPr>
            <p:ph idx="1"/>
          </p:nvPr>
        </p:nvSpPr>
        <p:spPr>
          <a:xfrm>
            <a:off x="6349" y="1042146"/>
            <a:ext cx="4749205" cy="5224183"/>
          </a:xfrm>
        </p:spPr>
        <p:txBody>
          <a:bodyPr>
            <a:noAutofit/>
          </a:bodyPr>
          <a:lstStyle/>
          <a:p>
            <a:pPr marL="230188" lvl="1" indent="-228600">
              <a:spcBef>
                <a:spcPts val="6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/>
            </a:pPr>
            <a:r>
              <a:rPr lang="en-US" sz="2000" kern="1200" dirty="0">
                <a:ea typeface="Arial Unicode MS" pitchFamily="34" charset="-128"/>
                <a:cs typeface="Arial Unicode MS" pitchFamily="34" charset="-128"/>
              </a:rPr>
              <a:t>Threads </a:t>
            </a:r>
            <a:r>
              <a:rPr lang="en-US" sz="2000" kern="1200" dirty="0" smtClean="0">
                <a:ea typeface="Arial Unicode MS" pitchFamily="34" charset="-128"/>
                <a:cs typeface="Arial Unicode MS" pitchFamily="34" charset="-128"/>
              </a:rPr>
              <a:t>in Android also </a:t>
            </a:r>
            <a:r>
              <a:rPr lang="en-US" sz="2000" kern="1200" dirty="0">
                <a:ea typeface="Arial Unicode MS" pitchFamily="34" charset="-128"/>
                <a:cs typeface="Arial Unicode MS" pitchFamily="34" charset="-128"/>
              </a:rPr>
              <a:t>communicate by exchanging Messages &amp; </a:t>
            </a:r>
            <a:r>
              <a:rPr lang="en-US" sz="2000" kern="1200" dirty="0" err="1">
                <a:ea typeface="Arial Unicode MS" pitchFamily="34" charset="-128"/>
                <a:cs typeface="Arial Unicode MS" pitchFamily="34" charset="-128"/>
              </a:rPr>
              <a:t>Runnables</a:t>
            </a:r>
            <a:endParaRPr lang="en-US" sz="2000" kern="1200" dirty="0">
              <a:ea typeface="Arial Unicode MS" pitchFamily="34" charset="-128"/>
              <a:cs typeface="Arial Unicode MS" pitchFamily="34" charset="-128"/>
            </a:endParaRPr>
          </a:p>
          <a:p>
            <a:pPr marL="230188" lvl="1" indent="-228600">
              <a:spcBef>
                <a:spcPts val="6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/>
            </a:pPr>
            <a:r>
              <a:rPr lang="en-US" sz="2000" b="1" kern="1200" dirty="0">
                <a:ea typeface="Arial Unicode MS" pitchFamily="34" charset="-128"/>
                <a:cs typeface="Arial Unicode MS" pitchFamily="34" charset="-128"/>
              </a:rPr>
              <a:t>UI </a:t>
            </a:r>
            <a:r>
              <a:rPr lang="en-US" sz="2000" b="1" kern="1200" dirty="0" smtClean="0">
                <a:ea typeface="Arial Unicode MS" pitchFamily="34" charset="-128"/>
                <a:cs typeface="Arial Unicode MS" pitchFamily="34" charset="-128"/>
              </a:rPr>
              <a:t>Thread</a:t>
            </a:r>
            <a:endParaRPr lang="en-US" sz="2000" b="1" kern="1200" dirty="0">
              <a:ea typeface="Arial Unicode MS" pitchFamily="34" charset="-128"/>
              <a:cs typeface="Arial Unicode MS" pitchFamily="34" charset="-128"/>
            </a:endParaRPr>
          </a:p>
          <a:p>
            <a:pPr marL="454025" lvl="1" indent="-228600">
              <a:spcBef>
                <a:spcPts val="6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/>
            </a:pPr>
            <a:r>
              <a:rPr lang="en-US" sz="2000" dirty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UI Thread performs user </a:t>
            </a:r>
            <a:br>
              <a:rPr lang="en-US" sz="2000" dirty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en-US" sz="2000" dirty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interaction, system callbacks, &amp; Activity lifecycle methods</a:t>
            </a:r>
          </a:p>
          <a:p>
            <a:pPr marL="454025" lvl="1" indent="-228600">
              <a:spcBef>
                <a:spcPts val="6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/>
            </a:pPr>
            <a:r>
              <a:rPr lang="en-US" sz="2000" kern="1200" dirty="0" smtClean="0">
                <a:ea typeface="Arial Unicode MS" pitchFamily="34" charset="-128"/>
                <a:cs typeface="Arial Unicode MS" pitchFamily="34" charset="-128"/>
              </a:rPr>
              <a:t>Connects </a:t>
            </a:r>
            <a:r>
              <a:rPr lang="en-US" sz="2000" kern="1200" dirty="0">
                <a:ea typeface="Arial Unicode MS" pitchFamily="34" charset="-128"/>
                <a:cs typeface="Arial Unicode MS" pitchFamily="34" charset="-128"/>
              </a:rPr>
              <a:t>to </a:t>
            </a:r>
            <a:r>
              <a:rPr lang="en-US" sz="2000" kern="1200" dirty="0" err="1">
                <a:ea typeface="Arial Unicode MS" pitchFamily="34" charset="-128"/>
                <a:cs typeface="Arial Unicode MS" pitchFamily="34" charset="-128"/>
              </a:rPr>
              <a:t>looper</a:t>
            </a:r>
            <a:r>
              <a:rPr lang="en-US" sz="2000" kern="1200" dirty="0"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sz="2000" kern="1200" dirty="0" smtClean="0">
                <a:ea typeface="Arial Unicode MS" pitchFamily="34" charset="-128"/>
                <a:cs typeface="Arial Unicode MS" pitchFamily="34" charset="-128"/>
              </a:rPr>
              <a:t>to manage </a:t>
            </a:r>
            <a:r>
              <a:rPr lang="en-US" sz="2000" kern="1200" dirty="0">
                <a:ea typeface="Arial Unicode MS" pitchFamily="34" charset="-128"/>
                <a:cs typeface="Arial Unicode MS" pitchFamily="34" charset="-128"/>
              </a:rPr>
              <a:t>&amp; </a:t>
            </a:r>
            <a:r>
              <a:rPr lang="en-US" sz="2000" kern="1200" dirty="0" smtClean="0">
                <a:ea typeface="Arial Unicode MS" pitchFamily="34" charset="-128"/>
                <a:cs typeface="Arial Unicode MS" pitchFamily="34" charset="-128"/>
              </a:rPr>
              <a:t>dispatch </a:t>
            </a:r>
            <a:r>
              <a:rPr lang="en-US" sz="2000" kern="1200" dirty="0" err="1">
                <a:ea typeface="Arial Unicode MS" pitchFamily="34" charset="-128"/>
                <a:cs typeface="Arial Unicode MS" pitchFamily="34" charset="-128"/>
              </a:rPr>
              <a:t>MessageQueue</a:t>
            </a:r>
            <a:r>
              <a:rPr lang="en-US" sz="2000" kern="1200" dirty="0">
                <a:ea typeface="Arial Unicode MS" pitchFamily="34" charset="-128"/>
                <a:cs typeface="Arial Unicode MS" pitchFamily="34" charset="-128"/>
              </a:rPr>
              <a:t> entries</a:t>
            </a:r>
          </a:p>
          <a:p>
            <a:pPr marL="225425" lvl="1" indent="0">
              <a:spcBef>
                <a:spcPts val="600"/>
              </a:spcBef>
              <a:buClr>
                <a:schemeClr val="tx1"/>
              </a:buClr>
              <a:buSzPct val="110000"/>
              <a:buNone/>
              <a:defRPr/>
            </a:pPr>
            <a:endParaRPr lang="en-US" sz="2000" kern="1200" dirty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9226" name="Rectangle 9225"/>
          <p:cNvSpPr/>
          <p:nvPr/>
        </p:nvSpPr>
        <p:spPr>
          <a:xfrm>
            <a:off x="242051" y="6422387"/>
            <a:ext cx="8602594" cy="369332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algn="ctr"/>
            <a:r>
              <a:rPr lang="en-US" sz="2000" dirty="0" smtClean="0"/>
              <a:t>See </a:t>
            </a:r>
            <a:r>
              <a:rPr lang="en-US" sz="2000" dirty="0" smtClean="0">
                <a:hlinkClick r:id="rId5"/>
              </a:rPr>
              <a:t>developer.android.com/training/multiple-threads/communicate-ui.html</a:t>
            </a:r>
            <a:r>
              <a:rPr lang="en-US" sz="2000" dirty="0" smtClean="0"/>
              <a:t>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29035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" grpId="0" animBg="1"/>
      <p:bldP spid="9226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/>
          <p:cNvSpPr/>
          <p:nvPr/>
        </p:nvSpPr>
        <p:spPr bwMode="auto">
          <a:xfrm>
            <a:off x="21772" y="6391028"/>
            <a:ext cx="9122228" cy="58782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600" dirty="0" smtClean="0"/>
              <a:t>Handlers, Messages, &amp; </a:t>
            </a:r>
            <a:r>
              <a:rPr lang="en-US" sz="3600" dirty="0" err="1" smtClean="0"/>
              <a:t>Runnables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50" y="1042146"/>
            <a:ext cx="4749205" cy="5224183"/>
          </a:xfrm>
        </p:spPr>
        <p:txBody>
          <a:bodyPr>
            <a:noAutofit/>
          </a:bodyPr>
          <a:lstStyle/>
          <a:p>
            <a:pPr marL="230188" lvl="1" indent="-228600">
              <a:spcBef>
                <a:spcPts val="6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/>
            </a:pPr>
            <a:r>
              <a:rPr lang="en-US" sz="2000" kern="1200" dirty="0">
                <a:ea typeface="Arial Unicode MS" pitchFamily="34" charset="-128"/>
                <a:cs typeface="Arial Unicode MS" pitchFamily="34" charset="-128"/>
              </a:rPr>
              <a:t>Threads in Android also communicate by exchanging Messages &amp; </a:t>
            </a:r>
            <a:r>
              <a:rPr lang="en-US" sz="2000" kern="1200" dirty="0" err="1">
                <a:ea typeface="Arial Unicode MS" pitchFamily="34" charset="-128"/>
                <a:cs typeface="Arial Unicode MS" pitchFamily="34" charset="-128"/>
              </a:rPr>
              <a:t>Runnables</a:t>
            </a:r>
            <a:endParaRPr lang="en-US" sz="2000" kern="1200" dirty="0">
              <a:ea typeface="Arial Unicode MS" pitchFamily="34" charset="-128"/>
              <a:cs typeface="Arial Unicode MS" pitchFamily="34" charset="-128"/>
            </a:endParaRPr>
          </a:p>
          <a:p>
            <a:pPr marL="230188" lvl="1" indent="-228600">
              <a:spcBef>
                <a:spcPts val="600"/>
              </a:spcBef>
              <a:buClr>
                <a:schemeClr val="bg1">
                  <a:lumMod val="75000"/>
                </a:schemeClr>
              </a:buClr>
              <a:buSzPct val="110000"/>
              <a:buFont typeface="Arial" pitchFamily="34" charset="0"/>
              <a:buChar char="•"/>
              <a:defRPr/>
            </a:pPr>
            <a:r>
              <a:rPr lang="en-US" sz="2000" b="1" kern="1200" dirty="0" smtClean="0">
                <a:solidFill>
                  <a:schemeClr val="bg1">
                    <a:lumMod val="75000"/>
                  </a:schemeClr>
                </a:solidFill>
                <a:ea typeface="Arial Unicode MS" pitchFamily="34" charset="-128"/>
                <a:cs typeface="Arial Unicode MS" pitchFamily="34" charset="-128"/>
              </a:rPr>
              <a:t>UI Thread</a:t>
            </a:r>
            <a:endParaRPr lang="en-US" sz="2000" b="1" kern="1200" dirty="0">
              <a:solidFill>
                <a:schemeClr val="bg1">
                  <a:lumMod val="75000"/>
                </a:schemeClr>
              </a:solidFill>
              <a:ea typeface="Arial Unicode MS" pitchFamily="34" charset="-128"/>
              <a:cs typeface="Arial Unicode MS" pitchFamily="34" charset="-128"/>
            </a:endParaRPr>
          </a:p>
          <a:p>
            <a:pPr marL="454025" lvl="1" indent="-228600">
              <a:spcBef>
                <a:spcPts val="600"/>
              </a:spcBef>
              <a:buClr>
                <a:schemeClr val="bg1">
                  <a:lumMod val="75000"/>
                </a:schemeClr>
              </a:buClr>
              <a:buSzPct val="110000"/>
              <a:buFont typeface="Arial" pitchFamily="34" charset="0"/>
              <a:buChar char="•"/>
              <a:defRPr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UI Thread performs user </a:t>
            </a:r>
            <a:br>
              <a:rPr lang="en-US" sz="2000" dirty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interaction, system callbacks, &amp; Activity lifecycle methods</a:t>
            </a:r>
          </a:p>
          <a:p>
            <a:pPr marL="454025" lvl="1" indent="-228600">
              <a:spcBef>
                <a:spcPts val="600"/>
              </a:spcBef>
              <a:buClr>
                <a:schemeClr val="bg1">
                  <a:lumMod val="75000"/>
                </a:schemeClr>
              </a:buClr>
              <a:buSzPct val="110000"/>
              <a:buFont typeface="Arial" pitchFamily="34" charset="0"/>
              <a:buChar char="•"/>
              <a:defRPr/>
            </a:pPr>
            <a:r>
              <a:rPr lang="en-US" sz="2000" kern="1200" dirty="0" smtClean="0">
                <a:solidFill>
                  <a:schemeClr val="bg1">
                    <a:lumMod val="75000"/>
                  </a:schemeClr>
                </a:solidFill>
                <a:ea typeface="Arial Unicode MS" pitchFamily="34" charset="-128"/>
                <a:cs typeface="Arial Unicode MS" pitchFamily="34" charset="-128"/>
              </a:rPr>
              <a:t>Connects </a:t>
            </a:r>
            <a:r>
              <a:rPr lang="en-US" sz="2000" kern="1200" dirty="0">
                <a:solidFill>
                  <a:schemeClr val="bg1">
                    <a:lumMod val="75000"/>
                  </a:schemeClr>
                </a:solidFill>
                <a:ea typeface="Arial Unicode MS" pitchFamily="34" charset="-128"/>
                <a:cs typeface="Arial Unicode MS" pitchFamily="34" charset="-128"/>
              </a:rPr>
              <a:t>to </a:t>
            </a:r>
            <a:r>
              <a:rPr lang="en-US" sz="2000" kern="1200" dirty="0" err="1">
                <a:solidFill>
                  <a:schemeClr val="bg1">
                    <a:lumMod val="75000"/>
                  </a:schemeClr>
                </a:solidFill>
                <a:ea typeface="Arial Unicode MS" pitchFamily="34" charset="-128"/>
                <a:cs typeface="Arial Unicode MS" pitchFamily="34" charset="-128"/>
              </a:rPr>
              <a:t>looper</a:t>
            </a:r>
            <a:r>
              <a:rPr lang="en-US" sz="2000" kern="1200" dirty="0">
                <a:solidFill>
                  <a:schemeClr val="bg1">
                    <a:lumMod val="75000"/>
                  </a:schemeClr>
                </a:solidFill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sz="2000" kern="1200" dirty="0" smtClean="0">
                <a:solidFill>
                  <a:schemeClr val="bg1">
                    <a:lumMod val="75000"/>
                  </a:schemeClr>
                </a:solidFill>
                <a:ea typeface="Arial Unicode MS" pitchFamily="34" charset="-128"/>
                <a:cs typeface="Arial Unicode MS" pitchFamily="34" charset="-128"/>
              </a:rPr>
              <a:t>to manage </a:t>
            </a:r>
            <a:r>
              <a:rPr lang="en-US" sz="2000" kern="1200" dirty="0">
                <a:solidFill>
                  <a:schemeClr val="bg1">
                    <a:lumMod val="75000"/>
                  </a:schemeClr>
                </a:solidFill>
                <a:ea typeface="Arial Unicode MS" pitchFamily="34" charset="-128"/>
                <a:cs typeface="Arial Unicode MS" pitchFamily="34" charset="-128"/>
              </a:rPr>
              <a:t>&amp; </a:t>
            </a:r>
            <a:r>
              <a:rPr lang="en-US" sz="2000" kern="1200" dirty="0" smtClean="0">
                <a:solidFill>
                  <a:schemeClr val="bg1">
                    <a:lumMod val="75000"/>
                  </a:schemeClr>
                </a:solidFill>
                <a:ea typeface="Arial Unicode MS" pitchFamily="34" charset="-128"/>
                <a:cs typeface="Arial Unicode MS" pitchFamily="34" charset="-128"/>
              </a:rPr>
              <a:t>dispatch </a:t>
            </a:r>
            <a:r>
              <a:rPr lang="en-US" sz="2000" kern="1200" dirty="0" err="1">
                <a:solidFill>
                  <a:schemeClr val="bg1">
                    <a:lumMod val="75000"/>
                  </a:schemeClr>
                </a:solidFill>
                <a:ea typeface="Arial Unicode MS" pitchFamily="34" charset="-128"/>
                <a:cs typeface="Arial Unicode MS" pitchFamily="34" charset="-128"/>
              </a:rPr>
              <a:t>MessageQueue</a:t>
            </a:r>
            <a:r>
              <a:rPr lang="en-US" sz="2000" kern="1200" dirty="0">
                <a:solidFill>
                  <a:schemeClr val="bg1">
                    <a:lumMod val="75000"/>
                  </a:schemeClr>
                </a:solidFill>
                <a:ea typeface="Arial Unicode MS" pitchFamily="34" charset="-128"/>
                <a:cs typeface="Arial Unicode MS" pitchFamily="34" charset="-128"/>
              </a:rPr>
              <a:t> entries</a:t>
            </a:r>
          </a:p>
          <a:p>
            <a:pPr marL="230188" lvl="1" indent="-228600">
              <a:spcBef>
                <a:spcPts val="6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/>
            </a:pPr>
            <a:r>
              <a:rPr lang="en-US" sz="2000" b="1" kern="1200" dirty="0" smtClean="0">
                <a:ea typeface="Arial Unicode MS" pitchFamily="34" charset="-128"/>
                <a:cs typeface="Arial Unicode MS" pitchFamily="34" charset="-128"/>
              </a:rPr>
              <a:t>Handler </a:t>
            </a:r>
            <a:endParaRPr lang="en-US" sz="2000" b="1" kern="1200" dirty="0">
              <a:ea typeface="Arial Unicode MS" pitchFamily="34" charset="-128"/>
              <a:cs typeface="Arial Unicode MS" pitchFamily="34" charset="-128"/>
            </a:endParaRPr>
          </a:p>
          <a:p>
            <a:pPr marL="454025" lvl="1" indent="-228600">
              <a:spcBef>
                <a:spcPts val="6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/>
            </a:pPr>
            <a:r>
              <a:rPr lang="en-US" sz="2000" kern="1200" dirty="0">
                <a:ea typeface="Arial Unicode MS" pitchFamily="34" charset="-128"/>
                <a:cs typeface="Arial Unicode MS" pitchFamily="34" charset="-128"/>
              </a:rPr>
              <a:t>Sends Messages &amp; </a:t>
            </a:r>
            <a:r>
              <a:rPr lang="en-US" sz="2000" kern="1200" dirty="0" err="1">
                <a:ea typeface="Arial Unicode MS" pitchFamily="34" charset="-128"/>
                <a:cs typeface="Arial Unicode MS" pitchFamily="34" charset="-128"/>
              </a:rPr>
              <a:t>Runnables</a:t>
            </a:r>
            <a:r>
              <a:rPr lang="en-US" sz="2000" kern="1200" dirty="0">
                <a:ea typeface="Arial Unicode MS" pitchFamily="34" charset="-128"/>
                <a:cs typeface="Arial Unicode MS" pitchFamily="34" charset="-128"/>
              </a:rPr>
              <a:t> to </a:t>
            </a:r>
            <a:r>
              <a:rPr lang="en-US" sz="2000" kern="1200" dirty="0" smtClean="0">
                <a:ea typeface="Arial Unicode MS" pitchFamily="34" charset="-128"/>
                <a:cs typeface="Arial Unicode MS" pitchFamily="34" charset="-128"/>
              </a:rPr>
              <a:t/>
            </a:r>
            <a:br>
              <a:rPr lang="en-US" sz="2000" kern="1200" dirty="0" smtClean="0">
                <a:ea typeface="Arial Unicode MS" pitchFamily="34" charset="-128"/>
                <a:cs typeface="Arial Unicode MS" pitchFamily="34" charset="-128"/>
              </a:rPr>
            </a:br>
            <a:r>
              <a:rPr lang="en-US" sz="2000" kern="1200" dirty="0" smtClean="0">
                <a:ea typeface="Arial Unicode MS" pitchFamily="34" charset="-128"/>
                <a:cs typeface="Arial Unicode MS" pitchFamily="34" charset="-128"/>
              </a:rPr>
              <a:t>UI Thread from other threads</a:t>
            </a:r>
            <a:endParaRPr lang="en-US" sz="2000" kern="1200" dirty="0">
              <a:ea typeface="Arial Unicode MS" pitchFamily="34" charset="-128"/>
              <a:cs typeface="Arial Unicode MS" pitchFamily="34" charset="-128"/>
            </a:endParaRPr>
          </a:p>
          <a:p>
            <a:pPr marL="454025" lvl="1" indent="-228600">
              <a:spcBef>
                <a:spcPts val="6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/>
            </a:pPr>
            <a:r>
              <a:rPr lang="en-US" sz="2000" kern="1200" dirty="0" smtClean="0">
                <a:ea typeface="Arial Unicode MS" pitchFamily="34" charset="-128"/>
                <a:cs typeface="Arial Unicode MS" pitchFamily="34" charset="-128"/>
              </a:rPr>
              <a:t>Schedules Messages &amp; </a:t>
            </a:r>
            <a:r>
              <a:rPr lang="en-US" sz="2000" kern="1200" dirty="0" err="1" smtClean="0">
                <a:ea typeface="Arial Unicode MS" pitchFamily="34" charset="-128"/>
                <a:cs typeface="Arial Unicode MS" pitchFamily="34" charset="-128"/>
              </a:rPr>
              <a:t>Runnables</a:t>
            </a:r>
            <a:r>
              <a:rPr lang="en-US" sz="2000" kern="1200" dirty="0" smtClean="0">
                <a:ea typeface="Arial Unicode MS" pitchFamily="34" charset="-128"/>
                <a:cs typeface="Arial Unicode MS" pitchFamily="34" charset="-128"/>
              </a:rPr>
              <a:t> for future execution </a:t>
            </a:r>
          </a:p>
          <a:p>
            <a:pPr marL="454025" lvl="1" indent="-228600">
              <a:spcBef>
                <a:spcPts val="6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/>
            </a:pPr>
            <a:r>
              <a:rPr lang="en-US" sz="2000" kern="1200" dirty="0" err="1" smtClean="0">
                <a:ea typeface="Arial Unicode MS" pitchFamily="34" charset="-128"/>
                <a:cs typeface="Arial Unicode MS" pitchFamily="34" charset="-128"/>
              </a:rPr>
              <a:t>Enqueues</a:t>
            </a:r>
            <a:r>
              <a:rPr lang="en-US" sz="2000" kern="1200" dirty="0" smtClean="0">
                <a:ea typeface="Arial Unicode MS" pitchFamily="34" charset="-128"/>
                <a:cs typeface="Arial Unicode MS" pitchFamily="34" charset="-128"/>
              </a:rPr>
              <a:t> actions </a:t>
            </a:r>
            <a:r>
              <a:rPr lang="en-US" sz="2000" kern="1200" dirty="0">
                <a:ea typeface="Arial Unicode MS" pitchFamily="34" charset="-128"/>
                <a:cs typeface="Arial Unicode MS" pitchFamily="34" charset="-128"/>
              </a:rPr>
              <a:t>to </a:t>
            </a:r>
            <a:r>
              <a:rPr lang="en-US" sz="2000" kern="1200" dirty="0" smtClean="0">
                <a:ea typeface="Arial Unicode MS" pitchFamily="34" charset="-128"/>
                <a:cs typeface="Arial Unicode MS" pitchFamily="34" charset="-128"/>
              </a:rPr>
              <a:t>perform </a:t>
            </a:r>
            <a:br>
              <a:rPr lang="en-US" sz="2000" kern="1200" dirty="0" smtClean="0">
                <a:ea typeface="Arial Unicode MS" pitchFamily="34" charset="-128"/>
                <a:cs typeface="Arial Unicode MS" pitchFamily="34" charset="-128"/>
              </a:rPr>
            </a:br>
            <a:r>
              <a:rPr lang="en-US" sz="2000" kern="1200" dirty="0" smtClean="0">
                <a:ea typeface="Arial Unicode MS" pitchFamily="34" charset="-128"/>
                <a:cs typeface="Arial Unicode MS" pitchFamily="34" charset="-128"/>
              </a:rPr>
              <a:t>on a </a:t>
            </a:r>
            <a:r>
              <a:rPr lang="en-US" sz="2000" kern="1200" dirty="0">
                <a:ea typeface="Arial Unicode MS" pitchFamily="34" charset="-128"/>
                <a:cs typeface="Arial Unicode MS" pitchFamily="34" charset="-128"/>
              </a:rPr>
              <a:t>different thread</a:t>
            </a:r>
          </a:p>
          <a:p>
            <a:pPr marL="454025" lvl="1" indent="-228600">
              <a:spcBef>
                <a:spcPts val="6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/>
            </a:pPr>
            <a:endParaRPr lang="en-US" sz="2000" kern="1200" dirty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6" name="Freeform 55"/>
          <p:cNvSpPr/>
          <p:nvPr/>
        </p:nvSpPr>
        <p:spPr bwMode="auto">
          <a:xfrm flipV="1">
            <a:off x="4744852" y="1298063"/>
            <a:ext cx="544068" cy="4300692"/>
          </a:xfrm>
          <a:custGeom>
            <a:avLst/>
            <a:gdLst>
              <a:gd name="connsiteX0" fmla="*/ 1187441 w 1235932"/>
              <a:gd name="connsiteY0" fmla="*/ 461306 h 4552487"/>
              <a:gd name="connsiteX1" fmla="*/ 647114 w 1235932"/>
              <a:gd name="connsiteY1" fmla="*/ 11033 h 4552487"/>
              <a:gd name="connsiteX2" fmla="*/ 148351 w 1235932"/>
              <a:gd name="connsiteY2" fmla="*/ 870015 h 4552487"/>
              <a:gd name="connsiteX3" fmla="*/ 44441 w 1235932"/>
              <a:gd name="connsiteY3" fmla="*/ 2996687 h 4552487"/>
              <a:gd name="connsiteX4" fmla="*/ 799514 w 1235932"/>
              <a:gd name="connsiteY4" fmla="*/ 4527615 h 4552487"/>
              <a:gd name="connsiteX5" fmla="*/ 1235932 w 1235932"/>
              <a:gd name="connsiteY5" fmla="*/ 3945724 h 4552487"/>
              <a:gd name="connsiteX0" fmla="*/ 1187441 w 1235932"/>
              <a:gd name="connsiteY0" fmla="*/ 461306 h 4553624"/>
              <a:gd name="connsiteX1" fmla="*/ 647114 w 1235932"/>
              <a:gd name="connsiteY1" fmla="*/ 11033 h 4553624"/>
              <a:gd name="connsiteX2" fmla="*/ 148351 w 1235932"/>
              <a:gd name="connsiteY2" fmla="*/ 870015 h 4553624"/>
              <a:gd name="connsiteX3" fmla="*/ 44441 w 1235932"/>
              <a:gd name="connsiteY3" fmla="*/ 2996687 h 4553624"/>
              <a:gd name="connsiteX4" fmla="*/ 799514 w 1235932"/>
              <a:gd name="connsiteY4" fmla="*/ 4527615 h 4553624"/>
              <a:gd name="connsiteX5" fmla="*/ 1235932 w 1235932"/>
              <a:gd name="connsiteY5" fmla="*/ 3945724 h 4553624"/>
              <a:gd name="connsiteX0" fmla="*/ 1187441 w 1235932"/>
              <a:gd name="connsiteY0" fmla="*/ 461306 h 4584980"/>
              <a:gd name="connsiteX1" fmla="*/ 647114 w 1235932"/>
              <a:gd name="connsiteY1" fmla="*/ 11033 h 4584980"/>
              <a:gd name="connsiteX2" fmla="*/ 148351 w 1235932"/>
              <a:gd name="connsiteY2" fmla="*/ 870015 h 4584980"/>
              <a:gd name="connsiteX3" fmla="*/ 44441 w 1235932"/>
              <a:gd name="connsiteY3" fmla="*/ 2996687 h 4584980"/>
              <a:gd name="connsiteX4" fmla="*/ 799514 w 1235932"/>
              <a:gd name="connsiteY4" fmla="*/ 4527615 h 4584980"/>
              <a:gd name="connsiteX5" fmla="*/ 1235932 w 1235932"/>
              <a:gd name="connsiteY5" fmla="*/ 3945724 h 4584980"/>
              <a:gd name="connsiteX0" fmla="*/ 1187441 w 1235932"/>
              <a:gd name="connsiteY0" fmla="*/ 461306 h 4604820"/>
              <a:gd name="connsiteX1" fmla="*/ 647114 w 1235932"/>
              <a:gd name="connsiteY1" fmla="*/ 11033 h 4604820"/>
              <a:gd name="connsiteX2" fmla="*/ 148351 w 1235932"/>
              <a:gd name="connsiteY2" fmla="*/ 870015 h 4604820"/>
              <a:gd name="connsiteX3" fmla="*/ 44441 w 1235932"/>
              <a:gd name="connsiteY3" fmla="*/ 2996687 h 4604820"/>
              <a:gd name="connsiteX4" fmla="*/ 799514 w 1235932"/>
              <a:gd name="connsiteY4" fmla="*/ 4527615 h 4604820"/>
              <a:gd name="connsiteX5" fmla="*/ 1235932 w 1235932"/>
              <a:gd name="connsiteY5" fmla="*/ 3945724 h 4604820"/>
              <a:gd name="connsiteX0" fmla="*/ 1166808 w 1215299"/>
              <a:gd name="connsiteY0" fmla="*/ 461306 h 4611551"/>
              <a:gd name="connsiteX1" fmla="*/ 626481 w 1215299"/>
              <a:gd name="connsiteY1" fmla="*/ 11033 h 4611551"/>
              <a:gd name="connsiteX2" fmla="*/ 127718 w 1215299"/>
              <a:gd name="connsiteY2" fmla="*/ 870015 h 4611551"/>
              <a:gd name="connsiteX3" fmla="*/ 23808 w 1215299"/>
              <a:gd name="connsiteY3" fmla="*/ 2996687 h 4611551"/>
              <a:gd name="connsiteX4" fmla="*/ 494763 w 1215299"/>
              <a:gd name="connsiteY4" fmla="*/ 4534899 h 4611551"/>
              <a:gd name="connsiteX5" fmla="*/ 1215299 w 1215299"/>
              <a:gd name="connsiteY5" fmla="*/ 3945724 h 4611551"/>
              <a:gd name="connsiteX0" fmla="*/ 1166808 w 1215299"/>
              <a:gd name="connsiteY0" fmla="*/ 461306 h 4637721"/>
              <a:gd name="connsiteX1" fmla="*/ 626481 w 1215299"/>
              <a:gd name="connsiteY1" fmla="*/ 11033 h 4637721"/>
              <a:gd name="connsiteX2" fmla="*/ 127718 w 1215299"/>
              <a:gd name="connsiteY2" fmla="*/ 870015 h 4637721"/>
              <a:gd name="connsiteX3" fmla="*/ 23808 w 1215299"/>
              <a:gd name="connsiteY3" fmla="*/ 2996687 h 4637721"/>
              <a:gd name="connsiteX4" fmla="*/ 494763 w 1215299"/>
              <a:gd name="connsiteY4" fmla="*/ 4534899 h 4637721"/>
              <a:gd name="connsiteX5" fmla="*/ 1215299 w 1215299"/>
              <a:gd name="connsiteY5" fmla="*/ 3945724 h 4637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5299" h="4637721">
                <a:moveTo>
                  <a:pt x="1166808" y="461306"/>
                </a:moveTo>
                <a:cubicBezTo>
                  <a:pt x="983235" y="202110"/>
                  <a:pt x="799663" y="-57085"/>
                  <a:pt x="626481" y="11033"/>
                </a:cubicBezTo>
                <a:cubicBezTo>
                  <a:pt x="453299" y="79151"/>
                  <a:pt x="228163" y="372406"/>
                  <a:pt x="127718" y="870015"/>
                </a:cubicBezTo>
                <a:cubicBezTo>
                  <a:pt x="27272" y="1367624"/>
                  <a:pt x="-37366" y="2385873"/>
                  <a:pt x="23808" y="2996687"/>
                </a:cubicBezTo>
                <a:cubicBezTo>
                  <a:pt x="84982" y="3607501"/>
                  <a:pt x="155281" y="4141734"/>
                  <a:pt x="494763" y="4534899"/>
                </a:cubicBezTo>
                <a:cubicBezTo>
                  <a:pt x="834245" y="4928064"/>
                  <a:pt x="1208405" y="4076187"/>
                  <a:pt x="1215299" y="3945724"/>
                </a:cubicBezTo>
              </a:path>
            </a:pathLst>
          </a:custGeom>
          <a:noFill/>
          <a:ln w="9525" cap="flat" cmpd="sng" algn="ctr">
            <a:solidFill>
              <a:schemeClr val="tx1"/>
            </a:solidFill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7" name="Rectangle 56"/>
          <p:cNvSpPr/>
          <p:nvPr/>
        </p:nvSpPr>
        <p:spPr bwMode="auto">
          <a:xfrm rot="16200000">
            <a:off x="4368495" y="3351478"/>
            <a:ext cx="774120" cy="307777"/>
          </a:xfrm>
          <a:prstGeom prst="rect">
            <a:avLst/>
          </a:prstGeom>
          <a:solidFill>
            <a:srgbClr val="E1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Looper</a:t>
            </a:r>
            <a:endParaRPr kumimoji="0" lang="en-US" sz="1100" b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8" name="Rectangle 57"/>
          <p:cNvSpPr/>
          <p:nvPr/>
        </p:nvSpPr>
        <p:spPr bwMode="auto">
          <a:xfrm>
            <a:off x="5200191" y="1838934"/>
            <a:ext cx="1038043" cy="3323403"/>
          </a:xfrm>
          <a:prstGeom prst="rect">
            <a:avLst/>
          </a:prstGeom>
          <a:solidFill>
            <a:srgbClr val="E1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9" name="Rectangle 58"/>
          <p:cNvSpPr/>
          <p:nvPr/>
        </p:nvSpPr>
        <p:spPr bwMode="auto">
          <a:xfrm>
            <a:off x="5245945" y="3077715"/>
            <a:ext cx="940246" cy="307777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Message</a:t>
            </a:r>
            <a:endParaRPr kumimoji="0" lang="en-US" sz="1100" b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0" name="Rectangle 59"/>
          <p:cNvSpPr/>
          <p:nvPr/>
        </p:nvSpPr>
        <p:spPr bwMode="auto">
          <a:xfrm>
            <a:off x="5245945" y="3504523"/>
            <a:ext cx="940246" cy="307777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Message</a:t>
            </a:r>
            <a:endParaRPr kumimoji="0" lang="en-US" sz="1100" b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1" name="Rectangle 60"/>
          <p:cNvSpPr/>
          <p:nvPr/>
        </p:nvSpPr>
        <p:spPr bwMode="auto">
          <a:xfrm>
            <a:off x="5245945" y="3931331"/>
            <a:ext cx="940246" cy="307777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Message</a:t>
            </a:r>
            <a:endParaRPr kumimoji="0" lang="en-US" sz="1100" b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2" name="Rectangle 61"/>
          <p:cNvSpPr/>
          <p:nvPr/>
        </p:nvSpPr>
        <p:spPr bwMode="auto">
          <a:xfrm>
            <a:off x="5245945" y="4358139"/>
            <a:ext cx="940246" cy="307777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Message</a:t>
            </a:r>
            <a:endParaRPr kumimoji="0" lang="en-US" sz="1100" b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3" name="Rectangle 62"/>
          <p:cNvSpPr/>
          <p:nvPr/>
        </p:nvSpPr>
        <p:spPr bwMode="auto">
          <a:xfrm>
            <a:off x="5245945" y="4784947"/>
            <a:ext cx="940246" cy="307777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Message</a:t>
            </a:r>
            <a:endParaRPr kumimoji="0" lang="en-US" sz="1100" b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5245945" y="1309793"/>
            <a:ext cx="1206479" cy="4801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latin typeface="Arial" charset="0"/>
              </a:rPr>
              <a:t>Message Queue</a:t>
            </a:r>
            <a:endParaRPr lang="en-US" sz="1400" dirty="0"/>
          </a:p>
        </p:txBody>
      </p:sp>
      <p:grpSp>
        <p:nvGrpSpPr>
          <p:cNvPr id="65" name="Group 64"/>
          <p:cNvGrpSpPr/>
          <p:nvPr/>
        </p:nvGrpSpPr>
        <p:grpSpPr>
          <a:xfrm>
            <a:off x="5662336" y="5710167"/>
            <a:ext cx="1260201" cy="492443"/>
            <a:chOff x="6521861" y="5739764"/>
            <a:chExt cx="1260201" cy="492443"/>
          </a:xfrm>
        </p:grpSpPr>
        <p:sp>
          <p:nvSpPr>
            <p:cNvPr id="66" name="Rectangle 65"/>
            <p:cNvSpPr/>
            <p:nvPr/>
          </p:nvSpPr>
          <p:spPr bwMode="auto">
            <a:xfrm>
              <a:off x="6521861" y="5739764"/>
              <a:ext cx="1260201" cy="49244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b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UI Thread</a:t>
              </a:r>
              <a:br>
                <a:rPr kumimoji="0" lang="en-US" sz="1400" b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</a:br>
              <a:r>
                <a:rPr kumimoji="0" lang="en-US" sz="1100" b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(main thread)</a:t>
              </a:r>
            </a:p>
          </p:txBody>
        </p:sp>
        <p:grpSp>
          <p:nvGrpSpPr>
            <p:cNvPr id="67" name="Group 66"/>
            <p:cNvGrpSpPr/>
            <p:nvPr/>
          </p:nvGrpSpPr>
          <p:grpSpPr>
            <a:xfrm>
              <a:off x="7426955" y="5831799"/>
              <a:ext cx="300243" cy="312737"/>
              <a:chOff x="8327572" y="4328206"/>
              <a:chExt cx="300243" cy="312737"/>
            </a:xfrm>
          </p:grpSpPr>
          <p:grpSp>
            <p:nvGrpSpPr>
              <p:cNvPr id="68" name="Group 67"/>
              <p:cNvGrpSpPr/>
              <p:nvPr/>
            </p:nvGrpSpPr>
            <p:grpSpPr>
              <a:xfrm>
                <a:off x="8472240" y="4328206"/>
                <a:ext cx="155575" cy="312737"/>
                <a:chOff x="7723835" y="1770063"/>
                <a:chExt cx="155575" cy="312737"/>
              </a:xfrm>
            </p:grpSpPr>
            <p:sp>
              <p:nvSpPr>
                <p:cNvPr id="70" name="Freeform 99"/>
                <p:cNvSpPr>
                  <a:spLocks/>
                </p:cNvSpPr>
                <p:nvPr/>
              </p:nvSpPr>
              <p:spPr bwMode="auto">
                <a:xfrm>
                  <a:off x="7723835" y="1770063"/>
                  <a:ext cx="155575" cy="290512"/>
                </a:xfrm>
                <a:custGeom>
                  <a:avLst/>
                  <a:gdLst>
                    <a:gd name="T0" fmla="*/ 2147483647 w 98"/>
                    <a:gd name="T1" fmla="*/ 0 h 183"/>
                    <a:gd name="T2" fmla="*/ 2147483647 w 98"/>
                    <a:gd name="T3" fmla="*/ 2147483647 h 183"/>
                    <a:gd name="T4" fmla="*/ 0 w 98"/>
                    <a:gd name="T5" fmla="*/ 2147483647 h 183"/>
                    <a:gd name="T6" fmla="*/ 0 w 98"/>
                    <a:gd name="T7" fmla="*/ 2147483647 h 183"/>
                    <a:gd name="T8" fmla="*/ 2147483647 w 98"/>
                    <a:gd name="T9" fmla="*/ 2147483647 h 183"/>
                    <a:gd name="T10" fmla="*/ 2147483647 w 98"/>
                    <a:gd name="T11" fmla="*/ 2147483647 h 183"/>
                    <a:gd name="T12" fmla="*/ 2147483647 w 98"/>
                    <a:gd name="T13" fmla="*/ 2147483647 h 183"/>
                    <a:gd name="T14" fmla="*/ 2147483647 w 98"/>
                    <a:gd name="T15" fmla="*/ 2147483647 h 183"/>
                    <a:gd name="T16" fmla="*/ 2147483647 w 98"/>
                    <a:gd name="T17" fmla="*/ 2147483647 h 183"/>
                    <a:gd name="T18" fmla="*/ 2147483647 w 98"/>
                    <a:gd name="T19" fmla="*/ 2147483647 h 183"/>
                    <a:gd name="T20" fmla="*/ 2147483647 w 98"/>
                    <a:gd name="T21" fmla="*/ 2147483647 h 183"/>
                    <a:gd name="T22" fmla="*/ 2147483647 w 98"/>
                    <a:gd name="T23" fmla="*/ 2147483647 h 183"/>
                    <a:gd name="T24" fmla="*/ 2147483647 w 98"/>
                    <a:gd name="T25" fmla="*/ 2147483647 h 183"/>
                    <a:gd name="T26" fmla="*/ 2147483647 w 98"/>
                    <a:gd name="T27" fmla="*/ 2147483647 h 183"/>
                    <a:gd name="T28" fmla="*/ 2147483647 w 98"/>
                    <a:gd name="T29" fmla="*/ 2147483647 h 183"/>
                    <a:gd name="T30" fmla="*/ 2147483647 w 98"/>
                    <a:gd name="T31" fmla="*/ 2147483647 h 183"/>
                    <a:gd name="T32" fmla="*/ 2147483647 w 98"/>
                    <a:gd name="T33" fmla="*/ 2147483647 h 183"/>
                    <a:gd name="T34" fmla="*/ 2147483647 w 98"/>
                    <a:gd name="T35" fmla="*/ 0 h 183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98"/>
                    <a:gd name="T55" fmla="*/ 0 h 183"/>
                    <a:gd name="T56" fmla="*/ 98 w 98"/>
                    <a:gd name="T57" fmla="*/ 183 h 183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98" h="183">
                      <a:moveTo>
                        <a:pt x="98" y="0"/>
                      </a:moveTo>
                      <a:lnTo>
                        <a:pt x="14" y="42"/>
                      </a:lnTo>
                      <a:lnTo>
                        <a:pt x="0" y="56"/>
                      </a:lnTo>
                      <a:lnTo>
                        <a:pt x="42" y="70"/>
                      </a:lnTo>
                      <a:lnTo>
                        <a:pt x="84" y="84"/>
                      </a:lnTo>
                      <a:lnTo>
                        <a:pt x="84" y="99"/>
                      </a:lnTo>
                      <a:lnTo>
                        <a:pt x="42" y="113"/>
                      </a:lnTo>
                      <a:lnTo>
                        <a:pt x="14" y="127"/>
                      </a:lnTo>
                      <a:lnTo>
                        <a:pt x="14" y="141"/>
                      </a:lnTo>
                      <a:lnTo>
                        <a:pt x="42" y="155"/>
                      </a:lnTo>
                      <a:lnTo>
                        <a:pt x="70" y="155"/>
                      </a:lnTo>
                      <a:lnTo>
                        <a:pt x="70" y="169"/>
                      </a:lnTo>
                      <a:lnTo>
                        <a:pt x="28" y="183"/>
                      </a:lnTo>
                      <a:lnTo>
                        <a:pt x="98" y="0"/>
                      </a:lnTo>
                      <a:close/>
                    </a:path>
                  </a:pathLst>
                </a:custGeom>
                <a:blipFill dpi="0" rotWithShape="0">
                  <a:blip r:embed="rId3" cstate="print"/>
                  <a:srcRect/>
                  <a:tile tx="0" ty="0" sx="100000" sy="100000" flip="none" algn="tl"/>
                </a:blip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1" name="Freeform 100"/>
                <p:cNvSpPr>
                  <a:spLocks/>
                </p:cNvSpPr>
                <p:nvPr/>
              </p:nvSpPr>
              <p:spPr bwMode="auto">
                <a:xfrm>
                  <a:off x="7723835" y="1770063"/>
                  <a:ext cx="155575" cy="268287"/>
                </a:xfrm>
                <a:custGeom>
                  <a:avLst/>
                  <a:gdLst>
                    <a:gd name="T0" fmla="*/ 2147483647 w 98"/>
                    <a:gd name="T1" fmla="*/ 2147483647 h 169"/>
                    <a:gd name="T2" fmla="*/ 2147483647 w 98"/>
                    <a:gd name="T3" fmla="*/ 2147483647 h 169"/>
                    <a:gd name="T4" fmla="*/ 2147483647 w 98"/>
                    <a:gd name="T5" fmla="*/ 2147483647 h 169"/>
                    <a:gd name="T6" fmla="*/ 2147483647 w 98"/>
                    <a:gd name="T7" fmla="*/ 2147483647 h 169"/>
                    <a:gd name="T8" fmla="*/ 0 w 98"/>
                    <a:gd name="T9" fmla="*/ 2147483647 h 169"/>
                    <a:gd name="T10" fmla="*/ 2147483647 w 98"/>
                    <a:gd name="T11" fmla="*/ 2147483647 h 169"/>
                    <a:gd name="T12" fmla="*/ 2147483647 w 98"/>
                    <a:gd name="T13" fmla="*/ 2147483647 h 169"/>
                    <a:gd name="T14" fmla="*/ 2147483647 w 98"/>
                    <a:gd name="T15" fmla="*/ 2147483647 h 169"/>
                    <a:gd name="T16" fmla="*/ 2147483647 w 98"/>
                    <a:gd name="T17" fmla="*/ 2147483647 h 169"/>
                    <a:gd name="T18" fmla="*/ 2147483647 w 98"/>
                    <a:gd name="T19" fmla="*/ 2147483647 h 169"/>
                    <a:gd name="T20" fmla="*/ 2147483647 w 98"/>
                    <a:gd name="T21" fmla="*/ 2147483647 h 169"/>
                    <a:gd name="T22" fmla="*/ 2147483647 w 98"/>
                    <a:gd name="T23" fmla="*/ 2147483647 h 169"/>
                    <a:gd name="T24" fmla="*/ 2147483647 w 98"/>
                    <a:gd name="T25" fmla="*/ 2147483647 h 169"/>
                    <a:gd name="T26" fmla="*/ 2147483647 w 98"/>
                    <a:gd name="T27" fmla="*/ 2147483647 h 169"/>
                    <a:gd name="T28" fmla="*/ 2147483647 w 98"/>
                    <a:gd name="T29" fmla="*/ 2147483647 h 169"/>
                    <a:gd name="T30" fmla="*/ 2147483647 w 98"/>
                    <a:gd name="T31" fmla="*/ 2147483647 h 169"/>
                    <a:gd name="T32" fmla="*/ 2147483647 w 98"/>
                    <a:gd name="T33" fmla="*/ 2147483647 h 169"/>
                    <a:gd name="T34" fmla="*/ 2147483647 w 98"/>
                    <a:gd name="T35" fmla="*/ 2147483647 h 169"/>
                    <a:gd name="T36" fmla="*/ 2147483647 w 98"/>
                    <a:gd name="T37" fmla="*/ 2147483647 h 169"/>
                    <a:gd name="T38" fmla="*/ 2147483647 w 98"/>
                    <a:gd name="T39" fmla="*/ 2147483647 h 169"/>
                    <a:gd name="T40" fmla="*/ 2147483647 w 98"/>
                    <a:gd name="T41" fmla="*/ 2147483647 h 169"/>
                    <a:gd name="T42" fmla="*/ 2147483647 w 98"/>
                    <a:gd name="T43" fmla="*/ 2147483647 h 169"/>
                    <a:gd name="T44" fmla="*/ 2147483647 w 98"/>
                    <a:gd name="T45" fmla="*/ 2147483647 h 169"/>
                    <a:gd name="T46" fmla="*/ 2147483647 w 98"/>
                    <a:gd name="T47" fmla="*/ 2147483647 h 169"/>
                    <a:gd name="T48" fmla="*/ 2147483647 w 98"/>
                    <a:gd name="T49" fmla="*/ 2147483647 h 169"/>
                    <a:gd name="T50" fmla="*/ 2147483647 w 98"/>
                    <a:gd name="T51" fmla="*/ 2147483647 h 169"/>
                    <a:gd name="T52" fmla="*/ 2147483647 w 98"/>
                    <a:gd name="T53" fmla="*/ 2147483647 h 169"/>
                    <a:gd name="T54" fmla="*/ 2147483647 w 98"/>
                    <a:gd name="T55" fmla="*/ 2147483647 h 169"/>
                    <a:gd name="T56" fmla="*/ 2147483647 w 98"/>
                    <a:gd name="T57" fmla="*/ 2147483647 h 169"/>
                    <a:gd name="T58" fmla="*/ 2147483647 w 98"/>
                    <a:gd name="T59" fmla="*/ 2147483647 h 169"/>
                    <a:gd name="T60" fmla="*/ 2147483647 w 98"/>
                    <a:gd name="T61" fmla="*/ 2147483647 h 169"/>
                    <a:gd name="T62" fmla="*/ 2147483647 w 98"/>
                    <a:gd name="T63" fmla="*/ 2147483647 h 169"/>
                    <a:gd name="T64" fmla="*/ 2147483647 w 98"/>
                    <a:gd name="T65" fmla="*/ 2147483647 h 169"/>
                    <a:gd name="T66" fmla="*/ 2147483647 w 98"/>
                    <a:gd name="T67" fmla="*/ 2147483647 h 169"/>
                    <a:gd name="T68" fmla="*/ 2147483647 w 98"/>
                    <a:gd name="T69" fmla="*/ 2147483647 h 169"/>
                    <a:gd name="T70" fmla="*/ 2147483647 w 98"/>
                    <a:gd name="T71" fmla="*/ 2147483647 h 169"/>
                    <a:gd name="T72" fmla="*/ 2147483647 w 98"/>
                    <a:gd name="T73" fmla="*/ 2147483647 h 169"/>
                    <a:gd name="T74" fmla="*/ 0 w 98"/>
                    <a:gd name="T75" fmla="*/ 2147483647 h 169"/>
                    <a:gd name="T76" fmla="*/ 0 w 98"/>
                    <a:gd name="T77" fmla="*/ 2147483647 h 169"/>
                    <a:gd name="T78" fmla="*/ 0 w 98"/>
                    <a:gd name="T79" fmla="*/ 2147483647 h 169"/>
                    <a:gd name="T80" fmla="*/ 2147483647 w 98"/>
                    <a:gd name="T81" fmla="*/ 2147483647 h 169"/>
                    <a:gd name="T82" fmla="*/ 2147483647 w 98"/>
                    <a:gd name="T83" fmla="*/ 0 h 169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w 98"/>
                    <a:gd name="T127" fmla="*/ 0 h 169"/>
                    <a:gd name="T128" fmla="*/ 98 w 98"/>
                    <a:gd name="T129" fmla="*/ 169 h 169"/>
                  </a:gdLst>
                  <a:ahLst/>
                  <a:cxnLst>
                    <a:cxn ang="T84">
                      <a:pos x="T0" y="T1"/>
                    </a:cxn>
                    <a:cxn ang="T85">
                      <a:pos x="T2" y="T3"/>
                    </a:cxn>
                    <a:cxn ang="T86">
                      <a:pos x="T4" y="T5"/>
                    </a:cxn>
                    <a:cxn ang="T87">
                      <a:pos x="T6" y="T7"/>
                    </a:cxn>
                    <a:cxn ang="T88">
                      <a:pos x="T8" y="T9"/>
                    </a:cxn>
                    <a:cxn ang="T89">
                      <a:pos x="T10" y="T11"/>
                    </a:cxn>
                    <a:cxn ang="T90">
                      <a:pos x="T12" y="T13"/>
                    </a:cxn>
                    <a:cxn ang="T91">
                      <a:pos x="T14" y="T15"/>
                    </a:cxn>
                    <a:cxn ang="T92">
                      <a:pos x="T16" y="T17"/>
                    </a:cxn>
                    <a:cxn ang="T93">
                      <a:pos x="T18" y="T19"/>
                    </a:cxn>
                    <a:cxn ang="T94">
                      <a:pos x="T20" y="T21"/>
                    </a:cxn>
                    <a:cxn ang="T95">
                      <a:pos x="T22" y="T23"/>
                    </a:cxn>
                    <a:cxn ang="T96">
                      <a:pos x="T24" y="T25"/>
                    </a:cxn>
                    <a:cxn ang="T97">
                      <a:pos x="T26" y="T27"/>
                    </a:cxn>
                    <a:cxn ang="T98">
                      <a:pos x="T28" y="T29"/>
                    </a:cxn>
                    <a:cxn ang="T99">
                      <a:pos x="T30" y="T31"/>
                    </a:cxn>
                    <a:cxn ang="T100">
                      <a:pos x="T32" y="T33"/>
                    </a:cxn>
                    <a:cxn ang="T101">
                      <a:pos x="T34" y="T35"/>
                    </a:cxn>
                    <a:cxn ang="T102">
                      <a:pos x="T36" y="T37"/>
                    </a:cxn>
                    <a:cxn ang="T103">
                      <a:pos x="T38" y="T39"/>
                    </a:cxn>
                    <a:cxn ang="T104">
                      <a:pos x="T40" y="T41"/>
                    </a:cxn>
                    <a:cxn ang="T105">
                      <a:pos x="T42" y="T43"/>
                    </a:cxn>
                    <a:cxn ang="T106">
                      <a:pos x="T44" y="T45"/>
                    </a:cxn>
                    <a:cxn ang="T107">
                      <a:pos x="T46" y="T47"/>
                    </a:cxn>
                    <a:cxn ang="T108">
                      <a:pos x="T48" y="T49"/>
                    </a:cxn>
                    <a:cxn ang="T109">
                      <a:pos x="T50" y="T51"/>
                    </a:cxn>
                    <a:cxn ang="T110">
                      <a:pos x="T52" y="T53"/>
                    </a:cxn>
                    <a:cxn ang="T111">
                      <a:pos x="T54" y="T55"/>
                    </a:cxn>
                    <a:cxn ang="T112">
                      <a:pos x="T56" y="T57"/>
                    </a:cxn>
                    <a:cxn ang="T113">
                      <a:pos x="T58" y="T59"/>
                    </a:cxn>
                    <a:cxn ang="T114">
                      <a:pos x="T60" y="T61"/>
                    </a:cxn>
                    <a:cxn ang="T115">
                      <a:pos x="T62" y="T63"/>
                    </a:cxn>
                    <a:cxn ang="T116">
                      <a:pos x="T64" y="T65"/>
                    </a:cxn>
                    <a:cxn ang="T117">
                      <a:pos x="T66" y="T67"/>
                    </a:cxn>
                    <a:cxn ang="T118">
                      <a:pos x="T68" y="T69"/>
                    </a:cxn>
                    <a:cxn ang="T119">
                      <a:pos x="T70" y="T71"/>
                    </a:cxn>
                    <a:cxn ang="T120">
                      <a:pos x="T72" y="T73"/>
                    </a:cxn>
                    <a:cxn ang="T121">
                      <a:pos x="T74" y="T75"/>
                    </a:cxn>
                    <a:cxn ang="T122">
                      <a:pos x="T76" y="T77"/>
                    </a:cxn>
                    <a:cxn ang="T123">
                      <a:pos x="T78" y="T79"/>
                    </a:cxn>
                    <a:cxn ang="T124">
                      <a:pos x="T80" y="T81"/>
                    </a:cxn>
                    <a:cxn ang="T125">
                      <a:pos x="T82" y="T83"/>
                    </a:cxn>
                  </a:cxnLst>
                  <a:rect l="T126" t="T127" r="T128" b="T129"/>
                  <a:pathLst>
                    <a:path w="98" h="169">
                      <a:moveTo>
                        <a:pt x="98" y="14"/>
                      </a:moveTo>
                      <a:lnTo>
                        <a:pt x="14" y="56"/>
                      </a:lnTo>
                      <a:lnTo>
                        <a:pt x="28" y="56"/>
                      </a:lnTo>
                      <a:lnTo>
                        <a:pt x="14" y="70"/>
                      </a:lnTo>
                      <a:lnTo>
                        <a:pt x="0" y="56"/>
                      </a:lnTo>
                      <a:lnTo>
                        <a:pt x="42" y="70"/>
                      </a:lnTo>
                      <a:lnTo>
                        <a:pt x="84" y="84"/>
                      </a:lnTo>
                      <a:lnTo>
                        <a:pt x="98" y="84"/>
                      </a:lnTo>
                      <a:lnTo>
                        <a:pt x="98" y="99"/>
                      </a:lnTo>
                      <a:lnTo>
                        <a:pt x="84" y="113"/>
                      </a:lnTo>
                      <a:lnTo>
                        <a:pt x="42" y="127"/>
                      </a:lnTo>
                      <a:lnTo>
                        <a:pt x="14" y="141"/>
                      </a:lnTo>
                      <a:lnTo>
                        <a:pt x="28" y="127"/>
                      </a:lnTo>
                      <a:lnTo>
                        <a:pt x="28" y="141"/>
                      </a:lnTo>
                      <a:lnTo>
                        <a:pt x="14" y="141"/>
                      </a:lnTo>
                      <a:lnTo>
                        <a:pt x="42" y="155"/>
                      </a:lnTo>
                      <a:lnTo>
                        <a:pt x="70" y="155"/>
                      </a:lnTo>
                      <a:lnTo>
                        <a:pt x="84" y="155"/>
                      </a:lnTo>
                      <a:lnTo>
                        <a:pt x="84" y="169"/>
                      </a:lnTo>
                      <a:lnTo>
                        <a:pt x="70" y="169"/>
                      </a:lnTo>
                      <a:lnTo>
                        <a:pt x="70" y="155"/>
                      </a:lnTo>
                      <a:lnTo>
                        <a:pt x="70" y="169"/>
                      </a:lnTo>
                      <a:lnTo>
                        <a:pt x="42" y="169"/>
                      </a:lnTo>
                      <a:lnTo>
                        <a:pt x="14" y="155"/>
                      </a:lnTo>
                      <a:lnTo>
                        <a:pt x="14" y="141"/>
                      </a:lnTo>
                      <a:lnTo>
                        <a:pt x="14" y="127"/>
                      </a:lnTo>
                      <a:lnTo>
                        <a:pt x="42" y="113"/>
                      </a:lnTo>
                      <a:lnTo>
                        <a:pt x="84" y="99"/>
                      </a:lnTo>
                      <a:lnTo>
                        <a:pt x="84" y="84"/>
                      </a:lnTo>
                      <a:lnTo>
                        <a:pt x="84" y="99"/>
                      </a:lnTo>
                      <a:lnTo>
                        <a:pt x="42" y="84"/>
                      </a:lnTo>
                      <a:lnTo>
                        <a:pt x="0" y="70"/>
                      </a:lnTo>
                      <a:lnTo>
                        <a:pt x="0" y="56"/>
                      </a:lnTo>
                      <a:lnTo>
                        <a:pt x="14" y="42"/>
                      </a:lnTo>
                      <a:lnTo>
                        <a:pt x="98" y="0"/>
                      </a:lnTo>
                      <a:lnTo>
                        <a:pt x="98" y="14"/>
                      </a:lnTo>
                      <a:close/>
                    </a:path>
                  </a:pathLst>
                </a:custGeom>
                <a:blipFill dpi="0" rotWithShape="0">
                  <a:blip r:embed="rId4" cstate="print"/>
                  <a:srcRect/>
                  <a:tile tx="0" ty="0" sx="100000" sy="100000" flip="none" algn="tl"/>
                </a:blipFill>
                <a:ln w="9525">
                  <a:noFill/>
                  <a:round/>
                  <a:headEnd/>
                  <a:tailEnd/>
                </a:ln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2" name="Freeform 101"/>
                <p:cNvSpPr>
                  <a:spLocks/>
                </p:cNvSpPr>
                <p:nvPr/>
              </p:nvSpPr>
              <p:spPr bwMode="auto">
                <a:xfrm>
                  <a:off x="7834960" y="2038350"/>
                  <a:ext cx="22225" cy="22225"/>
                </a:xfrm>
                <a:custGeom>
                  <a:avLst/>
                  <a:gdLst>
                    <a:gd name="T0" fmla="*/ 2147483647 w 14"/>
                    <a:gd name="T1" fmla="*/ 0 h 14"/>
                    <a:gd name="T2" fmla="*/ 2147483647 w 14"/>
                    <a:gd name="T3" fmla="*/ 0 h 14"/>
                    <a:gd name="T4" fmla="*/ 0 w 14"/>
                    <a:gd name="T5" fmla="*/ 2147483647 h 14"/>
                    <a:gd name="T6" fmla="*/ 0 w 14"/>
                    <a:gd name="T7" fmla="*/ 0 h 14"/>
                    <a:gd name="T8" fmla="*/ 0 w 14"/>
                    <a:gd name="T9" fmla="*/ 0 h 14"/>
                    <a:gd name="T10" fmla="*/ 0 w 14"/>
                    <a:gd name="T11" fmla="*/ 0 h 14"/>
                    <a:gd name="T12" fmla="*/ 2147483647 w 14"/>
                    <a:gd name="T13" fmla="*/ 0 h 14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14"/>
                    <a:gd name="T22" fmla="*/ 0 h 14"/>
                    <a:gd name="T23" fmla="*/ 14 w 14"/>
                    <a:gd name="T24" fmla="*/ 14 h 14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14" h="14">
                      <a:moveTo>
                        <a:pt x="14" y="0"/>
                      </a:moveTo>
                      <a:lnTo>
                        <a:pt x="14" y="0"/>
                      </a:lnTo>
                      <a:lnTo>
                        <a:pt x="0" y="14"/>
                      </a:lnTo>
                      <a:lnTo>
                        <a:pt x="0" y="0"/>
                      </a:lnTo>
                      <a:lnTo>
                        <a:pt x="14" y="0"/>
                      </a:lnTo>
                      <a:close/>
                    </a:path>
                  </a:pathLst>
                </a:custGeom>
                <a:blipFill dpi="0" rotWithShape="0">
                  <a:blip r:embed="rId4" cstate="print"/>
                  <a:srcRect/>
                  <a:tile tx="0" ty="0" sx="100000" sy="100000" flip="none" algn="tl"/>
                </a:blipFill>
                <a:ln w="9525">
                  <a:noFill/>
                  <a:round/>
                  <a:headEnd/>
                  <a:tailEnd/>
                </a:ln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3" name="Freeform 102"/>
                <p:cNvSpPr>
                  <a:spLocks/>
                </p:cNvSpPr>
                <p:nvPr/>
              </p:nvSpPr>
              <p:spPr bwMode="auto">
                <a:xfrm>
                  <a:off x="7768285" y="2038350"/>
                  <a:ext cx="66675" cy="44450"/>
                </a:xfrm>
                <a:custGeom>
                  <a:avLst/>
                  <a:gdLst>
                    <a:gd name="T0" fmla="*/ 2147483647 w 42"/>
                    <a:gd name="T1" fmla="*/ 2147483647 h 28"/>
                    <a:gd name="T2" fmla="*/ 2147483647 w 42"/>
                    <a:gd name="T3" fmla="*/ 0 h 28"/>
                    <a:gd name="T4" fmla="*/ 0 w 42"/>
                    <a:gd name="T5" fmla="*/ 2147483647 h 28"/>
                    <a:gd name="T6" fmla="*/ 0 w 42"/>
                    <a:gd name="T7" fmla="*/ 2147483647 h 28"/>
                    <a:gd name="T8" fmla="*/ 2147483647 w 42"/>
                    <a:gd name="T9" fmla="*/ 2147483647 h 2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42"/>
                    <a:gd name="T16" fmla="*/ 0 h 28"/>
                    <a:gd name="T17" fmla="*/ 42 w 42"/>
                    <a:gd name="T18" fmla="*/ 28 h 2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42" h="28">
                      <a:moveTo>
                        <a:pt x="42" y="14"/>
                      </a:moveTo>
                      <a:lnTo>
                        <a:pt x="42" y="0"/>
                      </a:lnTo>
                      <a:lnTo>
                        <a:pt x="0" y="14"/>
                      </a:lnTo>
                      <a:lnTo>
                        <a:pt x="0" y="28"/>
                      </a:lnTo>
                      <a:lnTo>
                        <a:pt x="42" y="14"/>
                      </a:lnTo>
                      <a:close/>
                    </a:path>
                  </a:pathLst>
                </a:custGeom>
                <a:blipFill dpi="0" rotWithShape="0">
                  <a:blip r:embed="rId4" cstate="print"/>
                  <a:srcRect/>
                  <a:tile tx="0" ty="0" sx="100000" sy="100000" flip="none" algn="tl"/>
                </a:blipFill>
                <a:ln w="9525">
                  <a:noFill/>
                  <a:round/>
                  <a:headEnd/>
                  <a:tailEnd/>
                </a:ln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cxnSp>
            <p:nvCxnSpPr>
              <p:cNvPr id="69" name="Straight Arrow Connector 68"/>
              <p:cNvCxnSpPr/>
              <p:nvPr/>
            </p:nvCxnSpPr>
            <p:spPr bwMode="auto">
              <a:xfrm>
                <a:off x="8327572" y="4484348"/>
                <a:ext cx="167346" cy="0"/>
              </a:xfrm>
              <a:prstGeom prst="straightConnector1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arrow"/>
              </a:ln>
              <a:effectLst/>
              <a:scene3d>
                <a:camera prst="orthographicFront"/>
                <a:lightRig rig="threePt" dir="t"/>
              </a:scene3d>
              <a:sp3d>
                <a:bevelT/>
              </a:sp3d>
            </p:spPr>
          </p:cxnSp>
        </p:grpSp>
      </p:grpSp>
      <p:cxnSp>
        <p:nvCxnSpPr>
          <p:cNvPr id="74" name="Straight Arrow Connector 73"/>
          <p:cNvCxnSpPr/>
          <p:nvPr/>
        </p:nvCxnSpPr>
        <p:spPr bwMode="auto">
          <a:xfrm flipH="1" flipV="1">
            <a:off x="6083100" y="2871681"/>
            <a:ext cx="1116415" cy="940619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75" name="Rectangle 74"/>
          <p:cNvSpPr/>
          <p:nvPr/>
        </p:nvSpPr>
        <p:spPr bwMode="auto">
          <a:xfrm>
            <a:off x="6397550" y="3231603"/>
            <a:ext cx="940246" cy="307777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Message</a:t>
            </a:r>
            <a:endParaRPr kumimoji="0" lang="en-US" sz="1100" b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76" name="Straight Arrow Connector 75"/>
          <p:cNvCxnSpPr/>
          <p:nvPr/>
        </p:nvCxnSpPr>
        <p:spPr bwMode="auto">
          <a:xfrm flipH="1">
            <a:off x="6083099" y="2225963"/>
            <a:ext cx="784574" cy="427590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77" name="Rectangle 76"/>
          <p:cNvSpPr/>
          <p:nvPr/>
        </p:nvSpPr>
        <p:spPr bwMode="auto">
          <a:xfrm>
            <a:off x="6356731" y="2410015"/>
            <a:ext cx="940246" cy="307777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Message</a:t>
            </a:r>
            <a:endParaRPr kumimoji="0" lang="en-US" sz="1100" b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78" name="Straight Arrow Connector 77"/>
          <p:cNvCxnSpPr>
            <a:stCxn id="79" idx="1"/>
            <a:endCxn id="87" idx="0"/>
          </p:cNvCxnSpPr>
          <p:nvPr/>
        </p:nvCxnSpPr>
        <p:spPr bwMode="auto">
          <a:xfrm flipH="1">
            <a:off x="7031299" y="1475163"/>
            <a:ext cx="644259" cy="443023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79" name="Rectangle 78"/>
          <p:cNvSpPr/>
          <p:nvPr/>
        </p:nvSpPr>
        <p:spPr bwMode="auto">
          <a:xfrm>
            <a:off x="7675558" y="1213553"/>
            <a:ext cx="1288194" cy="52322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Background </a:t>
            </a:r>
            <a:br>
              <a:rPr kumimoji="0" lang="en-US" sz="14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</a:br>
            <a:r>
              <a:rPr kumimoji="0" lang="en-US" sz="14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Thread A</a:t>
            </a:r>
            <a:endParaRPr kumimoji="0" lang="en-US" sz="1100" b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80" name="Group 79"/>
          <p:cNvGrpSpPr/>
          <p:nvPr/>
        </p:nvGrpSpPr>
        <p:grpSpPr>
          <a:xfrm>
            <a:off x="8558686" y="1381530"/>
            <a:ext cx="300243" cy="312737"/>
            <a:chOff x="8327572" y="4328206"/>
            <a:chExt cx="300243" cy="312737"/>
          </a:xfrm>
        </p:grpSpPr>
        <p:grpSp>
          <p:nvGrpSpPr>
            <p:cNvPr id="81" name="Group 80"/>
            <p:cNvGrpSpPr/>
            <p:nvPr/>
          </p:nvGrpSpPr>
          <p:grpSpPr>
            <a:xfrm>
              <a:off x="8472240" y="4328206"/>
              <a:ext cx="155575" cy="312737"/>
              <a:chOff x="7723835" y="1770063"/>
              <a:chExt cx="155575" cy="312737"/>
            </a:xfrm>
          </p:grpSpPr>
          <p:sp>
            <p:nvSpPr>
              <p:cNvPr id="83" name="Freeform 99"/>
              <p:cNvSpPr>
                <a:spLocks/>
              </p:cNvSpPr>
              <p:nvPr/>
            </p:nvSpPr>
            <p:spPr bwMode="auto">
              <a:xfrm>
                <a:off x="7723835" y="1770063"/>
                <a:ext cx="155575" cy="290512"/>
              </a:xfrm>
              <a:custGeom>
                <a:avLst/>
                <a:gdLst>
                  <a:gd name="T0" fmla="*/ 2147483647 w 98"/>
                  <a:gd name="T1" fmla="*/ 0 h 183"/>
                  <a:gd name="T2" fmla="*/ 2147483647 w 98"/>
                  <a:gd name="T3" fmla="*/ 2147483647 h 183"/>
                  <a:gd name="T4" fmla="*/ 0 w 98"/>
                  <a:gd name="T5" fmla="*/ 2147483647 h 183"/>
                  <a:gd name="T6" fmla="*/ 0 w 98"/>
                  <a:gd name="T7" fmla="*/ 2147483647 h 183"/>
                  <a:gd name="T8" fmla="*/ 2147483647 w 98"/>
                  <a:gd name="T9" fmla="*/ 2147483647 h 183"/>
                  <a:gd name="T10" fmla="*/ 2147483647 w 98"/>
                  <a:gd name="T11" fmla="*/ 2147483647 h 183"/>
                  <a:gd name="T12" fmla="*/ 2147483647 w 98"/>
                  <a:gd name="T13" fmla="*/ 2147483647 h 183"/>
                  <a:gd name="T14" fmla="*/ 2147483647 w 98"/>
                  <a:gd name="T15" fmla="*/ 2147483647 h 183"/>
                  <a:gd name="T16" fmla="*/ 2147483647 w 98"/>
                  <a:gd name="T17" fmla="*/ 2147483647 h 183"/>
                  <a:gd name="T18" fmla="*/ 2147483647 w 98"/>
                  <a:gd name="T19" fmla="*/ 2147483647 h 183"/>
                  <a:gd name="T20" fmla="*/ 2147483647 w 98"/>
                  <a:gd name="T21" fmla="*/ 2147483647 h 183"/>
                  <a:gd name="T22" fmla="*/ 2147483647 w 98"/>
                  <a:gd name="T23" fmla="*/ 2147483647 h 183"/>
                  <a:gd name="T24" fmla="*/ 2147483647 w 98"/>
                  <a:gd name="T25" fmla="*/ 2147483647 h 183"/>
                  <a:gd name="T26" fmla="*/ 2147483647 w 98"/>
                  <a:gd name="T27" fmla="*/ 2147483647 h 183"/>
                  <a:gd name="T28" fmla="*/ 2147483647 w 98"/>
                  <a:gd name="T29" fmla="*/ 2147483647 h 183"/>
                  <a:gd name="T30" fmla="*/ 2147483647 w 98"/>
                  <a:gd name="T31" fmla="*/ 2147483647 h 183"/>
                  <a:gd name="T32" fmla="*/ 2147483647 w 98"/>
                  <a:gd name="T33" fmla="*/ 2147483647 h 183"/>
                  <a:gd name="T34" fmla="*/ 2147483647 w 98"/>
                  <a:gd name="T35" fmla="*/ 0 h 183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98"/>
                  <a:gd name="T55" fmla="*/ 0 h 183"/>
                  <a:gd name="T56" fmla="*/ 98 w 98"/>
                  <a:gd name="T57" fmla="*/ 183 h 183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98" h="183">
                    <a:moveTo>
                      <a:pt x="98" y="0"/>
                    </a:moveTo>
                    <a:lnTo>
                      <a:pt x="14" y="42"/>
                    </a:lnTo>
                    <a:lnTo>
                      <a:pt x="0" y="56"/>
                    </a:lnTo>
                    <a:lnTo>
                      <a:pt x="42" y="70"/>
                    </a:lnTo>
                    <a:lnTo>
                      <a:pt x="84" y="84"/>
                    </a:lnTo>
                    <a:lnTo>
                      <a:pt x="84" y="99"/>
                    </a:lnTo>
                    <a:lnTo>
                      <a:pt x="42" y="113"/>
                    </a:lnTo>
                    <a:lnTo>
                      <a:pt x="14" y="127"/>
                    </a:lnTo>
                    <a:lnTo>
                      <a:pt x="14" y="141"/>
                    </a:lnTo>
                    <a:lnTo>
                      <a:pt x="42" y="155"/>
                    </a:lnTo>
                    <a:lnTo>
                      <a:pt x="70" y="155"/>
                    </a:lnTo>
                    <a:lnTo>
                      <a:pt x="70" y="169"/>
                    </a:lnTo>
                    <a:lnTo>
                      <a:pt x="28" y="183"/>
                    </a:lnTo>
                    <a:lnTo>
                      <a:pt x="98" y="0"/>
                    </a:lnTo>
                    <a:close/>
                  </a:path>
                </a:pathLst>
              </a:custGeom>
              <a:blipFill dpi="0" rotWithShape="0">
                <a:blip r:embed="rId3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4" name="Freeform 100"/>
              <p:cNvSpPr>
                <a:spLocks/>
              </p:cNvSpPr>
              <p:nvPr/>
            </p:nvSpPr>
            <p:spPr bwMode="auto">
              <a:xfrm>
                <a:off x="7723835" y="1770063"/>
                <a:ext cx="155575" cy="268287"/>
              </a:xfrm>
              <a:custGeom>
                <a:avLst/>
                <a:gdLst>
                  <a:gd name="T0" fmla="*/ 2147483647 w 98"/>
                  <a:gd name="T1" fmla="*/ 2147483647 h 169"/>
                  <a:gd name="T2" fmla="*/ 2147483647 w 98"/>
                  <a:gd name="T3" fmla="*/ 2147483647 h 169"/>
                  <a:gd name="T4" fmla="*/ 2147483647 w 98"/>
                  <a:gd name="T5" fmla="*/ 2147483647 h 169"/>
                  <a:gd name="T6" fmla="*/ 2147483647 w 98"/>
                  <a:gd name="T7" fmla="*/ 2147483647 h 169"/>
                  <a:gd name="T8" fmla="*/ 0 w 98"/>
                  <a:gd name="T9" fmla="*/ 2147483647 h 169"/>
                  <a:gd name="T10" fmla="*/ 2147483647 w 98"/>
                  <a:gd name="T11" fmla="*/ 2147483647 h 169"/>
                  <a:gd name="T12" fmla="*/ 2147483647 w 98"/>
                  <a:gd name="T13" fmla="*/ 2147483647 h 169"/>
                  <a:gd name="T14" fmla="*/ 2147483647 w 98"/>
                  <a:gd name="T15" fmla="*/ 2147483647 h 169"/>
                  <a:gd name="T16" fmla="*/ 2147483647 w 98"/>
                  <a:gd name="T17" fmla="*/ 2147483647 h 169"/>
                  <a:gd name="T18" fmla="*/ 2147483647 w 98"/>
                  <a:gd name="T19" fmla="*/ 2147483647 h 169"/>
                  <a:gd name="T20" fmla="*/ 2147483647 w 98"/>
                  <a:gd name="T21" fmla="*/ 2147483647 h 169"/>
                  <a:gd name="T22" fmla="*/ 2147483647 w 98"/>
                  <a:gd name="T23" fmla="*/ 2147483647 h 169"/>
                  <a:gd name="T24" fmla="*/ 2147483647 w 98"/>
                  <a:gd name="T25" fmla="*/ 2147483647 h 169"/>
                  <a:gd name="T26" fmla="*/ 2147483647 w 98"/>
                  <a:gd name="T27" fmla="*/ 2147483647 h 169"/>
                  <a:gd name="T28" fmla="*/ 2147483647 w 98"/>
                  <a:gd name="T29" fmla="*/ 2147483647 h 169"/>
                  <a:gd name="T30" fmla="*/ 2147483647 w 98"/>
                  <a:gd name="T31" fmla="*/ 2147483647 h 169"/>
                  <a:gd name="T32" fmla="*/ 2147483647 w 98"/>
                  <a:gd name="T33" fmla="*/ 2147483647 h 169"/>
                  <a:gd name="T34" fmla="*/ 2147483647 w 98"/>
                  <a:gd name="T35" fmla="*/ 2147483647 h 169"/>
                  <a:gd name="T36" fmla="*/ 2147483647 w 98"/>
                  <a:gd name="T37" fmla="*/ 2147483647 h 169"/>
                  <a:gd name="T38" fmla="*/ 2147483647 w 98"/>
                  <a:gd name="T39" fmla="*/ 2147483647 h 169"/>
                  <a:gd name="T40" fmla="*/ 2147483647 w 98"/>
                  <a:gd name="T41" fmla="*/ 2147483647 h 169"/>
                  <a:gd name="T42" fmla="*/ 2147483647 w 98"/>
                  <a:gd name="T43" fmla="*/ 2147483647 h 169"/>
                  <a:gd name="T44" fmla="*/ 2147483647 w 98"/>
                  <a:gd name="T45" fmla="*/ 2147483647 h 169"/>
                  <a:gd name="T46" fmla="*/ 2147483647 w 98"/>
                  <a:gd name="T47" fmla="*/ 2147483647 h 169"/>
                  <a:gd name="T48" fmla="*/ 2147483647 w 98"/>
                  <a:gd name="T49" fmla="*/ 2147483647 h 169"/>
                  <a:gd name="T50" fmla="*/ 2147483647 w 98"/>
                  <a:gd name="T51" fmla="*/ 2147483647 h 169"/>
                  <a:gd name="T52" fmla="*/ 2147483647 w 98"/>
                  <a:gd name="T53" fmla="*/ 2147483647 h 169"/>
                  <a:gd name="T54" fmla="*/ 2147483647 w 98"/>
                  <a:gd name="T55" fmla="*/ 2147483647 h 169"/>
                  <a:gd name="T56" fmla="*/ 2147483647 w 98"/>
                  <a:gd name="T57" fmla="*/ 2147483647 h 169"/>
                  <a:gd name="T58" fmla="*/ 2147483647 w 98"/>
                  <a:gd name="T59" fmla="*/ 2147483647 h 169"/>
                  <a:gd name="T60" fmla="*/ 2147483647 w 98"/>
                  <a:gd name="T61" fmla="*/ 2147483647 h 169"/>
                  <a:gd name="T62" fmla="*/ 2147483647 w 98"/>
                  <a:gd name="T63" fmla="*/ 2147483647 h 169"/>
                  <a:gd name="T64" fmla="*/ 2147483647 w 98"/>
                  <a:gd name="T65" fmla="*/ 2147483647 h 169"/>
                  <a:gd name="T66" fmla="*/ 2147483647 w 98"/>
                  <a:gd name="T67" fmla="*/ 2147483647 h 169"/>
                  <a:gd name="T68" fmla="*/ 2147483647 w 98"/>
                  <a:gd name="T69" fmla="*/ 2147483647 h 169"/>
                  <a:gd name="T70" fmla="*/ 2147483647 w 98"/>
                  <a:gd name="T71" fmla="*/ 2147483647 h 169"/>
                  <a:gd name="T72" fmla="*/ 2147483647 w 98"/>
                  <a:gd name="T73" fmla="*/ 2147483647 h 169"/>
                  <a:gd name="T74" fmla="*/ 0 w 98"/>
                  <a:gd name="T75" fmla="*/ 2147483647 h 169"/>
                  <a:gd name="T76" fmla="*/ 0 w 98"/>
                  <a:gd name="T77" fmla="*/ 2147483647 h 169"/>
                  <a:gd name="T78" fmla="*/ 0 w 98"/>
                  <a:gd name="T79" fmla="*/ 2147483647 h 169"/>
                  <a:gd name="T80" fmla="*/ 2147483647 w 98"/>
                  <a:gd name="T81" fmla="*/ 2147483647 h 169"/>
                  <a:gd name="T82" fmla="*/ 2147483647 w 98"/>
                  <a:gd name="T83" fmla="*/ 0 h 169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w 98"/>
                  <a:gd name="T127" fmla="*/ 0 h 169"/>
                  <a:gd name="T128" fmla="*/ 98 w 98"/>
                  <a:gd name="T129" fmla="*/ 169 h 169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T126" t="T127" r="T128" b="T129"/>
                <a:pathLst>
                  <a:path w="98" h="169">
                    <a:moveTo>
                      <a:pt x="98" y="14"/>
                    </a:moveTo>
                    <a:lnTo>
                      <a:pt x="14" y="56"/>
                    </a:lnTo>
                    <a:lnTo>
                      <a:pt x="28" y="56"/>
                    </a:lnTo>
                    <a:lnTo>
                      <a:pt x="14" y="70"/>
                    </a:lnTo>
                    <a:lnTo>
                      <a:pt x="0" y="56"/>
                    </a:lnTo>
                    <a:lnTo>
                      <a:pt x="42" y="70"/>
                    </a:lnTo>
                    <a:lnTo>
                      <a:pt x="84" y="84"/>
                    </a:lnTo>
                    <a:lnTo>
                      <a:pt x="98" y="84"/>
                    </a:lnTo>
                    <a:lnTo>
                      <a:pt x="98" y="99"/>
                    </a:lnTo>
                    <a:lnTo>
                      <a:pt x="84" y="113"/>
                    </a:lnTo>
                    <a:lnTo>
                      <a:pt x="42" y="127"/>
                    </a:lnTo>
                    <a:lnTo>
                      <a:pt x="14" y="141"/>
                    </a:lnTo>
                    <a:lnTo>
                      <a:pt x="28" y="127"/>
                    </a:lnTo>
                    <a:lnTo>
                      <a:pt x="28" y="141"/>
                    </a:lnTo>
                    <a:lnTo>
                      <a:pt x="14" y="141"/>
                    </a:lnTo>
                    <a:lnTo>
                      <a:pt x="42" y="155"/>
                    </a:lnTo>
                    <a:lnTo>
                      <a:pt x="70" y="155"/>
                    </a:lnTo>
                    <a:lnTo>
                      <a:pt x="84" y="155"/>
                    </a:lnTo>
                    <a:lnTo>
                      <a:pt x="84" y="169"/>
                    </a:lnTo>
                    <a:lnTo>
                      <a:pt x="70" y="169"/>
                    </a:lnTo>
                    <a:lnTo>
                      <a:pt x="70" y="155"/>
                    </a:lnTo>
                    <a:lnTo>
                      <a:pt x="70" y="169"/>
                    </a:lnTo>
                    <a:lnTo>
                      <a:pt x="42" y="169"/>
                    </a:lnTo>
                    <a:lnTo>
                      <a:pt x="14" y="155"/>
                    </a:lnTo>
                    <a:lnTo>
                      <a:pt x="14" y="141"/>
                    </a:lnTo>
                    <a:lnTo>
                      <a:pt x="14" y="127"/>
                    </a:lnTo>
                    <a:lnTo>
                      <a:pt x="42" y="113"/>
                    </a:lnTo>
                    <a:lnTo>
                      <a:pt x="84" y="99"/>
                    </a:lnTo>
                    <a:lnTo>
                      <a:pt x="84" y="84"/>
                    </a:lnTo>
                    <a:lnTo>
                      <a:pt x="84" y="99"/>
                    </a:lnTo>
                    <a:lnTo>
                      <a:pt x="42" y="84"/>
                    </a:lnTo>
                    <a:lnTo>
                      <a:pt x="0" y="70"/>
                    </a:lnTo>
                    <a:lnTo>
                      <a:pt x="0" y="56"/>
                    </a:lnTo>
                    <a:lnTo>
                      <a:pt x="14" y="42"/>
                    </a:lnTo>
                    <a:lnTo>
                      <a:pt x="98" y="0"/>
                    </a:lnTo>
                    <a:lnTo>
                      <a:pt x="98" y="14"/>
                    </a:lnTo>
                    <a:close/>
                  </a:path>
                </a:pathLst>
              </a:custGeom>
              <a:blipFill dpi="0" rotWithShape="0">
                <a:blip r:embed="rId4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5" name="Freeform 101"/>
              <p:cNvSpPr>
                <a:spLocks/>
              </p:cNvSpPr>
              <p:nvPr/>
            </p:nvSpPr>
            <p:spPr bwMode="auto">
              <a:xfrm>
                <a:off x="7834960" y="2038350"/>
                <a:ext cx="22225" cy="22225"/>
              </a:xfrm>
              <a:custGeom>
                <a:avLst/>
                <a:gdLst>
                  <a:gd name="T0" fmla="*/ 2147483647 w 14"/>
                  <a:gd name="T1" fmla="*/ 0 h 14"/>
                  <a:gd name="T2" fmla="*/ 2147483647 w 14"/>
                  <a:gd name="T3" fmla="*/ 0 h 14"/>
                  <a:gd name="T4" fmla="*/ 0 w 14"/>
                  <a:gd name="T5" fmla="*/ 2147483647 h 14"/>
                  <a:gd name="T6" fmla="*/ 0 w 14"/>
                  <a:gd name="T7" fmla="*/ 0 h 14"/>
                  <a:gd name="T8" fmla="*/ 0 w 14"/>
                  <a:gd name="T9" fmla="*/ 0 h 14"/>
                  <a:gd name="T10" fmla="*/ 0 w 14"/>
                  <a:gd name="T11" fmla="*/ 0 h 14"/>
                  <a:gd name="T12" fmla="*/ 2147483647 w 14"/>
                  <a:gd name="T13" fmla="*/ 0 h 1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4"/>
                  <a:gd name="T22" fmla="*/ 0 h 14"/>
                  <a:gd name="T23" fmla="*/ 14 w 14"/>
                  <a:gd name="T24" fmla="*/ 14 h 14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4" h="14">
                    <a:moveTo>
                      <a:pt x="14" y="0"/>
                    </a:moveTo>
                    <a:lnTo>
                      <a:pt x="14" y="0"/>
                    </a:lnTo>
                    <a:lnTo>
                      <a:pt x="0" y="14"/>
                    </a:lnTo>
                    <a:lnTo>
                      <a:pt x="0" y="0"/>
                    </a:lnTo>
                    <a:lnTo>
                      <a:pt x="14" y="0"/>
                    </a:lnTo>
                    <a:close/>
                  </a:path>
                </a:pathLst>
              </a:custGeom>
              <a:blipFill dpi="0" rotWithShape="0">
                <a:blip r:embed="rId4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6" name="Freeform 102"/>
              <p:cNvSpPr>
                <a:spLocks/>
              </p:cNvSpPr>
              <p:nvPr/>
            </p:nvSpPr>
            <p:spPr bwMode="auto">
              <a:xfrm>
                <a:off x="7768285" y="2038350"/>
                <a:ext cx="66675" cy="44450"/>
              </a:xfrm>
              <a:custGeom>
                <a:avLst/>
                <a:gdLst>
                  <a:gd name="T0" fmla="*/ 2147483647 w 42"/>
                  <a:gd name="T1" fmla="*/ 2147483647 h 28"/>
                  <a:gd name="T2" fmla="*/ 2147483647 w 42"/>
                  <a:gd name="T3" fmla="*/ 0 h 28"/>
                  <a:gd name="T4" fmla="*/ 0 w 42"/>
                  <a:gd name="T5" fmla="*/ 2147483647 h 28"/>
                  <a:gd name="T6" fmla="*/ 0 w 42"/>
                  <a:gd name="T7" fmla="*/ 2147483647 h 28"/>
                  <a:gd name="T8" fmla="*/ 2147483647 w 42"/>
                  <a:gd name="T9" fmla="*/ 2147483647 h 2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2"/>
                  <a:gd name="T16" fmla="*/ 0 h 28"/>
                  <a:gd name="T17" fmla="*/ 42 w 42"/>
                  <a:gd name="T18" fmla="*/ 28 h 2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2" h="28">
                    <a:moveTo>
                      <a:pt x="42" y="14"/>
                    </a:moveTo>
                    <a:lnTo>
                      <a:pt x="42" y="0"/>
                    </a:lnTo>
                    <a:lnTo>
                      <a:pt x="0" y="14"/>
                    </a:lnTo>
                    <a:lnTo>
                      <a:pt x="0" y="28"/>
                    </a:lnTo>
                    <a:lnTo>
                      <a:pt x="42" y="14"/>
                    </a:lnTo>
                    <a:close/>
                  </a:path>
                </a:pathLst>
              </a:custGeom>
              <a:blipFill dpi="0" rotWithShape="0">
                <a:blip r:embed="rId4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82" name="Straight Arrow Connector 81"/>
            <p:cNvCxnSpPr/>
            <p:nvPr/>
          </p:nvCxnSpPr>
          <p:spPr bwMode="auto">
            <a:xfrm>
              <a:off x="8327572" y="4484348"/>
              <a:ext cx="167346" cy="0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sp>
        <p:nvSpPr>
          <p:cNvPr id="87" name="Rectangle 86"/>
          <p:cNvSpPr/>
          <p:nvPr/>
        </p:nvSpPr>
        <p:spPr bwMode="auto">
          <a:xfrm>
            <a:off x="6629232" y="1918186"/>
            <a:ext cx="804133" cy="307777"/>
          </a:xfrm>
          <a:prstGeom prst="rect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Handler</a:t>
            </a:r>
            <a:endParaRPr kumimoji="0" lang="en-US" sz="1100" b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8" name="Rectangle 87"/>
          <p:cNvSpPr/>
          <p:nvPr/>
        </p:nvSpPr>
        <p:spPr bwMode="auto">
          <a:xfrm>
            <a:off x="4268703" y="5658165"/>
            <a:ext cx="940246" cy="307777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Message</a:t>
            </a:r>
            <a:endParaRPr kumimoji="0" lang="en-US" sz="1100" b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9" name="Rectangle 88"/>
          <p:cNvSpPr/>
          <p:nvPr/>
        </p:nvSpPr>
        <p:spPr bwMode="auto">
          <a:xfrm>
            <a:off x="6826037" y="3818578"/>
            <a:ext cx="804133" cy="307777"/>
          </a:xfrm>
          <a:prstGeom prst="rect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Handler</a:t>
            </a:r>
            <a:endParaRPr kumimoji="0" lang="en-US" sz="1100" b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90" name="Straight Arrow Connector 89"/>
          <p:cNvCxnSpPr/>
          <p:nvPr/>
        </p:nvCxnSpPr>
        <p:spPr bwMode="auto">
          <a:xfrm flipH="1" flipV="1">
            <a:off x="6979447" y="4126356"/>
            <a:ext cx="592176" cy="1035981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grpSp>
        <p:nvGrpSpPr>
          <p:cNvPr id="91" name="Group 90"/>
          <p:cNvGrpSpPr/>
          <p:nvPr/>
        </p:nvGrpSpPr>
        <p:grpSpPr>
          <a:xfrm>
            <a:off x="7571623" y="5062729"/>
            <a:ext cx="1288194" cy="523220"/>
            <a:chOff x="7649410" y="4731375"/>
            <a:chExt cx="1288194" cy="523220"/>
          </a:xfrm>
        </p:grpSpPr>
        <p:sp>
          <p:nvSpPr>
            <p:cNvPr id="92" name="Rectangle 91"/>
            <p:cNvSpPr/>
            <p:nvPr/>
          </p:nvSpPr>
          <p:spPr bwMode="auto">
            <a:xfrm>
              <a:off x="7649410" y="4731375"/>
              <a:ext cx="1288194" cy="5232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b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Background </a:t>
              </a:r>
              <a:br>
                <a:rPr kumimoji="0" lang="en-US" sz="1400" b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</a:br>
              <a:r>
                <a:rPr kumimoji="0" lang="en-US" sz="1400" b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Thread B</a:t>
              </a:r>
              <a:endParaRPr kumimoji="0" lang="en-US" sz="11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grpSp>
          <p:nvGrpSpPr>
            <p:cNvPr id="93" name="Group 92"/>
            <p:cNvGrpSpPr/>
            <p:nvPr/>
          </p:nvGrpSpPr>
          <p:grpSpPr>
            <a:xfrm>
              <a:off x="8532538" y="4899352"/>
              <a:ext cx="300243" cy="312737"/>
              <a:chOff x="8327572" y="4328206"/>
              <a:chExt cx="300243" cy="312737"/>
            </a:xfrm>
          </p:grpSpPr>
          <p:grpSp>
            <p:nvGrpSpPr>
              <p:cNvPr id="94" name="Group 93"/>
              <p:cNvGrpSpPr/>
              <p:nvPr/>
            </p:nvGrpSpPr>
            <p:grpSpPr>
              <a:xfrm>
                <a:off x="8472240" y="4328206"/>
                <a:ext cx="155575" cy="312737"/>
                <a:chOff x="7723835" y="1770063"/>
                <a:chExt cx="155575" cy="312737"/>
              </a:xfrm>
            </p:grpSpPr>
            <p:sp>
              <p:nvSpPr>
                <p:cNvPr id="96" name="Freeform 99"/>
                <p:cNvSpPr>
                  <a:spLocks/>
                </p:cNvSpPr>
                <p:nvPr/>
              </p:nvSpPr>
              <p:spPr bwMode="auto">
                <a:xfrm>
                  <a:off x="7723835" y="1770063"/>
                  <a:ext cx="155575" cy="290512"/>
                </a:xfrm>
                <a:custGeom>
                  <a:avLst/>
                  <a:gdLst>
                    <a:gd name="T0" fmla="*/ 2147483647 w 98"/>
                    <a:gd name="T1" fmla="*/ 0 h 183"/>
                    <a:gd name="T2" fmla="*/ 2147483647 w 98"/>
                    <a:gd name="T3" fmla="*/ 2147483647 h 183"/>
                    <a:gd name="T4" fmla="*/ 0 w 98"/>
                    <a:gd name="T5" fmla="*/ 2147483647 h 183"/>
                    <a:gd name="T6" fmla="*/ 0 w 98"/>
                    <a:gd name="T7" fmla="*/ 2147483647 h 183"/>
                    <a:gd name="T8" fmla="*/ 2147483647 w 98"/>
                    <a:gd name="T9" fmla="*/ 2147483647 h 183"/>
                    <a:gd name="T10" fmla="*/ 2147483647 w 98"/>
                    <a:gd name="T11" fmla="*/ 2147483647 h 183"/>
                    <a:gd name="T12" fmla="*/ 2147483647 w 98"/>
                    <a:gd name="T13" fmla="*/ 2147483647 h 183"/>
                    <a:gd name="T14" fmla="*/ 2147483647 w 98"/>
                    <a:gd name="T15" fmla="*/ 2147483647 h 183"/>
                    <a:gd name="T16" fmla="*/ 2147483647 w 98"/>
                    <a:gd name="T17" fmla="*/ 2147483647 h 183"/>
                    <a:gd name="T18" fmla="*/ 2147483647 w 98"/>
                    <a:gd name="T19" fmla="*/ 2147483647 h 183"/>
                    <a:gd name="T20" fmla="*/ 2147483647 w 98"/>
                    <a:gd name="T21" fmla="*/ 2147483647 h 183"/>
                    <a:gd name="T22" fmla="*/ 2147483647 w 98"/>
                    <a:gd name="T23" fmla="*/ 2147483647 h 183"/>
                    <a:gd name="T24" fmla="*/ 2147483647 w 98"/>
                    <a:gd name="T25" fmla="*/ 2147483647 h 183"/>
                    <a:gd name="T26" fmla="*/ 2147483647 w 98"/>
                    <a:gd name="T27" fmla="*/ 2147483647 h 183"/>
                    <a:gd name="T28" fmla="*/ 2147483647 w 98"/>
                    <a:gd name="T29" fmla="*/ 2147483647 h 183"/>
                    <a:gd name="T30" fmla="*/ 2147483647 w 98"/>
                    <a:gd name="T31" fmla="*/ 2147483647 h 183"/>
                    <a:gd name="T32" fmla="*/ 2147483647 w 98"/>
                    <a:gd name="T33" fmla="*/ 2147483647 h 183"/>
                    <a:gd name="T34" fmla="*/ 2147483647 w 98"/>
                    <a:gd name="T35" fmla="*/ 0 h 183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98"/>
                    <a:gd name="T55" fmla="*/ 0 h 183"/>
                    <a:gd name="T56" fmla="*/ 98 w 98"/>
                    <a:gd name="T57" fmla="*/ 183 h 183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98" h="183">
                      <a:moveTo>
                        <a:pt x="98" y="0"/>
                      </a:moveTo>
                      <a:lnTo>
                        <a:pt x="14" y="42"/>
                      </a:lnTo>
                      <a:lnTo>
                        <a:pt x="0" y="56"/>
                      </a:lnTo>
                      <a:lnTo>
                        <a:pt x="42" y="70"/>
                      </a:lnTo>
                      <a:lnTo>
                        <a:pt x="84" y="84"/>
                      </a:lnTo>
                      <a:lnTo>
                        <a:pt x="84" y="99"/>
                      </a:lnTo>
                      <a:lnTo>
                        <a:pt x="42" y="113"/>
                      </a:lnTo>
                      <a:lnTo>
                        <a:pt x="14" y="127"/>
                      </a:lnTo>
                      <a:lnTo>
                        <a:pt x="14" y="141"/>
                      </a:lnTo>
                      <a:lnTo>
                        <a:pt x="42" y="155"/>
                      </a:lnTo>
                      <a:lnTo>
                        <a:pt x="70" y="155"/>
                      </a:lnTo>
                      <a:lnTo>
                        <a:pt x="70" y="169"/>
                      </a:lnTo>
                      <a:lnTo>
                        <a:pt x="28" y="183"/>
                      </a:lnTo>
                      <a:lnTo>
                        <a:pt x="98" y="0"/>
                      </a:lnTo>
                      <a:close/>
                    </a:path>
                  </a:pathLst>
                </a:custGeom>
                <a:blipFill dpi="0" rotWithShape="0">
                  <a:blip r:embed="rId3" cstate="print"/>
                  <a:srcRect/>
                  <a:tile tx="0" ty="0" sx="100000" sy="100000" flip="none" algn="tl"/>
                </a:blip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7" name="Freeform 100"/>
                <p:cNvSpPr>
                  <a:spLocks/>
                </p:cNvSpPr>
                <p:nvPr/>
              </p:nvSpPr>
              <p:spPr bwMode="auto">
                <a:xfrm>
                  <a:off x="7723835" y="1770063"/>
                  <a:ext cx="155575" cy="268287"/>
                </a:xfrm>
                <a:custGeom>
                  <a:avLst/>
                  <a:gdLst>
                    <a:gd name="T0" fmla="*/ 2147483647 w 98"/>
                    <a:gd name="T1" fmla="*/ 2147483647 h 169"/>
                    <a:gd name="T2" fmla="*/ 2147483647 w 98"/>
                    <a:gd name="T3" fmla="*/ 2147483647 h 169"/>
                    <a:gd name="T4" fmla="*/ 2147483647 w 98"/>
                    <a:gd name="T5" fmla="*/ 2147483647 h 169"/>
                    <a:gd name="T6" fmla="*/ 2147483647 w 98"/>
                    <a:gd name="T7" fmla="*/ 2147483647 h 169"/>
                    <a:gd name="T8" fmla="*/ 0 w 98"/>
                    <a:gd name="T9" fmla="*/ 2147483647 h 169"/>
                    <a:gd name="T10" fmla="*/ 2147483647 w 98"/>
                    <a:gd name="T11" fmla="*/ 2147483647 h 169"/>
                    <a:gd name="T12" fmla="*/ 2147483647 w 98"/>
                    <a:gd name="T13" fmla="*/ 2147483647 h 169"/>
                    <a:gd name="T14" fmla="*/ 2147483647 w 98"/>
                    <a:gd name="T15" fmla="*/ 2147483647 h 169"/>
                    <a:gd name="T16" fmla="*/ 2147483647 w 98"/>
                    <a:gd name="T17" fmla="*/ 2147483647 h 169"/>
                    <a:gd name="T18" fmla="*/ 2147483647 w 98"/>
                    <a:gd name="T19" fmla="*/ 2147483647 h 169"/>
                    <a:gd name="T20" fmla="*/ 2147483647 w 98"/>
                    <a:gd name="T21" fmla="*/ 2147483647 h 169"/>
                    <a:gd name="T22" fmla="*/ 2147483647 w 98"/>
                    <a:gd name="T23" fmla="*/ 2147483647 h 169"/>
                    <a:gd name="T24" fmla="*/ 2147483647 w 98"/>
                    <a:gd name="T25" fmla="*/ 2147483647 h 169"/>
                    <a:gd name="T26" fmla="*/ 2147483647 w 98"/>
                    <a:gd name="T27" fmla="*/ 2147483647 h 169"/>
                    <a:gd name="T28" fmla="*/ 2147483647 w 98"/>
                    <a:gd name="T29" fmla="*/ 2147483647 h 169"/>
                    <a:gd name="T30" fmla="*/ 2147483647 w 98"/>
                    <a:gd name="T31" fmla="*/ 2147483647 h 169"/>
                    <a:gd name="T32" fmla="*/ 2147483647 w 98"/>
                    <a:gd name="T33" fmla="*/ 2147483647 h 169"/>
                    <a:gd name="T34" fmla="*/ 2147483647 w 98"/>
                    <a:gd name="T35" fmla="*/ 2147483647 h 169"/>
                    <a:gd name="T36" fmla="*/ 2147483647 w 98"/>
                    <a:gd name="T37" fmla="*/ 2147483647 h 169"/>
                    <a:gd name="T38" fmla="*/ 2147483647 w 98"/>
                    <a:gd name="T39" fmla="*/ 2147483647 h 169"/>
                    <a:gd name="T40" fmla="*/ 2147483647 w 98"/>
                    <a:gd name="T41" fmla="*/ 2147483647 h 169"/>
                    <a:gd name="T42" fmla="*/ 2147483647 w 98"/>
                    <a:gd name="T43" fmla="*/ 2147483647 h 169"/>
                    <a:gd name="T44" fmla="*/ 2147483647 w 98"/>
                    <a:gd name="T45" fmla="*/ 2147483647 h 169"/>
                    <a:gd name="T46" fmla="*/ 2147483647 w 98"/>
                    <a:gd name="T47" fmla="*/ 2147483647 h 169"/>
                    <a:gd name="T48" fmla="*/ 2147483647 w 98"/>
                    <a:gd name="T49" fmla="*/ 2147483647 h 169"/>
                    <a:gd name="T50" fmla="*/ 2147483647 w 98"/>
                    <a:gd name="T51" fmla="*/ 2147483647 h 169"/>
                    <a:gd name="T52" fmla="*/ 2147483647 w 98"/>
                    <a:gd name="T53" fmla="*/ 2147483647 h 169"/>
                    <a:gd name="T54" fmla="*/ 2147483647 w 98"/>
                    <a:gd name="T55" fmla="*/ 2147483647 h 169"/>
                    <a:gd name="T56" fmla="*/ 2147483647 w 98"/>
                    <a:gd name="T57" fmla="*/ 2147483647 h 169"/>
                    <a:gd name="T58" fmla="*/ 2147483647 w 98"/>
                    <a:gd name="T59" fmla="*/ 2147483647 h 169"/>
                    <a:gd name="T60" fmla="*/ 2147483647 w 98"/>
                    <a:gd name="T61" fmla="*/ 2147483647 h 169"/>
                    <a:gd name="T62" fmla="*/ 2147483647 w 98"/>
                    <a:gd name="T63" fmla="*/ 2147483647 h 169"/>
                    <a:gd name="T64" fmla="*/ 2147483647 w 98"/>
                    <a:gd name="T65" fmla="*/ 2147483647 h 169"/>
                    <a:gd name="T66" fmla="*/ 2147483647 w 98"/>
                    <a:gd name="T67" fmla="*/ 2147483647 h 169"/>
                    <a:gd name="T68" fmla="*/ 2147483647 w 98"/>
                    <a:gd name="T69" fmla="*/ 2147483647 h 169"/>
                    <a:gd name="T70" fmla="*/ 2147483647 w 98"/>
                    <a:gd name="T71" fmla="*/ 2147483647 h 169"/>
                    <a:gd name="T72" fmla="*/ 2147483647 w 98"/>
                    <a:gd name="T73" fmla="*/ 2147483647 h 169"/>
                    <a:gd name="T74" fmla="*/ 0 w 98"/>
                    <a:gd name="T75" fmla="*/ 2147483647 h 169"/>
                    <a:gd name="T76" fmla="*/ 0 w 98"/>
                    <a:gd name="T77" fmla="*/ 2147483647 h 169"/>
                    <a:gd name="T78" fmla="*/ 0 w 98"/>
                    <a:gd name="T79" fmla="*/ 2147483647 h 169"/>
                    <a:gd name="T80" fmla="*/ 2147483647 w 98"/>
                    <a:gd name="T81" fmla="*/ 2147483647 h 169"/>
                    <a:gd name="T82" fmla="*/ 2147483647 w 98"/>
                    <a:gd name="T83" fmla="*/ 0 h 169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w 98"/>
                    <a:gd name="T127" fmla="*/ 0 h 169"/>
                    <a:gd name="T128" fmla="*/ 98 w 98"/>
                    <a:gd name="T129" fmla="*/ 169 h 169"/>
                  </a:gdLst>
                  <a:ahLst/>
                  <a:cxnLst>
                    <a:cxn ang="T84">
                      <a:pos x="T0" y="T1"/>
                    </a:cxn>
                    <a:cxn ang="T85">
                      <a:pos x="T2" y="T3"/>
                    </a:cxn>
                    <a:cxn ang="T86">
                      <a:pos x="T4" y="T5"/>
                    </a:cxn>
                    <a:cxn ang="T87">
                      <a:pos x="T6" y="T7"/>
                    </a:cxn>
                    <a:cxn ang="T88">
                      <a:pos x="T8" y="T9"/>
                    </a:cxn>
                    <a:cxn ang="T89">
                      <a:pos x="T10" y="T11"/>
                    </a:cxn>
                    <a:cxn ang="T90">
                      <a:pos x="T12" y="T13"/>
                    </a:cxn>
                    <a:cxn ang="T91">
                      <a:pos x="T14" y="T15"/>
                    </a:cxn>
                    <a:cxn ang="T92">
                      <a:pos x="T16" y="T17"/>
                    </a:cxn>
                    <a:cxn ang="T93">
                      <a:pos x="T18" y="T19"/>
                    </a:cxn>
                    <a:cxn ang="T94">
                      <a:pos x="T20" y="T21"/>
                    </a:cxn>
                    <a:cxn ang="T95">
                      <a:pos x="T22" y="T23"/>
                    </a:cxn>
                    <a:cxn ang="T96">
                      <a:pos x="T24" y="T25"/>
                    </a:cxn>
                    <a:cxn ang="T97">
                      <a:pos x="T26" y="T27"/>
                    </a:cxn>
                    <a:cxn ang="T98">
                      <a:pos x="T28" y="T29"/>
                    </a:cxn>
                    <a:cxn ang="T99">
                      <a:pos x="T30" y="T31"/>
                    </a:cxn>
                    <a:cxn ang="T100">
                      <a:pos x="T32" y="T33"/>
                    </a:cxn>
                    <a:cxn ang="T101">
                      <a:pos x="T34" y="T35"/>
                    </a:cxn>
                    <a:cxn ang="T102">
                      <a:pos x="T36" y="T37"/>
                    </a:cxn>
                    <a:cxn ang="T103">
                      <a:pos x="T38" y="T39"/>
                    </a:cxn>
                    <a:cxn ang="T104">
                      <a:pos x="T40" y="T41"/>
                    </a:cxn>
                    <a:cxn ang="T105">
                      <a:pos x="T42" y="T43"/>
                    </a:cxn>
                    <a:cxn ang="T106">
                      <a:pos x="T44" y="T45"/>
                    </a:cxn>
                    <a:cxn ang="T107">
                      <a:pos x="T46" y="T47"/>
                    </a:cxn>
                    <a:cxn ang="T108">
                      <a:pos x="T48" y="T49"/>
                    </a:cxn>
                    <a:cxn ang="T109">
                      <a:pos x="T50" y="T51"/>
                    </a:cxn>
                    <a:cxn ang="T110">
                      <a:pos x="T52" y="T53"/>
                    </a:cxn>
                    <a:cxn ang="T111">
                      <a:pos x="T54" y="T55"/>
                    </a:cxn>
                    <a:cxn ang="T112">
                      <a:pos x="T56" y="T57"/>
                    </a:cxn>
                    <a:cxn ang="T113">
                      <a:pos x="T58" y="T59"/>
                    </a:cxn>
                    <a:cxn ang="T114">
                      <a:pos x="T60" y="T61"/>
                    </a:cxn>
                    <a:cxn ang="T115">
                      <a:pos x="T62" y="T63"/>
                    </a:cxn>
                    <a:cxn ang="T116">
                      <a:pos x="T64" y="T65"/>
                    </a:cxn>
                    <a:cxn ang="T117">
                      <a:pos x="T66" y="T67"/>
                    </a:cxn>
                    <a:cxn ang="T118">
                      <a:pos x="T68" y="T69"/>
                    </a:cxn>
                    <a:cxn ang="T119">
                      <a:pos x="T70" y="T71"/>
                    </a:cxn>
                    <a:cxn ang="T120">
                      <a:pos x="T72" y="T73"/>
                    </a:cxn>
                    <a:cxn ang="T121">
                      <a:pos x="T74" y="T75"/>
                    </a:cxn>
                    <a:cxn ang="T122">
                      <a:pos x="T76" y="T77"/>
                    </a:cxn>
                    <a:cxn ang="T123">
                      <a:pos x="T78" y="T79"/>
                    </a:cxn>
                    <a:cxn ang="T124">
                      <a:pos x="T80" y="T81"/>
                    </a:cxn>
                    <a:cxn ang="T125">
                      <a:pos x="T82" y="T83"/>
                    </a:cxn>
                  </a:cxnLst>
                  <a:rect l="T126" t="T127" r="T128" b="T129"/>
                  <a:pathLst>
                    <a:path w="98" h="169">
                      <a:moveTo>
                        <a:pt x="98" y="14"/>
                      </a:moveTo>
                      <a:lnTo>
                        <a:pt x="14" y="56"/>
                      </a:lnTo>
                      <a:lnTo>
                        <a:pt x="28" y="56"/>
                      </a:lnTo>
                      <a:lnTo>
                        <a:pt x="14" y="70"/>
                      </a:lnTo>
                      <a:lnTo>
                        <a:pt x="0" y="56"/>
                      </a:lnTo>
                      <a:lnTo>
                        <a:pt x="42" y="70"/>
                      </a:lnTo>
                      <a:lnTo>
                        <a:pt x="84" y="84"/>
                      </a:lnTo>
                      <a:lnTo>
                        <a:pt x="98" y="84"/>
                      </a:lnTo>
                      <a:lnTo>
                        <a:pt x="98" y="99"/>
                      </a:lnTo>
                      <a:lnTo>
                        <a:pt x="84" y="113"/>
                      </a:lnTo>
                      <a:lnTo>
                        <a:pt x="42" y="127"/>
                      </a:lnTo>
                      <a:lnTo>
                        <a:pt x="14" y="141"/>
                      </a:lnTo>
                      <a:lnTo>
                        <a:pt x="28" y="127"/>
                      </a:lnTo>
                      <a:lnTo>
                        <a:pt x="28" y="141"/>
                      </a:lnTo>
                      <a:lnTo>
                        <a:pt x="14" y="141"/>
                      </a:lnTo>
                      <a:lnTo>
                        <a:pt x="42" y="155"/>
                      </a:lnTo>
                      <a:lnTo>
                        <a:pt x="70" y="155"/>
                      </a:lnTo>
                      <a:lnTo>
                        <a:pt x="84" y="155"/>
                      </a:lnTo>
                      <a:lnTo>
                        <a:pt x="84" y="169"/>
                      </a:lnTo>
                      <a:lnTo>
                        <a:pt x="70" y="169"/>
                      </a:lnTo>
                      <a:lnTo>
                        <a:pt x="70" y="155"/>
                      </a:lnTo>
                      <a:lnTo>
                        <a:pt x="70" y="169"/>
                      </a:lnTo>
                      <a:lnTo>
                        <a:pt x="42" y="169"/>
                      </a:lnTo>
                      <a:lnTo>
                        <a:pt x="14" y="155"/>
                      </a:lnTo>
                      <a:lnTo>
                        <a:pt x="14" y="141"/>
                      </a:lnTo>
                      <a:lnTo>
                        <a:pt x="14" y="127"/>
                      </a:lnTo>
                      <a:lnTo>
                        <a:pt x="42" y="113"/>
                      </a:lnTo>
                      <a:lnTo>
                        <a:pt x="84" y="99"/>
                      </a:lnTo>
                      <a:lnTo>
                        <a:pt x="84" y="84"/>
                      </a:lnTo>
                      <a:lnTo>
                        <a:pt x="84" y="99"/>
                      </a:lnTo>
                      <a:lnTo>
                        <a:pt x="42" y="84"/>
                      </a:lnTo>
                      <a:lnTo>
                        <a:pt x="0" y="70"/>
                      </a:lnTo>
                      <a:lnTo>
                        <a:pt x="0" y="56"/>
                      </a:lnTo>
                      <a:lnTo>
                        <a:pt x="14" y="42"/>
                      </a:lnTo>
                      <a:lnTo>
                        <a:pt x="98" y="0"/>
                      </a:lnTo>
                      <a:lnTo>
                        <a:pt x="98" y="14"/>
                      </a:lnTo>
                      <a:close/>
                    </a:path>
                  </a:pathLst>
                </a:custGeom>
                <a:blipFill dpi="0" rotWithShape="0">
                  <a:blip r:embed="rId4" cstate="print"/>
                  <a:srcRect/>
                  <a:tile tx="0" ty="0" sx="100000" sy="100000" flip="none" algn="tl"/>
                </a:blip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8" name="Freeform 101"/>
                <p:cNvSpPr>
                  <a:spLocks/>
                </p:cNvSpPr>
                <p:nvPr/>
              </p:nvSpPr>
              <p:spPr bwMode="auto">
                <a:xfrm>
                  <a:off x="7834960" y="2038350"/>
                  <a:ext cx="22225" cy="22225"/>
                </a:xfrm>
                <a:custGeom>
                  <a:avLst/>
                  <a:gdLst>
                    <a:gd name="T0" fmla="*/ 2147483647 w 14"/>
                    <a:gd name="T1" fmla="*/ 0 h 14"/>
                    <a:gd name="T2" fmla="*/ 2147483647 w 14"/>
                    <a:gd name="T3" fmla="*/ 0 h 14"/>
                    <a:gd name="T4" fmla="*/ 0 w 14"/>
                    <a:gd name="T5" fmla="*/ 2147483647 h 14"/>
                    <a:gd name="T6" fmla="*/ 0 w 14"/>
                    <a:gd name="T7" fmla="*/ 0 h 14"/>
                    <a:gd name="T8" fmla="*/ 0 w 14"/>
                    <a:gd name="T9" fmla="*/ 0 h 14"/>
                    <a:gd name="T10" fmla="*/ 0 w 14"/>
                    <a:gd name="T11" fmla="*/ 0 h 14"/>
                    <a:gd name="T12" fmla="*/ 2147483647 w 14"/>
                    <a:gd name="T13" fmla="*/ 0 h 14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14"/>
                    <a:gd name="T22" fmla="*/ 0 h 14"/>
                    <a:gd name="T23" fmla="*/ 14 w 14"/>
                    <a:gd name="T24" fmla="*/ 14 h 14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14" h="14">
                      <a:moveTo>
                        <a:pt x="14" y="0"/>
                      </a:moveTo>
                      <a:lnTo>
                        <a:pt x="14" y="0"/>
                      </a:lnTo>
                      <a:lnTo>
                        <a:pt x="0" y="14"/>
                      </a:lnTo>
                      <a:lnTo>
                        <a:pt x="0" y="0"/>
                      </a:lnTo>
                      <a:lnTo>
                        <a:pt x="14" y="0"/>
                      </a:lnTo>
                      <a:close/>
                    </a:path>
                  </a:pathLst>
                </a:custGeom>
                <a:blipFill dpi="0" rotWithShape="0">
                  <a:blip r:embed="rId4" cstate="print"/>
                  <a:srcRect/>
                  <a:tile tx="0" ty="0" sx="100000" sy="100000" flip="none" algn="tl"/>
                </a:blip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9" name="Freeform 102"/>
                <p:cNvSpPr>
                  <a:spLocks/>
                </p:cNvSpPr>
                <p:nvPr/>
              </p:nvSpPr>
              <p:spPr bwMode="auto">
                <a:xfrm>
                  <a:off x="7768285" y="2038350"/>
                  <a:ext cx="66675" cy="44450"/>
                </a:xfrm>
                <a:custGeom>
                  <a:avLst/>
                  <a:gdLst>
                    <a:gd name="T0" fmla="*/ 2147483647 w 42"/>
                    <a:gd name="T1" fmla="*/ 2147483647 h 28"/>
                    <a:gd name="T2" fmla="*/ 2147483647 w 42"/>
                    <a:gd name="T3" fmla="*/ 0 h 28"/>
                    <a:gd name="T4" fmla="*/ 0 w 42"/>
                    <a:gd name="T5" fmla="*/ 2147483647 h 28"/>
                    <a:gd name="T6" fmla="*/ 0 w 42"/>
                    <a:gd name="T7" fmla="*/ 2147483647 h 28"/>
                    <a:gd name="T8" fmla="*/ 2147483647 w 42"/>
                    <a:gd name="T9" fmla="*/ 2147483647 h 2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42"/>
                    <a:gd name="T16" fmla="*/ 0 h 28"/>
                    <a:gd name="T17" fmla="*/ 42 w 42"/>
                    <a:gd name="T18" fmla="*/ 28 h 2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42" h="28">
                      <a:moveTo>
                        <a:pt x="42" y="14"/>
                      </a:moveTo>
                      <a:lnTo>
                        <a:pt x="42" y="0"/>
                      </a:lnTo>
                      <a:lnTo>
                        <a:pt x="0" y="14"/>
                      </a:lnTo>
                      <a:lnTo>
                        <a:pt x="0" y="28"/>
                      </a:lnTo>
                      <a:lnTo>
                        <a:pt x="42" y="14"/>
                      </a:lnTo>
                      <a:close/>
                    </a:path>
                  </a:pathLst>
                </a:custGeom>
                <a:blipFill dpi="0" rotWithShape="0">
                  <a:blip r:embed="rId4" cstate="print"/>
                  <a:srcRect/>
                  <a:tile tx="0" ty="0" sx="100000" sy="100000" flip="none" algn="tl"/>
                </a:blip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cxnSp>
            <p:nvCxnSpPr>
              <p:cNvPr id="95" name="Straight Arrow Connector 94"/>
              <p:cNvCxnSpPr/>
              <p:nvPr/>
            </p:nvCxnSpPr>
            <p:spPr bwMode="auto">
              <a:xfrm>
                <a:off x="8327572" y="4484348"/>
                <a:ext cx="167346" cy="0"/>
              </a:xfrm>
              <a:prstGeom prst="straightConnector1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arrow"/>
              </a:ln>
              <a:effectLst/>
            </p:spPr>
          </p:cxnSp>
        </p:grpSp>
      </p:grpSp>
      <p:sp>
        <p:nvSpPr>
          <p:cNvPr id="100" name="Rectangle 99"/>
          <p:cNvSpPr/>
          <p:nvPr/>
        </p:nvSpPr>
        <p:spPr>
          <a:xfrm>
            <a:off x="5200486" y="5350494"/>
            <a:ext cx="1765227" cy="2862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>
                <a:latin typeface="Arial" charset="0"/>
              </a:rPr>
              <a:t>3. </a:t>
            </a:r>
            <a:r>
              <a:rPr lang="en-US" sz="1400" dirty="0" err="1" smtClean="0">
                <a:latin typeface="Arial" charset="0"/>
              </a:rPr>
              <a:t>handleMessage</a:t>
            </a:r>
            <a:r>
              <a:rPr lang="en-US" sz="1400" dirty="0" smtClean="0">
                <a:latin typeface="Arial" charset="0"/>
              </a:rPr>
              <a:t>()</a:t>
            </a:r>
            <a:endParaRPr lang="en-US" sz="1400" dirty="0"/>
          </a:p>
        </p:txBody>
      </p:sp>
      <p:sp>
        <p:nvSpPr>
          <p:cNvPr id="101" name="Rectangle 100"/>
          <p:cNvSpPr/>
          <p:nvPr/>
        </p:nvSpPr>
        <p:spPr>
          <a:xfrm>
            <a:off x="7184246" y="4172045"/>
            <a:ext cx="2200708" cy="8679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33363" indent="-233363">
              <a:buNone/>
            </a:pPr>
            <a:r>
              <a:rPr lang="en-US" sz="1400" dirty="0">
                <a:latin typeface="Arial" pitchFamily="34" charset="0"/>
                <a:cs typeface="Arial" pitchFamily="34" charset="0"/>
              </a:rPr>
              <a:t>2</a:t>
            </a:r>
            <a:r>
              <a:rPr lang="en-US" sz="1400" dirty="0" smtClean="0">
                <a:latin typeface="Arial" pitchFamily="34" charset="0"/>
                <a:cs typeface="Arial" pitchFamily="34" charset="0"/>
              </a:rPr>
              <a:t>. </a:t>
            </a:r>
            <a:r>
              <a:rPr lang="en-US" sz="1400" dirty="0" err="1" smtClean="0">
                <a:latin typeface="Arial" pitchFamily="34" charset="0"/>
                <a:cs typeface="Arial" pitchFamily="34" charset="0"/>
              </a:rPr>
              <a:t>handler.post</a:t>
            </a:r>
            <a:r>
              <a:rPr lang="en-US" sz="1400" dirty="0" smtClean="0">
                <a:latin typeface="Arial" pitchFamily="34" charset="0"/>
                <a:cs typeface="Arial" pitchFamily="34" charset="0"/>
              </a:rPr>
              <a:t>(new</a:t>
            </a:r>
            <a:br>
              <a:rPr lang="en-US" sz="1400" dirty="0" smtClean="0">
                <a:latin typeface="Arial" pitchFamily="34" charset="0"/>
                <a:cs typeface="Arial" pitchFamily="34" charset="0"/>
              </a:rPr>
            </a:br>
            <a:r>
              <a:rPr lang="en-US" sz="1400" dirty="0" smtClean="0">
                <a:latin typeface="Arial" pitchFamily="34" charset="0"/>
                <a:cs typeface="Arial" pitchFamily="34" charset="0"/>
              </a:rPr>
              <a:t>Runnable()</a:t>
            </a:r>
            <a:br>
              <a:rPr lang="en-US" sz="1400" dirty="0" smtClean="0">
                <a:latin typeface="Arial" pitchFamily="34" charset="0"/>
                <a:cs typeface="Arial" pitchFamily="34" charset="0"/>
              </a:rPr>
            </a:br>
            <a:r>
              <a:rPr lang="en-US" sz="1400" dirty="0" smtClean="0">
                <a:latin typeface="Arial" pitchFamily="34" charset="0"/>
                <a:cs typeface="Arial" pitchFamily="34" charset="0"/>
              </a:rPr>
              <a:t>  {public </a:t>
            </a:r>
            <a:r>
              <a:rPr lang="en-US" sz="1400" dirty="0">
                <a:latin typeface="Arial" pitchFamily="34" charset="0"/>
                <a:cs typeface="Arial" pitchFamily="34" charset="0"/>
              </a:rPr>
              <a:t>void run() </a:t>
            </a:r>
            <a:r>
              <a:rPr lang="en-US" sz="1400" dirty="0" smtClean="0">
                <a:latin typeface="Arial" pitchFamily="34" charset="0"/>
                <a:cs typeface="Arial" pitchFamily="34" charset="0"/>
              </a:rPr>
              <a:t/>
            </a:r>
            <a:br>
              <a:rPr lang="en-US" sz="1400" dirty="0" smtClean="0">
                <a:latin typeface="Arial" pitchFamily="34" charset="0"/>
                <a:cs typeface="Arial" pitchFamily="34" charset="0"/>
              </a:rPr>
            </a:br>
            <a:r>
              <a:rPr lang="en-US" sz="1400" dirty="0" smtClean="0">
                <a:latin typeface="Arial" pitchFamily="34" charset="0"/>
                <a:cs typeface="Arial" pitchFamily="34" charset="0"/>
              </a:rPr>
              <a:t>  { /* … */ }});</a:t>
            </a:r>
            <a:endParaRPr lang="en-US" sz="1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2" name="Rectangle 101"/>
          <p:cNvSpPr/>
          <p:nvPr/>
        </p:nvSpPr>
        <p:spPr>
          <a:xfrm>
            <a:off x="7519807" y="1842640"/>
            <a:ext cx="1529586" cy="6740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8600" indent="-228600"/>
            <a:r>
              <a:rPr lang="en-US" sz="1400" dirty="0" smtClean="0">
                <a:latin typeface="Arial" pitchFamily="34" charset="0"/>
                <a:cs typeface="Arial" pitchFamily="34" charset="0"/>
              </a:rPr>
              <a:t>1. handler.</a:t>
            </a:r>
            <a:br>
              <a:rPr lang="en-US" sz="1400" dirty="0" smtClean="0">
                <a:latin typeface="Arial" pitchFamily="34" charset="0"/>
                <a:cs typeface="Arial" pitchFamily="34" charset="0"/>
              </a:rPr>
            </a:br>
            <a:r>
              <a:rPr lang="en-US" sz="1400" dirty="0" err="1" smtClean="0">
                <a:latin typeface="Arial" pitchFamily="34" charset="0"/>
                <a:cs typeface="Arial" pitchFamily="34" charset="0"/>
              </a:rPr>
              <a:t>sendMessage</a:t>
            </a:r>
            <a:r>
              <a:rPr lang="en-US" sz="1400" dirty="0" smtClean="0">
                <a:latin typeface="Arial" pitchFamily="34" charset="0"/>
                <a:cs typeface="Arial" pitchFamily="34" charset="0"/>
              </a:rPr>
              <a:t/>
            </a:r>
            <a:br>
              <a:rPr lang="en-US" sz="1400" dirty="0" smtClean="0">
                <a:latin typeface="Arial" pitchFamily="34" charset="0"/>
                <a:cs typeface="Arial" pitchFamily="34" charset="0"/>
              </a:rPr>
            </a:br>
            <a:r>
              <a:rPr lang="en-US" sz="1400" dirty="0" smtClean="0">
                <a:latin typeface="Arial" pitchFamily="34" charset="0"/>
                <a:cs typeface="Arial" pitchFamily="34" charset="0"/>
              </a:rPr>
              <a:t>  (</a:t>
            </a:r>
            <a:r>
              <a:rPr lang="en-US" sz="1400" dirty="0" err="1" smtClean="0">
                <a:latin typeface="Arial" pitchFamily="34" charset="0"/>
                <a:cs typeface="Arial" pitchFamily="34" charset="0"/>
              </a:rPr>
              <a:t>msg</a:t>
            </a:r>
            <a:r>
              <a:rPr lang="en-US" sz="1400" dirty="0">
                <a:latin typeface="Arial" pitchFamily="34" charset="0"/>
                <a:cs typeface="Arial" pitchFamily="34" charset="0"/>
              </a:rPr>
              <a:t>)</a:t>
            </a:r>
          </a:p>
        </p:txBody>
      </p:sp>
      <p:sp>
        <p:nvSpPr>
          <p:cNvPr id="4" name="Rectangle 3"/>
          <p:cNvSpPr/>
          <p:nvPr/>
        </p:nvSpPr>
        <p:spPr>
          <a:xfrm>
            <a:off x="86435" y="6422388"/>
            <a:ext cx="8976285" cy="369332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algn="ctr"/>
            <a:r>
              <a:rPr lang="en-US" sz="2000" dirty="0" smtClean="0">
                <a:hlinkClick r:id="rId5"/>
              </a:rPr>
              <a:t>www.vogella.com/articles/AndroidBackgroundProcessing/article.html</a:t>
            </a:r>
            <a:r>
              <a:rPr lang="en-US" sz="2000" dirty="0" smtClean="0"/>
              <a:t> has more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84374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auto">
          <a:xfrm>
            <a:off x="12700" y="6390504"/>
            <a:ext cx="9144000" cy="553453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 smtClean="0"/>
              <a:t>Linux Kernel</a:t>
            </a:r>
            <a:endParaRPr lang="en-US" sz="32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073" y="1164797"/>
            <a:ext cx="8815388" cy="1335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Content Placeholder 6"/>
          <p:cNvSpPr txBox="1">
            <a:spLocks/>
          </p:cNvSpPr>
          <p:nvPr/>
        </p:nvSpPr>
        <p:spPr bwMode="auto">
          <a:xfrm>
            <a:off x="4974770" y="2640379"/>
            <a:ext cx="4169230" cy="35080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169863" indent="-169863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87338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41313" indent="-1714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27063" indent="-223838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60425" indent="-233363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33363" indent="-233363" eaLnBrk="1" hangingPunct="1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•"/>
              <a:defRPr/>
            </a:pPr>
            <a:r>
              <a:rPr lang="en-US" sz="2000" dirty="0"/>
              <a:t>Android-specific </a:t>
            </a:r>
            <a:r>
              <a:rPr lang="en-US" sz="2000" dirty="0" smtClean="0"/>
              <a:t>enhancements</a:t>
            </a:r>
            <a:endParaRPr lang="en-US" sz="2000" dirty="0"/>
          </a:p>
          <a:p>
            <a:pPr marL="461963" lvl="1" indent="-233363" eaLnBrk="1" hangingPunct="1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•"/>
              <a:defRPr/>
            </a:pPr>
            <a:r>
              <a:rPr lang="en-US" sz="2000" dirty="0"/>
              <a:t>Binder – </a:t>
            </a:r>
            <a:r>
              <a:rPr lang="en-US" sz="2000" dirty="0" smtClean="0"/>
              <a:t>optimized inter-process </a:t>
            </a:r>
            <a:r>
              <a:rPr lang="en-US" sz="2000" dirty="0"/>
              <a:t>communication (IPC)</a:t>
            </a:r>
          </a:p>
          <a:p>
            <a:pPr marL="461963" lvl="1" indent="-233363" eaLnBrk="1" hangingPunct="1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•"/>
              <a:defRPr/>
            </a:pPr>
            <a:r>
              <a:rPr lang="en-US" sz="2000" dirty="0"/>
              <a:t>Android shared memory</a:t>
            </a:r>
          </a:p>
          <a:p>
            <a:pPr marL="461963" lvl="1" indent="-233363" eaLnBrk="1" hangingPunct="1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•"/>
              <a:defRPr/>
            </a:pPr>
            <a:r>
              <a:rPr lang="en-US" sz="2000" dirty="0"/>
              <a:t>Power management</a:t>
            </a:r>
          </a:p>
          <a:p>
            <a:pPr marL="461963" lvl="1" indent="-233363" eaLnBrk="1" hangingPunct="1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•"/>
              <a:defRPr/>
            </a:pPr>
            <a:r>
              <a:rPr lang="en-US" sz="2000" dirty="0"/>
              <a:t>Alarm driver</a:t>
            </a:r>
          </a:p>
          <a:p>
            <a:pPr marL="461963" lvl="1" indent="-233363" eaLnBrk="1" hangingPunct="1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•"/>
              <a:defRPr/>
            </a:pPr>
            <a:r>
              <a:rPr lang="en-US" sz="2000" dirty="0"/>
              <a:t>Low memory killer</a:t>
            </a:r>
          </a:p>
          <a:p>
            <a:pPr marL="461963" lvl="1" indent="-233363" eaLnBrk="1" hangingPunct="1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•"/>
              <a:defRPr/>
            </a:pPr>
            <a:r>
              <a:rPr lang="en-US" sz="2000" dirty="0"/>
              <a:t>Kernel debugger &amp; Logger</a:t>
            </a:r>
          </a:p>
        </p:txBody>
      </p:sp>
      <p:sp>
        <p:nvSpPr>
          <p:cNvPr id="8" name="Rectangle 7"/>
          <p:cNvSpPr/>
          <p:nvPr/>
        </p:nvSpPr>
        <p:spPr>
          <a:xfrm rot="16200000">
            <a:off x="-330380" y="1661922"/>
            <a:ext cx="885426" cy="341632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solidFill>
                  <a:srgbClr val="C00000"/>
                </a:solidFill>
              </a:rPr>
              <a:t>C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50701" y="6432548"/>
            <a:ext cx="8262998" cy="369332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algn="ctr"/>
            <a:r>
              <a:rPr lang="en-US" sz="2000" dirty="0" smtClean="0">
                <a:hlinkClick r:id="rId4"/>
              </a:rPr>
              <a:t>en.wikipedia.org/wiki/Android</a:t>
            </a:r>
            <a:r>
              <a:rPr lang="en-US" sz="2000" dirty="0">
                <a:hlinkClick r:id="rId4"/>
              </a:rPr>
              <a:t>_(operating_system)#</a:t>
            </a:r>
            <a:r>
              <a:rPr lang="en-US" sz="2000" dirty="0" smtClean="0">
                <a:hlinkClick r:id="rId4"/>
              </a:rPr>
              <a:t>Linux</a:t>
            </a:r>
            <a:r>
              <a:rPr lang="en-US" sz="2000" dirty="0" smtClean="0"/>
              <a:t> has more info</a:t>
            </a:r>
            <a:endParaRPr lang="en-US" sz="2000" dirty="0"/>
          </a:p>
        </p:txBody>
      </p:sp>
      <p:sp>
        <p:nvSpPr>
          <p:cNvPr id="10" name="Content Placeholder 6"/>
          <p:cNvSpPr>
            <a:spLocks noGrp="1"/>
          </p:cNvSpPr>
          <p:nvPr>
            <p:ph idx="1"/>
          </p:nvPr>
        </p:nvSpPr>
        <p:spPr>
          <a:xfrm>
            <a:off x="152400" y="2640379"/>
            <a:ext cx="4540368" cy="3647709"/>
          </a:xfrm>
        </p:spPr>
        <p:txBody>
          <a:bodyPr>
            <a:normAutofit/>
          </a:bodyPr>
          <a:lstStyle/>
          <a:p>
            <a:pPr marL="230188" lvl="3" indent="-228600">
              <a:spcBef>
                <a:spcPts val="600"/>
              </a:spcBef>
              <a:buSzPct val="100000"/>
              <a:buFont typeface="Arial" pitchFamily="34" charset="0"/>
              <a:buChar char="•"/>
              <a:defRPr/>
            </a:pP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Provides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infrastructure 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mechanisms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to manage 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mobile device resources </a:t>
            </a:r>
          </a:p>
          <a:p>
            <a:pPr marL="454025" lvl="3" indent="-228600">
              <a:spcBef>
                <a:spcPts val="600"/>
              </a:spcBef>
              <a:buSzPct val="100000"/>
              <a:buFont typeface="Arial" pitchFamily="34" charset="0"/>
              <a:buChar char="•"/>
              <a:defRPr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Memory, process, &amp; thread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management</a:t>
            </a:r>
          </a:p>
          <a:p>
            <a:pPr marL="461963" lvl="1" indent="-233363" eaLnBrk="1" hangingPunct="1">
              <a:spcBef>
                <a:spcPts val="600"/>
              </a:spcBef>
              <a:buFont typeface="Arial" pitchFamily="34" charset="0"/>
              <a:buChar char="•"/>
              <a:defRPr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Network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&amp; inter-process communication stack</a:t>
            </a:r>
            <a:endParaRPr lang="en-US" sz="2000" dirty="0">
              <a:solidFill>
                <a:schemeClr val="bg1">
                  <a:lumMod val="75000"/>
                </a:schemeClr>
              </a:solidFill>
            </a:endParaRPr>
          </a:p>
          <a:p>
            <a:pPr marL="461963" lvl="1" indent="-233363" eaLnBrk="1" hangingPunct="1">
              <a:spcBef>
                <a:spcPts val="600"/>
              </a:spcBef>
              <a:buFont typeface="Arial" pitchFamily="34" charset="0"/>
              <a:buChar char="•"/>
              <a:defRPr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Device driver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framework</a:t>
            </a:r>
          </a:p>
          <a:p>
            <a:pPr marL="461963" lvl="1" indent="-233363" eaLnBrk="1" hangingPunct="1">
              <a:spcBef>
                <a:spcPts val="600"/>
              </a:spcBef>
              <a:buFont typeface="Arial" pitchFamily="34" charset="0"/>
              <a:buChar char="•"/>
              <a:defRPr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Security</a:t>
            </a:r>
          </a:p>
          <a:p>
            <a:pPr marL="461963" lvl="1" indent="-233363" eaLnBrk="1" hangingPunct="1">
              <a:spcBef>
                <a:spcPts val="600"/>
              </a:spcBef>
              <a:buFont typeface="Arial" pitchFamily="34" charset="0"/>
              <a:buChar char="•"/>
              <a:defRPr/>
            </a:pPr>
            <a:endParaRPr lang="en-US" sz="20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166259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3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488135"/>
            <a:ext cx="8839200" cy="381000"/>
          </a:xfrm>
        </p:spPr>
        <p:txBody>
          <a:bodyPr/>
          <a:lstStyle/>
          <a:p>
            <a:pPr eaLnBrk="1" hangingPunct="1"/>
            <a:r>
              <a:rPr lang="en-US" sz="3200" dirty="0" smtClean="0"/>
              <a:t>Summary</a:t>
            </a:r>
          </a:p>
        </p:txBody>
      </p:sp>
      <p:sp>
        <p:nvSpPr>
          <p:cNvPr id="2" name="Rectangle 1"/>
          <p:cNvSpPr/>
          <p:nvPr/>
        </p:nvSpPr>
        <p:spPr>
          <a:xfrm>
            <a:off x="0" y="1054631"/>
            <a:ext cx="3965377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1" indent="-228600" eaLnBrk="0" hangingPunc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•"/>
              <a:tabLst>
                <a:tab pos="4175125" algn="l"/>
              </a:tabLst>
              <a:defRPr/>
            </a:pPr>
            <a:r>
              <a:rPr lang="en-US" sz="2000" dirty="0" smtClean="0">
                <a:latin typeface="+mn-lt"/>
                <a:ea typeface="+mn-ea"/>
                <a:cs typeface="+mn-cs"/>
              </a:rPr>
              <a:t>Android provides a range of concurrency mechanisms that apps can use to manage multiple threads that run concurrently within a process</a:t>
            </a:r>
          </a:p>
        </p:txBody>
      </p:sp>
      <p:grpSp>
        <p:nvGrpSpPr>
          <p:cNvPr id="65" name="Group 64"/>
          <p:cNvGrpSpPr>
            <a:grpSpLocks noChangeAspect="1"/>
          </p:cNvGrpSpPr>
          <p:nvPr/>
        </p:nvGrpSpPr>
        <p:grpSpPr>
          <a:xfrm>
            <a:off x="5053615" y="3900150"/>
            <a:ext cx="2759336" cy="2411400"/>
            <a:chOff x="4831854" y="3656307"/>
            <a:chExt cx="3065929" cy="2679333"/>
          </a:xfrm>
        </p:grpSpPr>
        <p:pic>
          <p:nvPicPr>
            <p:cNvPr id="66" name="Picture 5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>
              <a:off x="5544111" y="3981968"/>
              <a:ext cx="1641415" cy="30659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7" name="Picture 2" descr="http://www.dre.vanderbilt.edu/~schmidt/cs282/lab3/threadeddownload1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>
              <a:off x="5669472" y="4293022"/>
              <a:ext cx="1429756" cy="23872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8" name="Picture 2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928438" y="3656307"/>
              <a:ext cx="746171" cy="10596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9" name="Picture 2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5625362" y="3656307"/>
              <a:ext cx="746171" cy="10596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0" name="Picture 2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6322286" y="3656307"/>
              <a:ext cx="746171" cy="10596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1" name="Picture 2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7019210" y="3656307"/>
              <a:ext cx="746171" cy="10596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72" name="Group 71"/>
          <p:cNvGrpSpPr/>
          <p:nvPr/>
        </p:nvGrpSpPr>
        <p:grpSpPr>
          <a:xfrm>
            <a:off x="3833295" y="1125557"/>
            <a:ext cx="5199976" cy="2675877"/>
            <a:chOff x="3833295" y="1125557"/>
            <a:chExt cx="5199976" cy="2675877"/>
          </a:xfrm>
        </p:grpSpPr>
        <p:sp>
          <p:nvSpPr>
            <p:cNvPr id="73" name="Rounded Rectangle 72"/>
            <p:cNvSpPr/>
            <p:nvPr/>
          </p:nvSpPr>
          <p:spPr bwMode="auto">
            <a:xfrm>
              <a:off x="6139677" y="1384090"/>
              <a:ext cx="1213709" cy="2413628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74" name="Rounded Rectangle 73"/>
            <p:cNvSpPr/>
            <p:nvPr/>
          </p:nvSpPr>
          <p:spPr bwMode="auto">
            <a:xfrm>
              <a:off x="3833295" y="1387806"/>
              <a:ext cx="2214685" cy="2413628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4535081" y="1129273"/>
              <a:ext cx="928459" cy="2585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en-US" sz="1200" b="1" dirty="0" smtClean="0"/>
                <a:t>Process A</a:t>
              </a:r>
              <a:endParaRPr lang="en-US" sz="1200" b="1" dirty="0"/>
            </a:p>
          </p:txBody>
        </p:sp>
        <p:sp>
          <p:nvSpPr>
            <p:cNvPr id="76" name="Rectangle 75"/>
            <p:cNvSpPr/>
            <p:nvPr/>
          </p:nvSpPr>
          <p:spPr>
            <a:xfrm>
              <a:off x="6282302" y="1125557"/>
              <a:ext cx="928459" cy="2585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en-US" sz="1200" b="1" dirty="0" smtClean="0"/>
                <a:t>Process B</a:t>
              </a:r>
              <a:endParaRPr lang="en-US" sz="1200" b="1" dirty="0"/>
            </a:p>
          </p:txBody>
        </p:sp>
        <p:sp>
          <p:nvSpPr>
            <p:cNvPr id="77" name="Rounded Rectangle 76"/>
            <p:cNvSpPr/>
            <p:nvPr/>
          </p:nvSpPr>
          <p:spPr bwMode="auto">
            <a:xfrm>
              <a:off x="7454853" y="1384090"/>
              <a:ext cx="1578418" cy="2413628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78" name="Rectangle 77"/>
            <p:cNvSpPr/>
            <p:nvPr/>
          </p:nvSpPr>
          <p:spPr>
            <a:xfrm>
              <a:off x="7781436" y="1125557"/>
              <a:ext cx="925253" cy="2585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en-US" sz="1200" b="1" dirty="0" smtClean="0"/>
                <a:t>Process C</a:t>
              </a:r>
              <a:endParaRPr lang="en-US" sz="1200" b="1" dirty="0"/>
            </a:p>
          </p:txBody>
        </p:sp>
        <p:grpSp>
          <p:nvGrpSpPr>
            <p:cNvPr id="79" name="Group 78"/>
            <p:cNvGrpSpPr/>
            <p:nvPr/>
          </p:nvGrpSpPr>
          <p:grpSpPr>
            <a:xfrm>
              <a:off x="3931312" y="2003627"/>
              <a:ext cx="633687" cy="1313651"/>
              <a:chOff x="4189321" y="2018833"/>
              <a:chExt cx="633687" cy="1313651"/>
            </a:xfrm>
          </p:grpSpPr>
          <p:sp>
            <p:nvSpPr>
              <p:cNvPr id="148" name="Rectangle 147"/>
              <p:cNvSpPr/>
              <p:nvPr/>
            </p:nvSpPr>
            <p:spPr bwMode="auto">
              <a:xfrm rot="5400000">
                <a:off x="3849339" y="2358815"/>
                <a:ext cx="1313651" cy="633687"/>
              </a:xfrm>
              <a:prstGeom prst="rect">
                <a:avLst/>
              </a:prstGeom>
              <a:solidFill>
                <a:srgbClr val="E1FFFF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1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grpSp>
            <p:nvGrpSpPr>
              <p:cNvPr id="149" name="Group 148"/>
              <p:cNvGrpSpPr/>
              <p:nvPr/>
            </p:nvGrpSpPr>
            <p:grpSpPr>
              <a:xfrm>
                <a:off x="4316883" y="2197221"/>
                <a:ext cx="300243" cy="312737"/>
                <a:chOff x="8327572" y="4328206"/>
                <a:chExt cx="300243" cy="312737"/>
              </a:xfrm>
            </p:grpSpPr>
            <p:grpSp>
              <p:nvGrpSpPr>
                <p:cNvPr id="154" name="Group 153"/>
                <p:cNvGrpSpPr/>
                <p:nvPr/>
              </p:nvGrpSpPr>
              <p:grpSpPr>
                <a:xfrm>
                  <a:off x="8472240" y="4328206"/>
                  <a:ext cx="155575" cy="312737"/>
                  <a:chOff x="7723835" y="1770063"/>
                  <a:chExt cx="155575" cy="312737"/>
                </a:xfrm>
              </p:grpSpPr>
              <p:sp>
                <p:nvSpPr>
                  <p:cNvPr id="156" name="Freeform 99"/>
                  <p:cNvSpPr>
                    <a:spLocks/>
                  </p:cNvSpPr>
                  <p:nvPr/>
                </p:nvSpPr>
                <p:spPr bwMode="auto">
                  <a:xfrm>
                    <a:off x="7723835" y="1770063"/>
                    <a:ext cx="155575" cy="290512"/>
                  </a:xfrm>
                  <a:custGeom>
                    <a:avLst/>
                    <a:gdLst>
                      <a:gd name="T0" fmla="*/ 2147483647 w 98"/>
                      <a:gd name="T1" fmla="*/ 0 h 183"/>
                      <a:gd name="T2" fmla="*/ 2147483647 w 98"/>
                      <a:gd name="T3" fmla="*/ 2147483647 h 183"/>
                      <a:gd name="T4" fmla="*/ 0 w 98"/>
                      <a:gd name="T5" fmla="*/ 2147483647 h 183"/>
                      <a:gd name="T6" fmla="*/ 0 w 98"/>
                      <a:gd name="T7" fmla="*/ 2147483647 h 183"/>
                      <a:gd name="T8" fmla="*/ 2147483647 w 98"/>
                      <a:gd name="T9" fmla="*/ 2147483647 h 183"/>
                      <a:gd name="T10" fmla="*/ 2147483647 w 98"/>
                      <a:gd name="T11" fmla="*/ 2147483647 h 183"/>
                      <a:gd name="T12" fmla="*/ 2147483647 w 98"/>
                      <a:gd name="T13" fmla="*/ 2147483647 h 183"/>
                      <a:gd name="T14" fmla="*/ 2147483647 w 98"/>
                      <a:gd name="T15" fmla="*/ 2147483647 h 183"/>
                      <a:gd name="T16" fmla="*/ 2147483647 w 98"/>
                      <a:gd name="T17" fmla="*/ 2147483647 h 183"/>
                      <a:gd name="T18" fmla="*/ 2147483647 w 98"/>
                      <a:gd name="T19" fmla="*/ 2147483647 h 183"/>
                      <a:gd name="T20" fmla="*/ 2147483647 w 98"/>
                      <a:gd name="T21" fmla="*/ 2147483647 h 183"/>
                      <a:gd name="T22" fmla="*/ 2147483647 w 98"/>
                      <a:gd name="T23" fmla="*/ 2147483647 h 183"/>
                      <a:gd name="T24" fmla="*/ 2147483647 w 98"/>
                      <a:gd name="T25" fmla="*/ 2147483647 h 183"/>
                      <a:gd name="T26" fmla="*/ 2147483647 w 98"/>
                      <a:gd name="T27" fmla="*/ 2147483647 h 183"/>
                      <a:gd name="T28" fmla="*/ 2147483647 w 98"/>
                      <a:gd name="T29" fmla="*/ 2147483647 h 183"/>
                      <a:gd name="T30" fmla="*/ 2147483647 w 98"/>
                      <a:gd name="T31" fmla="*/ 2147483647 h 183"/>
                      <a:gd name="T32" fmla="*/ 2147483647 w 98"/>
                      <a:gd name="T33" fmla="*/ 2147483647 h 183"/>
                      <a:gd name="T34" fmla="*/ 2147483647 w 98"/>
                      <a:gd name="T35" fmla="*/ 0 h 183"/>
                      <a:gd name="T36" fmla="*/ 0 60000 65536"/>
                      <a:gd name="T37" fmla="*/ 0 60000 65536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  <a:gd name="T45" fmla="*/ 0 60000 65536"/>
                      <a:gd name="T46" fmla="*/ 0 60000 65536"/>
                      <a:gd name="T47" fmla="*/ 0 60000 65536"/>
                      <a:gd name="T48" fmla="*/ 0 60000 65536"/>
                      <a:gd name="T49" fmla="*/ 0 60000 65536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w 98"/>
                      <a:gd name="T55" fmla="*/ 0 h 183"/>
                      <a:gd name="T56" fmla="*/ 98 w 98"/>
                      <a:gd name="T57" fmla="*/ 183 h 183"/>
                    </a:gdLst>
                    <a:ahLst/>
                    <a:cxnLst>
                      <a:cxn ang="T36">
                        <a:pos x="T0" y="T1"/>
                      </a:cxn>
                      <a:cxn ang="T37">
                        <a:pos x="T2" y="T3"/>
                      </a:cxn>
                      <a:cxn ang="T38">
                        <a:pos x="T4" y="T5"/>
                      </a:cxn>
                      <a:cxn ang="T39">
                        <a:pos x="T6" y="T7"/>
                      </a:cxn>
                      <a:cxn ang="T40">
                        <a:pos x="T8" y="T9"/>
                      </a:cxn>
                      <a:cxn ang="T41">
                        <a:pos x="T10" y="T11"/>
                      </a:cxn>
                      <a:cxn ang="T42">
                        <a:pos x="T12" y="T13"/>
                      </a:cxn>
                      <a:cxn ang="T43">
                        <a:pos x="T14" y="T15"/>
                      </a:cxn>
                      <a:cxn ang="T44">
                        <a:pos x="T16" y="T17"/>
                      </a:cxn>
                      <a:cxn ang="T45">
                        <a:pos x="T18" y="T19"/>
                      </a:cxn>
                      <a:cxn ang="T46">
                        <a:pos x="T20" y="T21"/>
                      </a:cxn>
                      <a:cxn ang="T47">
                        <a:pos x="T22" y="T23"/>
                      </a:cxn>
                      <a:cxn ang="T48">
                        <a:pos x="T24" y="T25"/>
                      </a:cxn>
                      <a:cxn ang="T49">
                        <a:pos x="T26" y="T27"/>
                      </a:cxn>
                      <a:cxn ang="T50">
                        <a:pos x="T28" y="T29"/>
                      </a:cxn>
                      <a:cxn ang="T51">
                        <a:pos x="T30" y="T31"/>
                      </a:cxn>
                      <a:cxn ang="T52">
                        <a:pos x="T32" y="T33"/>
                      </a:cxn>
                      <a:cxn ang="T53">
                        <a:pos x="T34" y="T35"/>
                      </a:cxn>
                    </a:cxnLst>
                    <a:rect l="T54" t="T55" r="T56" b="T57"/>
                    <a:pathLst>
                      <a:path w="98" h="183">
                        <a:moveTo>
                          <a:pt x="98" y="0"/>
                        </a:moveTo>
                        <a:lnTo>
                          <a:pt x="14" y="42"/>
                        </a:lnTo>
                        <a:lnTo>
                          <a:pt x="0" y="56"/>
                        </a:lnTo>
                        <a:lnTo>
                          <a:pt x="42" y="70"/>
                        </a:lnTo>
                        <a:lnTo>
                          <a:pt x="84" y="84"/>
                        </a:lnTo>
                        <a:lnTo>
                          <a:pt x="84" y="99"/>
                        </a:lnTo>
                        <a:lnTo>
                          <a:pt x="42" y="113"/>
                        </a:lnTo>
                        <a:lnTo>
                          <a:pt x="14" y="127"/>
                        </a:lnTo>
                        <a:lnTo>
                          <a:pt x="14" y="141"/>
                        </a:lnTo>
                        <a:lnTo>
                          <a:pt x="42" y="155"/>
                        </a:lnTo>
                        <a:lnTo>
                          <a:pt x="70" y="155"/>
                        </a:lnTo>
                        <a:lnTo>
                          <a:pt x="70" y="169"/>
                        </a:lnTo>
                        <a:lnTo>
                          <a:pt x="28" y="183"/>
                        </a:lnTo>
                        <a:lnTo>
                          <a:pt x="98" y="0"/>
                        </a:lnTo>
                        <a:close/>
                      </a:path>
                    </a:pathLst>
                  </a:custGeom>
                  <a:blipFill dpi="0" rotWithShape="0">
                    <a:blip r:embed="rId7" cstate="print"/>
                    <a:srcRect/>
                    <a:tile tx="0" ty="0" sx="100000" sy="100000" flip="none" algn="tl"/>
                  </a:blip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57" name="Freeform 100"/>
                  <p:cNvSpPr>
                    <a:spLocks/>
                  </p:cNvSpPr>
                  <p:nvPr/>
                </p:nvSpPr>
                <p:spPr bwMode="auto">
                  <a:xfrm>
                    <a:off x="7723835" y="1770063"/>
                    <a:ext cx="155575" cy="268287"/>
                  </a:xfrm>
                  <a:custGeom>
                    <a:avLst/>
                    <a:gdLst>
                      <a:gd name="T0" fmla="*/ 2147483647 w 98"/>
                      <a:gd name="T1" fmla="*/ 2147483647 h 169"/>
                      <a:gd name="T2" fmla="*/ 2147483647 w 98"/>
                      <a:gd name="T3" fmla="*/ 2147483647 h 169"/>
                      <a:gd name="T4" fmla="*/ 2147483647 w 98"/>
                      <a:gd name="T5" fmla="*/ 2147483647 h 169"/>
                      <a:gd name="T6" fmla="*/ 2147483647 w 98"/>
                      <a:gd name="T7" fmla="*/ 2147483647 h 169"/>
                      <a:gd name="T8" fmla="*/ 0 w 98"/>
                      <a:gd name="T9" fmla="*/ 2147483647 h 169"/>
                      <a:gd name="T10" fmla="*/ 2147483647 w 98"/>
                      <a:gd name="T11" fmla="*/ 2147483647 h 169"/>
                      <a:gd name="T12" fmla="*/ 2147483647 w 98"/>
                      <a:gd name="T13" fmla="*/ 2147483647 h 169"/>
                      <a:gd name="T14" fmla="*/ 2147483647 w 98"/>
                      <a:gd name="T15" fmla="*/ 2147483647 h 169"/>
                      <a:gd name="T16" fmla="*/ 2147483647 w 98"/>
                      <a:gd name="T17" fmla="*/ 2147483647 h 169"/>
                      <a:gd name="T18" fmla="*/ 2147483647 w 98"/>
                      <a:gd name="T19" fmla="*/ 2147483647 h 169"/>
                      <a:gd name="T20" fmla="*/ 2147483647 w 98"/>
                      <a:gd name="T21" fmla="*/ 2147483647 h 169"/>
                      <a:gd name="T22" fmla="*/ 2147483647 w 98"/>
                      <a:gd name="T23" fmla="*/ 2147483647 h 169"/>
                      <a:gd name="T24" fmla="*/ 2147483647 w 98"/>
                      <a:gd name="T25" fmla="*/ 2147483647 h 169"/>
                      <a:gd name="T26" fmla="*/ 2147483647 w 98"/>
                      <a:gd name="T27" fmla="*/ 2147483647 h 169"/>
                      <a:gd name="T28" fmla="*/ 2147483647 w 98"/>
                      <a:gd name="T29" fmla="*/ 2147483647 h 169"/>
                      <a:gd name="T30" fmla="*/ 2147483647 w 98"/>
                      <a:gd name="T31" fmla="*/ 2147483647 h 169"/>
                      <a:gd name="T32" fmla="*/ 2147483647 w 98"/>
                      <a:gd name="T33" fmla="*/ 2147483647 h 169"/>
                      <a:gd name="T34" fmla="*/ 2147483647 w 98"/>
                      <a:gd name="T35" fmla="*/ 2147483647 h 169"/>
                      <a:gd name="T36" fmla="*/ 2147483647 w 98"/>
                      <a:gd name="T37" fmla="*/ 2147483647 h 169"/>
                      <a:gd name="T38" fmla="*/ 2147483647 w 98"/>
                      <a:gd name="T39" fmla="*/ 2147483647 h 169"/>
                      <a:gd name="T40" fmla="*/ 2147483647 w 98"/>
                      <a:gd name="T41" fmla="*/ 2147483647 h 169"/>
                      <a:gd name="T42" fmla="*/ 2147483647 w 98"/>
                      <a:gd name="T43" fmla="*/ 2147483647 h 169"/>
                      <a:gd name="T44" fmla="*/ 2147483647 w 98"/>
                      <a:gd name="T45" fmla="*/ 2147483647 h 169"/>
                      <a:gd name="T46" fmla="*/ 2147483647 w 98"/>
                      <a:gd name="T47" fmla="*/ 2147483647 h 169"/>
                      <a:gd name="T48" fmla="*/ 2147483647 w 98"/>
                      <a:gd name="T49" fmla="*/ 2147483647 h 169"/>
                      <a:gd name="T50" fmla="*/ 2147483647 w 98"/>
                      <a:gd name="T51" fmla="*/ 2147483647 h 169"/>
                      <a:gd name="T52" fmla="*/ 2147483647 w 98"/>
                      <a:gd name="T53" fmla="*/ 2147483647 h 169"/>
                      <a:gd name="T54" fmla="*/ 2147483647 w 98"/>
                      <a:gd name="T55" fmla="*/ 2147483647 h 169"/>
                      <a:gd name="T56" fmla="*/ 2147483647 w 98"/>
                      <a:gd name="T57" fmla="*/ 2147483647 h 169"/>
                      <a:gd name="T58" fmla="*/ 2147483647 w 98"/>
                      <a:gd name="T59" fmla="*/ 2147483647 h 169"/>
                      <a:gd name="T60" fmla="*/ 2147483647 w 98"/>
                      <a:gd name="T61" fmla="*/ 2147483647 h 169"/>
                      <a:gd name="T62" fmla="*/ 2147483647 w 98"/>
                      <a:gd name="T63" fmla="*/ 2147483647 h 169"/>
                      <a:gd name="T64" fmla="*/ 2147483647 w 98"/>
                      <a:gd name="T65" fmla="*/ 2147483647 h 169"/>
                      <a:gd name="T66" fmla="*/ 2147483647 w 98"/>
                      <a:gd name="T67" fmla="*/ 2147483647 h 169"/>
                      <a:gd name="T68" fmla="*/ 2147483647 w 98"/>
                      <a:gd name="T69" fmla="*/ 2147483647 h 169"/>
                      <a:gd name="T70" fmla="*/ 2147483647 w 98"/>
                      <a:gd name="T71" fmla="*/ 2147483647 h 169"/>
                      <a:gd name="T72" fmla="*/ 2147483647 w 98"/>
                      <a:gd name="T73" fmla="*/ 2147483647 h 169"/>
                      <a:gd name="T74" fmla="*/ 0 w 98"/>
                      <a:gd name="T75" fmla="*/ 2147483647 h 169"/>
                      <a:gd name="T76" fmla="*/ 0 w 98"/>
                      <a:gd name="T77" fmla="*/ 2147483647 h 169"/>
                      <a:gd name="T78" fmla="*/ 0 w 98"/>
                      <a:gd name="T79" fmla="*/ 2147483647 h 169"/>
                      <a:gd name="T80" fmla="*/ 2147483647 w 98"/>
                      <a:gd name="T81" fmla="*/ 2147483647 h 169"/>
                      <a:gd name="T82" fmla="*/ 2147483647 w 98"/>
                      <a:gd name="T83" fmla="*/ 0 h 169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w 98"/>
                      <a:gd name="T127" fmla="*/ 0 h 169"/>
                      <a:gd name="T128" fmla="*/ 98 w 98"/>
                      <a:gd name="T129" fmla="*/ 169 h 169"/>
                    </a:gdLst>
                    <a:ahLst/>
                    <a:cxnLst>
                      <a:cxn ang="T84">
                        <a:pos x="T0" y="T1"/>
                      </a:cxn>
                      <a:cxn ang="T85">
                        <a:pos x="T2" y="T3"/>
                      </a:cxn>
                      <a:cxn ang="T86">
                        <a:pos x="T4" y="T5"/>
                      </a:cxn>
                      <a:cxn ang="T87">
                        <a:pos x="T6" y="T7"/>
                      </a:cxn>
                      <a:cxn ang="T88">
                        <a:pos x="T8" y="T9"/>
                      </a:cxn>
                      <a:cxn ang="T89">
                        <a:pos x="T10" y="T11"/>
                      </a:cxn>
                      <a:cxn ang="T90">
                        <a:pos x="T12" y="T13"/>
                      </a:cxn>
                      <a:cxn ang="T91">
                        <a:pos x="T14" y="T15"/>
                      </a:cxn>
                      <a:cxn ang="T92">
                        <a:pos x="T16" y="T17"/>
                      </a:cxn>
                      <a:cxn ang="T93">
                        <a:pos x="T18" y="T19"/>
                      </a:cxn>
                      <a:cxn ang="T94">
                        <a:pos x="T20" y="T21"/>
                      </a:cxn>
                      <a:cxn ang="T95">
                        <a:pos x="T22" y="T23"/>
                      </a:cxn>
                      <a:cxn ang="T96">
                        <a:pos x="T24" y="T25"/>
                      </a:cxn>
                      <a:cxn ang="T97">
                        <a:pos x="T26" y="T27"/>
                      </a:cxn>
                      <a:cxn ang="T98">
                        <a:pos x="T28" y="T29"/>
                      </a:cxn>
                      <a:cxn ang="T99">
                        <a:pos x="T30" y="T31"/>
                      </a:cxn>
                      <a:cxn ang="T100">
                        <a:pos x="T32" y="T33"/>
                      </a:cxn>
                      <a:cxn ang="T101">
                        <a:pos x="T34" y="T35"/>
                      </a:cxn>
                      <a:cxn ang="T102">
                        <a:pos x="T36" y="T37"/>
                      </a:cxn>
                      <a:cxn ang="T103">
                        <a:pos x="T38" y="T39"/>
                      </a:cxn>
                      <a:cxn ang="T104">
                        <a:pos x="T40" y="T41"/>
                      </a:cxn>
                      <a:cxn ang="T105">
                        <a:pos x="T42" y="T43"/>
                      </a:cxn>
                      <a:cxn ang="T106">
                        <a:pos x="T44" y="T45"/>
                      </a:cxn>
                      <a:cxn ang="T107">
                        <a:pos x="T46" y="T47"/>
                      </a:cxn>
                      <a:cxn ang="T108">
                        <a:pos x="T48" y="T49"/>
                      </a:cxn>
                      <a:cxn ang="T109">
                        <a:pos x="T50" y="T51"/>
                      </a:cxn>
                      <a:cxn ang="T110">
                        <a:pos x="T52" y="T53"/>
                      </a:cxn>
                      <a:cxn ang="T111">
                        <a:pos x="T54" y="T55"/>
                      </a:cxn>
                      <a:cxn ang="T112">
                        <a:pos x="T56" y="T57"/>
                      </a:cxn>
                      <a:cxn ang="T113">
                        <a:pos x="T58" y="T59"/>
                      </a:cxn>
                      <a:cxn ang="T114">
                        <a:pos x="T60" y="T61"/>
                      </a:cxn>
                      <a:cxn ang="T115">
                        <a:pos x="T62" y="T63"/>
                      </a:cxn>
                      <a:cxn ang="T116">
                        <a:pos x="T64" y="T65"/>
                      </a:cxn>
                      <a:cxn ang="T117">
                        <a:pos x="T66" y="T67"/>
                      </a:cxn>
                      <a:cxn ang="T118">
                        <a:pos x="T68" y="T69"/>
                      </a:cxn>
                      <a:cxn ang="T119">
                        <a:pos x="T70" y="T71"/>
                      </a:cxn>
                      <a:cxn ang="T120">
                        <a:pos x="T72" y="T73"/>
                      </a:cxn>
                      <a:cxn ang="T121">
                        <a:pos x="T74" y="T75"/>
                      </a:cxn>
                      <a:cxn ang="T122">
                        <a:pos x="T76" y="T77"/>
                      </a:cxn>
                      <a:cxn ang="T123">
                        <a:pos x="T78" y="T79"/>
                      </a:cxn>
                      <a:cxn ang="T124">
                        <a:pos x="T80" y="T81"/>
                      </a:cxn>
                      <a:cxn ang="T125">
                        <a:pos x="T82" y="T83"/>
                      </a:cxn>
                    </a:cxnLst>
                    <a:rect l="T126" t="T127" r="T128" b="T129"/>
                    <a:pathLst>
                      <a:path w="98" h="169">
                        <a:moveTo>
                          <a:pt x="98" y="14"/>
                        </a:moveTo>
                        <a:lnTo>
                          <a:pt x="14" y="56"/>
                        </a:lnTo>
                        <a:lnTo>
                          <a:pt x="28" y="56"/>
                        </a:lnTo>
                        <a:lnTo>
                          <a:pt x="14" y="70"/>
                        </a:lnTo>
                        <a:lnTo>
                          <a:pt x="0" y="56"/>
                        </a:lnTo>
                        <a:lnTo>
                          <a:pt x="42" y="70"/>
                        </a:lnTo>
                        <a:lnTo>
                          <a:pt x="84" y="84"/>
                        </a:lnTo>
                        <a:lnTo>
                          <a:pt x="98" y="84"/>
                        </a:lnTo>
                        <a:lnTo>
                          <a:pt x="98" y="99"/>
                        </a:lnTo>
                        <a:lnTo>
                          <a:pt x="84" y="113"/>
                        </a:lnTo>
                        <a:lnTo>
                          <a:pt x="42" y="127"/>
                        </a:lnTo>
                        <a:lnTo>
                          <a:pt x="14" y="141"/>
                        </a:lnTo>
                        <a:lnTo>
                          <a:pt x="28" y="127"/>
                        </a:lnTo>
                        <a:lnTo>
                          <a:pt x="28" y="141"/>
                        </a:lnTo>
                        <a:lnTo>
                          <a:pt x="14" y="141"/>
                        </a:lnTo>
                        <a:lnTo>
                          <a:pt x="42" y="155"/>
                        </a:lnTo>
                        <a:lnTo>
                          <a:pt x="70" y="155"/>
                        </a:lnTo>
                        <a:lnTo>
                          <a:pt x="84" y="155"/>
                        </a:lnTo>
                        <a:lnTo>
                          <a:pt x="84" y="169"/>
                        </a:lnTo>
                        <a:lnTo>
                          <a:pt x="70" y="169"/>
                        </a:lnTo>
                        <a:lnTo>
                          <a:pt x="70" y="155"/>
                        </a:lnTo>
                        <a:lnTo>
                          <a:pt x="70" y="169"/>
                        </a:lnTo>
                        <a:lnTo>
                          <a:pt x="42" y="169"/>
                        </a:lnTo>
                        <a:lnTo>
                          <a:pt x="14" y="155"/>
                        </a:lnTo>
                        <a:lnTo>
                          <a:pt x="14" y="141"/>
                        </a:lnTo>
                        <a:lnTo>
                          <a:pt x="14" y="127"/>
                        </a:lnTo>
                        <a:lnTo>
                          <a:pt x="42" y="113"/>
                        </a:lnTo>
                        <a:lnTo>
                          <a:pt x="84" y="99"/>
                        </a:lnTo>
                        <a:lnTo>
                          <a:pt x="84" y="84"/>
                        </a:lnTo>
                        <a:lnTo>
                          <a:pt x="84" y="99"/>
                        </a:lnTo>
                        <a:lnTo>
                          <a:pt x="42" y="84"/>
                        </a:lnTo>
                        <a:lnTo>
                          <a:pt x="0" y="70"/>
                        </a:lnTo>
                        <a:lnTo>
                          <a:pt x="0" y="56"/>
                        </a:lnTo>
                        <a:lnTo>
                          <a:pt x="14" y="42"/>
                        </a:lnTo>
                        <a:lnTo>
                          <a:pt x="98" y="0"/>
                        </a:lnTo>
                        <a:lnTo>
                          <a:pt x="98" y="14"/>
                        </a:lnTo>
                        <a:close/>
                      </a:path>
                    </a:pathLst>
                  </a:custGeom>
                  <a:blipFill dpi="0" rotWithShape="0">
                    <a:blip r:embed="rId8" cstate="print"/>
                    <a:srcRect/>
                    <a:tile tx="0" ty="0" sx="100000" sy="100000" flip="none" algn="tl"/>
                  </a:blip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58" name="Freeform 101"/>
                  <p:cNvSpPr>
                    <a:spLocks/>
                  </p:cNvSpPr>
                  <p:nvPr/>
                </p:nvSpPr>
                <p:spPr bwMode="auto">
                  <a:xfrm>
                    <a:off x="7834960" y="2038350"/>
                    <a:ext cx="22225" cy="22225"/>
                  </a:xfrm>
                  <a:custGeom>
                    <a:avLst/>
                    <a:gdLst>
                      <a:gd name="T0" fmla="*/ 2147483647 w 14"/>
                      <a:gd name="T1" fmla="*/ 0 h 14"/>
                      <a:gd name="T2" fmla="*/ 2147483647 w 14"/>
                      <a:gd name="T3" fmla="*/ 0 h 14"/>
                      <a:gd name="T4" fmla="*/ 0 w 14"/>
                      <a:gd name="T5" fmla="*/ 2147483647 h 14"/>
                      <a:gd name="T6" fmla="*/ 0 w 14"/>
                      <a:gd name="T7" fmla="*/ 0 h 14"/>
                      <a:gd name="T8" fmla="*/ 0 w 14"/>
                      <a:gd name="T9" fmla="*/ 0 h 14"/>
                      <a:gd name="T10" fmla="*/ 0 w 14"/>
                      <a:gd name="T11" fmla="*/ 0 h 14"/>
                      <a:gd name="T12" fmla="*/ 2147483647 w 14"/>
                      <a:gd name="T13" fmla="*/ 0 h 14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w 14"/>
                      <a:gd name="T22" fmla="*/ 0 h 14"/>
                      <a:gd name="T23" fmla="*/ 14 w 14"/>
                      <a:gd name="T24" fmla="*/ 14 h 14"/>
                    </a:gdLst>
                    <a:ahLst/>
                    <a:cxnLst>
                      <a:cxn ang="T14">
                        <a:pos x="T0" y="T1"/>
                      </a:cxn>
                      <a:cxn ang="T15">
                        <a:pos x="T2" y="T3"/>
                      </a:cxn>
                      <a:cxn ang="T16">
                        <a:pos x="T4" y="T5"/>
                      </a:cxn>
                      <a:cxn ang="T17">
                        <a:pos x="T6" y="T7"/>
                      </a:cxn>
                      <a:cxn ang="T18">
                        <a:pos x="T8" y="T9"/>
                      </a:cxn>
                      <a:cxn ang="T19">
                        <a:pos x="T10" y="T11"/>
                      </a:cxn>
                      <a:cxn ang="T20">
                        <a:pos x="T12" y="T13"/>
                      </a:cxn>
                    </a:cxnLst>
                    <a:rect l="T21" t="T22" r="T23" b="T24"/>
                    <a:pathLst>
                      <a:path w="14" h="14">
                        <a:moveTo>
                          <a:pt x="14" y="0"/>
                        </a:moveTo>
                        <a:lnTo>
                          <a:pt x="14" y="0"/>
                        </a:lnTo>
                        <a:lnTo>
                          <a:pt x="0" y="14"/>
                        </a:lnTo>
                        <a:lnTo>
                          <a:pt x="0" y="0"/>
                        </a:lnTo>
                        <a:lnTo>
                          <a:pt x="14" y="0"/>
                        </a:lnTo>
                        <a:close/>
                      </a:path>
                    </a:pathLst>
                  </a:custGeom>
                  <a:blipFill dpi="0" rotWithShape="0">
                    <a:blip r:embed="rId8" cstate="print"/>
                    <a:srcRect/>
                    <a:tile tx="0" ty="0" sx="100000" sy="100000" flip="none" algn="tl"/>
                  </a:blip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59" name="Freeform 102"/>
                  <p:cNvSpPr>
                    <a:spLocks/>
                  </p:cNvSpPr>
                  <p:nvPr/>
                </p:nvSpPr>
                <p:spPr bwMode="auto">
                  <a:xfrm>
                    <a:off x="7768285" y="2038350"/>
                    <a:ext cx="66675" cy="44450"/>
                  </a:xfrm>
                  <a:custGeom>
                    <a:avLst/>
                    <a:gdLst>
                      <a:gd name="T0" fmla="*/ 2147483647 w 42"/>
                      <a:gd name="T1" fmla="*/ 2147483647 h 28"/>
                      <a:gd name="T2" fmla="*/ 2147483647 w 42"/>
                      <a:gd name="T3" fmla="*/ 0 h 28"/>
                      <a:gd name="T4" fmla="*/ 0 w 42"/>
                      <a:gd name="T5" fmla="*/ 2147483647 h 28"/>
                      <a:gd name="T6" fmla="*/ 0 w 42"/>
                      <a:gd name="T7" fmla="*/ 2147483647 h 28"/>
                      <a:gd name="T8" fmla="*/ 2147483647 w 42"/>
                      <a:gd name="T9" fmla="*/ 2147483647 h 2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42"/>
                      <a:gd name="T16" fmla="*/ 0 h 28"/>
                      <a:gd name="T17" fmla="*/ 42 w 42"/>
                      <a:gd name="T18" fmla="*/ 28 h 28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42" h="28">
                        <a:moveTo>
                          <a:pt x="42" y="14"/>
                        </a:moveTo>
                        <a:lnTo>
                          <a:pt x="42" y="0"/>
                        </a:lnTo>
                        <a:lnTo>
                          <a:pt x="0" y="14"/>
                        </a:lnTo>
                        <a:lnTo>
                          <a:pt x="0" y="28"/>
                        </a:lnTo>
                        <a:lnTo>
                          <a:pt x="42" y="14"/>
                        </a:lnTo>
                        <a:close/>
                      </a:path>
                    </a:pathLst>
                  </a:custGeom>
                  <a:blipFill dpi="0" rotWithShape="0">
                    <a:blip r:embed="rId8" cstate="print"/>
                    <a:srcRect/>
                    <a:tile tx="0" ty="0" sx="100000" sy="100000" flip="none" algn="tl"/>
                  </a:blip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cxnSp>
              <p:nvCxnSpPr>
                <p:cNvPr id="155" name="Straight Arrow Connector 154"/>
                <p:cNvCxnSpPr/>
                <p:nvPr/>
              </p:nvCxnSpPr>
              <p:spPr bwMode="auto">
                <a:xfrm>
                  <a:off x="8327572" y="4484348"/>
                  <a:ext cx="167346" cy="0"/>
                </a:xfrm>
                <a:prstGeom prst="straightConnector1">
                  <a:avLst/>
                </a:prstGeom>
                <a:noFill/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arrow"/>
                </a:ln>
                <a:effectLst/>
              </p:spPr>
            </p:cxnSp>
          </p:grpSp>
          <p:sp>
            <p:nvSpPr>
              <p:cNvPr id="150" name="Rectangle 149"/>
              <p:cNvSpPr/>
              <p:nvPr/>
            </p:nvSpPr>
            <p:spPr bwMode="auto">
              <a:xfrm>
                <a:off x="4312566" y="2601516"/>
                <a:ext cx="387197" cy="139500"/>
              </a:xfrm>
              <a:prstGeom prst="rect">
                <a:avLst/>
              </a:prstGeom>
              <a:solidFill>
                <a:srgbClr val="FFC00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1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1" name="Rectangle 150"/>
              <p:cNvSpPr/>
              <p:nvPr/>
            </p:nvSpPr>
            <p:spPr bwMode="auto">
              <a:xfrm>
                <a:off x="4312566" y="2753916"/>
                <a:ext cx="387197" cy="139500"/>
              </a:xfrm>
              <a:prstGeom prst="rect">
                <a:avLst/>
              </a:prstGeom>
              <a:solidFill>
                <a:srgbClr val="FFC00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1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2" name="Rectangle 151"/>
              <p:cNvSpPr/>
              <p:nvPr/>
            </p:nvSpPr>
            <p:spPr bwMode="auto">
              <a:xfrm>
                <a:off x="4312566" y="2906316"/>
                <a:ext cx="387197" cy="139500"/>
              </a:xfrm>
              <a:prstGeom prst="rect">
                <a:avLst/>
              </a:prstGeom>
              <a:solidFill>
                <a:srgbClr val="FFC00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1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3" name="Rectangle 152"/>
              <p:cNvSpPr/>
              <p:nvPr/>
            </p:nvSpPr>
            <p:spPr bwMode="auto">
              <a:xfrm>
                <a:off x="4312566" y="3058716"/>
                <a:ext cx="387197" cy="139500"/>
              </a:xfrm>
              <a:prstGeom prst="rect">
                <a:avLst/>
              </a:prstGeom>
              <a:solidFill>
                <a:srgbClr val="FFC00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1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grpSp>
          <p:nvGrpSpPr>
            <p:cNvPr id="80" name="Group 79"/>
            <p:cNvGrpSpPr/>
            <p:nvPr/>
          </p:nvGrpSpPr>
          <p:grpSpPr>
            <a:xfrm>
              <a:off x="7571304" y="1544239"/>
              <a:ext cx="633687" cy="1313651"/>
              <a:chOff x="4189321" y="2018833"/>
              <a:chExt cx="633687" cy="1313651"/>
            </a:xfrm>
          </p:grpSpPr>
          <p:sp>
            <p:nvSpPr>
              <p:cNvPr id="136" name="Rectangle 135"/>
              <p:cNvSpPr/>
              <p:nvPr/>
            </p:nvSpPr>
            <p:spPr bwMode="auto">
              <a:xfrm rot="5400000">
                <a:off x="3849339" y="2358815"/>
                <a:ext cx="1313651" cy="633687"/>
              </a:xfrm>
              <a:prstGeom prst="rect">
                <a:avLst/>
              </a:prstGeom>
              <a:solidFill>
                <a:srgbClr val="E1FFFF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1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grpSp>
            <p:nvGrpSpPr>
              <p:cNvPr id="137" name="Group 136"/>
              <p:cNvGrpSpPr/>
              <p:nvPr/>
            </p:nvGrpSpPr>
            <p:grpSpPr>
              <a:xfrm>
                <a:off x="4316883" y="2197221"/>
                <a:ext cx="300243" cy="312737"/>
                <a:chOff x="8327572" y="4328206"/>
                <a:chExt cx="300243" cy="312737"/>
              </a:xfrm>
            </p:grpSpPr>
            <p:grpSp>
              <p:nvGrpSpPr>
                <p:cNvPr id="142" name="Group 141"/>
                <p:cNvGrpSpPr/>
                <p:nvPr/>
              </p:nvGrpSpPr>
              <p:grpSpPr>
                <a:xfrm>
                  <a:off x="8472240" y="4328206"/>
                  <a:ext cx="155575" cy="312737"/>
                  <a:chOff x="7723835" y="1770063"/>
                  <a:chExt cx="155575" cy="312737"/>
                </a:xfrm>
              </p:grpSpPr>
              <p:sp>
                <p:nvSpPr>
                  <p:cNvPr id="144" name="Freeform 99"/>
                  <p:cNvSpPr>
                    <a:spLocks/>
                  </p:cNvSpPr>
                  <p:nvPr/>
                </p:nvSpPr>
                <p:spPr bwMode="auto">
                  <a:xfrm>
                    <a:off x="7723835" y="1770063"/>
                    <a:ext cx="155575" cy="290512"/>
                  </a:xfrm>
                  <a:custGeom>
                    <a:avLst/>
                    <a:gdLst>
                      <a:gd name="T0" fmla="*/ 2147483647 w 98"/>
                      <a:gd name="T1" fmla="*/ 0 h 183"/>
                      <a:gd name="T2" fmla="*/ 2147483647 w 98"/>
                      <a:gd name="T3" fmla="*/ 2147483647 h 183"/>
                      <a:gd name="T4" fmla="*/ 0 w 98"/>
                      <a:gd name="T5" fmla="*/ 2147483647 h 183"/>
                      <a:gd name="T6" fmla="*/ 0 w 98"/>
                      <a:gd name="T7" fmla="*/ 2147483647 h 183"/>
                      <a:gd name="T8" fmla="*/ 2147483647 w 98"/>
                      <a:gd name="T9" fmla="*/ 2147483647 h 183"/>
                      <a:gd name="T10" fmla="*/ 2147483647 w 98"/>
                      <a:gd name="T11" fmla="*/ 2147483647 h 183"/>
                      <a:gd name="T12" fmla="*/ 2147483647 w 98"/>
                      <a:gd name="T13" fmla="*/ 2147483647 h 183"/>
                      <a:gd name="T14" fmla="*/ 2147483647 w 98"/>
                      <a:gd name="T15" fmla="*/ 2147483647 h 183"/>
                      <a:gd name="T16" fmla="*/ 2147483647 w 98"/>
                      <a:gd name="T17" fmla="*/ 2147483647 h 183"/>
                      <a:gd name="T18" fmla="*/ 2147483647 w 98"/>
                      <a:gd name="T19" fmla="*/ 2147483647 h 183"/>
                      <a:gd name="T20" fmla="*/ 2147483647 w 98"/>
                      <a:gd name="T21" fmla="*/ 2147483647 h 183"/>
                      <a:gd name="T22" fmla="*/ 2147483647 w 98"/>
                      <a:gd name="T23" fmla="*/ 2147483647 h 183"/>
                      <a:gd name="T24" fmla="*/ 2147483647 w 98"/>
                      <a:gd name="T25" fmla="*/ 2147483647 h 183"/>
                      <a:gd name="T26" fmla="*/ 2147483647 w 98"/>
                      <a:gd name="T27" fmla="*/ 2147483647 h 183"/>
                      <a:gd name="T28" fmla="*/ 2147483647 w 98"/>
                      <a:gd name="T29" fmla="*/ 2147483647 h 183"/>
                      <a:gd name="T30" fmla="*/ 2147483647 w 98"/>
                      <a:gd name="T31" fmla="*/ 2147483647 h 183"/>
                      <a:gd name="T32" fmla="*/ 2147483647 w 98"/>
                      <a:gd name="T33" fmla="*/ 2147483647 h 183"/>
                      <a:gd name="T34" fmla="*/ 2147483647 w 98"/>
                      <a:gd name="T35" fmla="*/ 0 h 183"/>
                      <a:gd name="T36" fmla="*/ 0 60000 65536"/>
                      <a:gd name="T37" fmla="*/ 0 60000 65536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  <a:gd name="T45" fmla="*/ 0 60000 65536"/>
                      <a:gd name="T46" fmla="*/ 0 60000 65536"/>
                      <a:gd name="T47" fmla="*/ 0 60000 65536"/>
                      <a:gd name="T48" fmla="*/ 0 60000 65536"/>
                      <a:gd name="T49" fmla="*/ 0 60000 65536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w 98"/>
                      <a:gd name="T55" fmla="*/ 0 h 183"/>
                      <a:gd name="T56" fmla="*/ 98 w 98"/>
                      <a:gd name="T57" fmla="*/ 183 h 183"/>
                    </a:gdLst>
                    <a:ahLst/>
                    <a:cxnLst>
                      <a:cxn ang="T36">
                        <a:pos x="T0" y="T1"/>
                      </a:cxn>
                      <a:cxn ang="T37">
                        <a:pos x="T2" y="T3"/>
                      </a:cxn>
                      <a:cxn ang="T38">
                        <a:pos x="T4" y="T5"/>
                      </a:cxn>
                      <a:cxn ang="T39">
                        <a:pos x="T6" y="T7"/>
                      </a:cxn>
                      <a:cxn ang="T40">
                        <a:pos x="T8" y="T9"/>
                      </a:cxn>
                      <a:cxn ang="T41">
                        <a:pos x="T10" y="T11"/>
                      </a:cxn>
                      <a:cxn ang="T42">
                        <a:pos x="T12" y="T13"/>
                      </a:cxn>
                      <a:cxn ang="T43">
                        <a:pos x="T14" y="T15"/>
                      </a:cxn>
                      <a:cxn ang="T44">
                        <a:pos x="T16" y="T17"/>
                      </a:cxn>
                      <a:cxn ang="T45">
                        <a:pos x="T18" y="T19"/>
                      </a:cxn>
                      <a:cxn ang="T46">
                        <a:pos x="T20" y="T21"/>
                      </a:cxn>
                      <a:cxn ang="T47">
                        <a:pos x="T22" y="T23"/>
                      </a:cxn>
                      <a:cxn ang="T48">
                        <a:pos x="T24" y="T25"/>
                      </a:cxn>
                      <a:cxn ang="T49">
                        <a:pos x="T26" y="T27"/>
                      </a:cxn>
                      <a:cxn ang="T50">
                        <a:pos x="T28" y="T29"/>
                      </a:cxn>
                      <a:cxn ang="T51">
                        <a:pos x="T30" y="T31"/>
                      </a:cxn>
                      <a:cxn ang="T52">
                        <a:pos x="T32" y="T33"/>
                      </a:cxn>
                      <a:cxn ang="T53">
                        <a:pos x="T34" y="T35"/>
                      </a:cxn>
                    </a:cxnLst>
                    <a:rect l="T54" t="T55" r="T56" b="T57"/>
                    <a:pathLst>
                      <a:path w="98" h="183">
                        <a:moveTo>
                          <a:pt x="98" y="0"/>
                        </a:moveTo>
                        <a:lnTo>
                          <a:pt x="14" y="42"/>
                        </a:lnTo>
                        <a:lnTo>
                          <a:pt x="0" y="56"/>
                        </a:lnTo>
                        <a:lnTo>
                          <a:pt x="42" y="70"/>
                        </a:lnTo>
                        <a:lnTo>
                          <a:pt x="84" y="84"/>
                        </a:lnTo>
                        <a:lnTo>
                          <a:pt x="84" y="99"/>
                        </a:lnTo>
                        <a:lnTo>
                          <a:pt x="42" y="113"/>
                        </a:lnTo>
                        <a:lnTo>
                          <a:pt x="14" y="127"/>
                        </a:lnTo>
                        <a:lnTo>
                          <a:pt x="14" y="141"/>
                        </a:lnTo>
                        <a:lnTo>
                          <a:pt x="42" y="155"/>
                        </a:lnTo>
                        <a:lnTo>
                          <a:pt x="70" y="155"/>
                        </a:lnTo>
                        <a:lnTo>
                          <a:pt x="70" y="169"/>
                        </a:lnTo>
                        <a:lnTo>
                          <a:pt x="28" y="183"/>
                        </a:lnTo>
                        <a:lnTo>
                          <a:pt x="98" y="0"/>
                        </a:lnTo>
                        <a:close/>
                      </a:path>
                    </a:pathLst>
                  </a:custGeom>
                  <a:blipFill dpi="0" rotWithShape="0">
                    <a:blip r:embed="rId7" cstate="print"/>
                    <a:srcRect/>
                    <a:tile tx="0" ty="0" sx="100000" sy="100000" flip="none" algn="tl"/>
                  </a:blip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45" name="Freeform 100"/>
                  <p:cNvSpPr>
                    <a:spLocks/>
                  </p:cNvSpPr>
                  <p:nvPr/>
                </p:nvSpPr>
                <p:spPr bwMode="auto">
                  <a:xfrm>
                    <a:off x="7723835" y="1770063"/>
                    <a:ext cx="155575" cy="268287"/>
                  </a:xfrm>
                  <a:custGeom>
                    <a:avLst/>
                    <a:gdLst>
                      <a:gd name="T0" fmla="*/ 2147483647 w 98"/>
                      <a:gd name="T1" fmla="*/ 2147483647 h 169"/>
                      <a:gd name="T2" fmla="*/ 2147483647 w 98"/>
                      <a:gd name="T3" fmla="*/ 2147483647 h 169"/>
                      <a:gd name="T4" fmla="*/ 2147483647 w 98"/>
                      <a:gd name="T5" fmla="*/ 2147483647 h 169"/>
                      <a:gd name="T6" fmla="*/ 2147483647 w 98"/>
                      <a:gd name="T7" fmla="*/ 2147483647 h 169"/>
                      <a:gd name="T8" fmla="*/ 0 w 98"/>
                      <a:gd name="T9" fmla="*/ 2147483647 h 169"/>
                      <a:gd name="T10" fmla="*/ 2147483647 w 98"/>
                      <a:gd name="T11" fmla="*/ 2147483647 h 169"/>
                      <a:gd name="T12" fmla="*/ 2147483647 w 98"/>
                      <a:gd name="T13" fmla="*/ 2147483647 h 169"/>
                      <a:gd name="T14" fmla="*/ 2147483647 w 98"/>
                      <a:gd name="T15" fmla="*/ 2147483647 h 169"/>
                      <a:gd name="T16" fmla="*/ 2147483647 w 98"/>
                      <a:gd name="T17" fmla="*/ 2147483647 h 169"/>
                      <a:gd name="T18" fmla="*/ 2147483647 w 98"/>
                      <a:gd name="T19" fmla="*/ 2147483647 h 169"/>
                      <a:gd name="T20" fmla="*/ 2147483647 w 98"/>
                      <a:gd name="T21" fmla="*/ 2147483647 h 169"/>
                      <a:gd name="T22" fmla="*/ 2147483647 w 98"/>
                      <a:gd name="T23" fmla="*/ 2147483647 h 169"/>
                      <a:gd name="T24" fmla="*/ 2147483647 w 98"/>
                      <a:gd name="T25" fmla="*/ 2147483647 h 169"/>
                      <a:gd name="T26" fmla="*/ 2147483647 w 98"/>
                      <a:gd name="T27" fmla="*/ 2147483647 h 169"/>
                      <a:gd name="T28" fmla="*/ 2147483647 w 98"/>
                      <a:gd name="T29" fmla="*/ 2147483647 h 169"/>
                      <a:gd name="T30" fmla="*/ 2147483647 w 98"/>
                      <a:gd name="T31" fmla="*/ 2147483647 h 169"/>
                      <a:gd name="T32" fmla="*/ 2147483647 w 98"/>
                      <a:gd name="T33" fmla="*/ 2147483647 h 169"/>
                      <a:gd name="T34" fmla="*/ 2147483647 w 98"/>
                      <a:gd name="T35" fmla="*/ 2147483647 h 169"/>
                      <a:gd name="T36" fmla="*/ 2147483647 w 98"/>
                      <a:gd name="T37" fmla="*/ 2147483647 h 169"/>
                      <a:gd name="T38" fmla="*/ 2147483647 w 98"/>
                      <a:gd name="T39" fmla="*/ 2147483647 h 169"/>
                      <a:gd name="T40" fmla="*/ 2147483647 w 98"/>
                      <a:gd name="T41" fmla="*/ 2147483647 h 169"/>
                      <a:gd name="T42" fmla="*/ 2147483647 w 98"/>
                      <a:gd name="T43" fmla="*/ 2147483647 h 169"/>
                      <a:gd name="T44" fmla="*/ 2147483647 w 98"/>
                      <a:gd name="T45" fmla="*/ 2147483647 h 169"/>
                      <a:gd name="T46" fmla="*/ 2147483647 w 98"/>
                      <a:gd name="T47" fmla="*/ 2147483647 h 169"/>
                      <a:gd name="T48" fmla="*/ 2147483647 w 98"/>
                      <a:gd name="T49" fmla="*/ 2147483647 h 169"/>
                      <a:gd name="T50" fmla="*/ 2147483647 w 98"/>
                      <a:gd name="T51" fmla="*/ 2147483647 h 169"/>
                      <a:gd name="T52" fmla="*/ 2147483647 w 98"/>
                      <a:gd name="T53" fmla="*/ 2147483647 h 169"/>
                      <a:gd name="T54" fmla="*/ 2147483647 w 98"/>
                      <a:gd name="T55" fmla="*/ 2147483647 h 169"/>
                      <a:gd name="T56" fmla="*/ 2147483647 w 98"/>
                      <a:gd name="T57" fmla="*/ 2147483647 h 169"/>
                      <a:gd name="T58" fmla="*/ 2147483647 w 98"/>
                      <a:gd name="T59" fmla="*/ 2147483647 h 169"/>
                      <a:gd name="T60" fmla="*/ 2147483647 w 98"/>
                      <a:gd name="T61" fmla="*/ 2147483647 h 169"/>
                      <a:gd name="T62" fmla="*/ 2147483647 w 98"/>
                      <a:gd name="T63" fmla="*/ 2147483647 h 169"/>
                      <a:gd name="T64" fmla="*/ 2147483647 w 98"/>
                      <a:gd name="T65" fmla="*/ 2147483647 h 169"/>
                      <a:gd name="T66" fmla="*/ 2147483647 w 98"/>
                      <a:gd name="T67" fmla="*/ 2147483647 h 169"/>
                      <a:gd name="T68" fmla="*/ 2147483647 w 98"/>
                      <a:gd name="T69" fmla="*/ 2147483647 h 169"/>
                      <a:gd name="T70" fmla="*/ 2147483647 w 98"/>
                      <a:gd name="T71" fmla="*/ 2147483647 h 169"/>
                      <a:gd name="T72" fmla="*/ 2147483647 w 98"/>
                      <a:gd name="T73" fmla="*/ 2147483647 h 169"/>
                      <a:gd name="T74" fmla="*/ 0 w 98"/>
                      <a:gd name="T75" fmla="*/ 2147483647 h 169"/>
                      <a:gd name="T76" fmla="*/ 0 w 98"/>
                      <a:gd name="T77" fmla="*/ 2147483647 h 169"/>
                      <a:gd name="T78" fmla="*/ 0 w 98"/>
                      <a:gd name="T79" fmla="*/ 2147483647 h 169"/>
                      <a:gd name="T80" fmla="*/ 2147483647 w 98"/>
                      <a:gd name="T81" fmla="*/ 2147483647 h 169"/>
                      <a:gd name="T82" fmla="*/ 2147483647 w 98"/>
                      <a:gd name="T83" fmla="*/ 0 h 169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w 98"/>
                      <a:gd name="T127" fmla="*/ 0 h 169"/>
                      <a:gd name="T128" fmla="*/ 98 w 98"/>
                      <a:gd name="T129" fmla="*/ 169 h 169"/>
                    </a:gdLst>
                    <a:ahLst/>
                    <a:cxnLst>
                      <a:cxn ang="T84">
                        <a:pos x="T0" y="T1"/>
                      </a:cxn>
                      <a:cxn ang="T85">
                        <a:pos x="T2" y="T3"/>
                      </a:cxn>
                      <a:cxn ang="T86">
                        <a:pos x="T4" y="T5"/>
                      </a:cxn>
                      <a:cxn ang="T87">
                        <a:pos x="T6" y="T7"/>
                      </a:cxn>
                      <a:cxn ang="T88">
                        <a:pos x="T8" y="T9"/>
                      </a:cxn>
                      <a:cxn ang="T89">
                        <a:pos x="T10" y="T11"/>
                      </a:cxn>
                      <a:cxn ang="T90">
                        <a:pos x="T12" y="T13"/>
                      </a:cxn>
                      <a:cxn ang="T91">
                        <a:pos x="T14" y="T15"/>
                      </a:cxn>
                      <a:cxn ang="T92">
                        <a:pos x="T16" y="T17"/>
                      </a:cxn>
                      <a:cxn ang="T93">
                        <a:pos x="T18" y="T19"/>
                      </a:cxn>
                      <a:cxn ang="T94">
                        <a:pos x="T20" y="T21"/>
                      </a:cxn>
                      <a:cxn ang="T95">
                        <a:pos x="T22" y="T23"/>
                      </a:cxn>
                      <a:cxn ang="T96">
                        <a:pos x="T24" y="T25"/>
                      </a:cxn>
                      <a:cxn ang="T97">
                        <a:pos x="T26" y="T27"/>
                      </a:cxn>
                      <a:cxn ang="T98">
                        <a:pos x="T28" y="T29"/>
                      </a:cxn>
                      <a:cxn ang="T99">
                        <a:pos x="T30" y="T31"/>
                      </a:cxn>
                      <a:cxn ang="T100">
                        <a:pos x="T32" y="T33"/>
                      </a:cxn>
                      <a:cxn ang="T101">
                        <a:pos x="T34" y="T35"/>
                      </a:cxn>
                      <a:cxn ang="T102">
                        <a:pos x="T36" y="T37"/>
                      </a:cxn>
                      <a:cxn ang="T103">
                        <a:pos x="T38" y="T39"/>
                      </a:cxn>
                      <a:cxn ang="T104">
                        <a:pos x="T40" y="T41"/>
                      </a:cxn>
                      <a:cxn ang="T105">
                        <a:pos x="T42" y="T43"/>
                      </a:cxn>
                      <a:cxn ang="T106">
                        <a:pos x="T44" y="T45"/>
                      </a:cxn>
                      <a:cxn ang="T107">
                        <a:pos x="T46" y="T47"/>
                      </a:cxn>
                      <a:cxn ang="T108">
                        <a:pos x="T48" y="T49"/>
                      </a:cxn>
                      <a:cxn ang="T109">
                        <a:pos x="T50" y="T51"/>
                      </a:cxn>
                      <a:cxn ang="T110">
                        <a:pos x="T52" y="T53"/>
                      </a:cxn>
                      <a:cxn ang="T111">
                        <a:pos x="T54" y="T55"/>
                      </a:cxn>
                      <a:cxn ang="T112">
                        <a:pos x="T56" y="T57"/>
                      </a:cxn>
                      <a:cxn ang="T113">
                        <a:pos x="T58" y="T59"/>
                      </a:cxn>
                      <a:cxn ang="T114">
                        <a:pos x="T60" y="T61"/>
                      </a:cxn>
                      <a:cxn ang="T115">
                        <a:pos x="T62" y="T63"/>
                      </a:cxn>
                      <a:cxn ang="T116">
                        <a:pos x="T64" y="T65"/>
                      </a:cxn>
                      <a:cxn ang="T117">
                        <a:pos x="T66" y="T67"/>
                      </a:cxn>
                      <a:cxn ang="T118">
                        <a:pos x="T68" y="T69"/>
                      </a:cxn>
                      <a:cxn ang="T119">
                        <a:pos x="T70" y="T71"/>
                      </a:cxn>
                      <a:cxn ang="T120">
                        <a:pos x="T72" y="T73"/>
                      </a:cxn>
                      <a:cxn ang="T121">
                        <a:pos x="T74" y="T75"/>
                      </a:cxn>
                      <a:cxn ang="T122">
                        <a:pos x="T76" y="T77"/>
                      </a:cxn>
                      <a:cxn ang="T123">
                        <a:pos x="T78" y="T79"/>
                      </a:cxn>
                      <a:cxn ang="T124">
                        <a:pos x="T80" y="T81"/>
                      </a:cxn>
                      <a:cxn ang="T125">
                        <a:pos x="T82" y="T83"/>
                      </a:cxn>
                    </a:cxnLst>
                    <a:rect l="T126" t="T127" r="T128" b="T129"/>
                    <a:pathLst>
                      <a:path w="98" h="169">
                        <a:moveTo>
                          <a:pt x="98" y="14"/>
                        </a:moveTo>
                        <a:lnTo>
                          <a:pt x="14" y="56"/>
                        </a:lnTo>
                        <a:lnTo>
                          <a:pt x="28" y="56"/>
                        </a:lnTo>
                        <a:lnTo>
                          <a:pt x="14" y="70"/>
                        </a:lnTo>
                        <a:lnTo>
                          <a:pt x="0" y="56"/>
                        </a:lnTo>
                        <a:lnTo>
                          <a:pt x="42" y="70"/>
                        </a:lnTo>
                        <a:lnTo>
                          <a:pt x="84" y="84"/>
                        </a:lnTo>
                        <a:lnTo>
                          <a:pt x="98" y="84"/>
                        </a:lnTo>
                        <a:lnTo>
                          <a:pt x="98" y="99"/>
                        </a:lnTo>
                        <a:lnTo>
                          <a:pt x="84" y="113"/>
                        </a:lnTo>
                        <a:lnTo>
                          <a:pt x="42" y="127"/>
                        </a:lnTo>
                        <a:lnTo>
                          <a:pt x="14" y="141"/>
                        </a:lnTo>
                        <a:lnTo>
                          <a:pt x="28" y="127"/>
                        </a:lnTo>
                        <a:lnTo>
                          <a:pt x="28" y="141"/>
                        </a:lnTo>
                        <a:lnTo>
                          <a:pt x="14" y="141"/>
                        </a:lnTo>
                        <a:lnTo>
                          <a:pt x="42" y="155"/>
                        </a:lnTo>
                        <a:lnTo>
                          <a:pt x="70" y="155"/>
                        </a:lnTo>
                        <a:lnTo>
                          <a:pt x="84" y="155"/>
                        </a:lnTo>
                        <a:lnTo>
                          <a:pt x="84" y="169"/>
                        </a:lnTo>
                        <a:lnTo>
                          <a:pt x="70" y="169"/>
                        </a:lnTo>
                        <a:lnTo>
                          <a:pt x="70" y="155"/>
                        </a:lnTo>
                        <a:lnTo>
                          <a:pt x="70" y="169"/>
                        </a:lnTo>
                        <a:lnTo>
                          <a:pt x="42" y="169"/>
                        </a:lnTo>
                        <a:lnTo>
                          <a:pt x="14" y="155"/>
                        </a:lnTo>
                        <a:lnTo>
                          <a:pt x="14" y="141"/>
                        </a:lnTo>
                        <a:lnTo>
                          <a:pt x="14" y="127"/>
                        </a:lnTo>
                        <a:lnTo>
                          <a:pt x="42" y="113"/>
                        </a:lnTo>
                        <a:lnTo>
                          <a:pt x="84" y="99"/>
                        </a:lnTo>
                        <a:lnTo>
                          <a:pt x="84" y="84"/>
                        </a:lnTo>
                        <a:lnTo>
                          <a:pt x="84" y="99"/>
                        </a:lnTo>
                        <a:lnTo>
                          <a:pt x="42" y="84"/>
                        </a:lnTo>
                        <a:lnTo>
                          <a:pt x="0" y="70"/>
                        </a:lnTo>
                        <a:lnTo>
                          <a:pt x="0" y="56"/>
                        </a:lnTo>
                        <a:lnTo>
                          <a:pt x="14" y="42"/>
                        </a:lnTo>
                        <a:lnTo>
                          <a:pt x="98" y="0"/>
                        </a:lnTo>
                        <a:lnTo>
                          <a:pt x="98" y="14"/>
                        </a:lnTo>
                        <a:close/>
                      </a:path>
                    </a:pathLst>
                  </a:custGeom>
                  <a:blipFill dpi="0" rotWithShape="0">
                    <a:blip r:embed="rId8" cstate="print"/>
                    <a:srcRect/>
                    <a:tile tx="0" ty="0" sx="100000" sy="100000" flip="none" algn="tl"/>
                  </a:blip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46" name="Freeform 101"/>
                  <p:cNvSpPr>
                    <a:spLocks/>
                  </p:cNvSpPr>
                  <p:nvPr/>
                </p:nvSpPr>
                <p:spPr bwMode="auto">
                  <a:xfrm>
                    <a:off x="7834960" y="2038350"/>
                    <a:ext cx="22225" cy="22225"/>
                  </a:xfrm>
                  <a:custGeom>
                    <a:avLst/>
                    <a:gdLst>
                      <a:gd name="T0" fmla="*/ 2147483647 w 14"/>
                      <a:gd name="T1" fmla="*/ 0 h 14"/>
                      <a:gd name="T2" fmla="*/ 2147483647 w 14"/>
                      <a:gd name="T3" fmla="*/ 0 h 14"/>
                      <a:gd name="T4" fmla="*/ 0 w 14"/>
                      <a:gd name="T5" fmla="*/ 2147483647 h 14"/>
                      <a:gd name="T6" fmla="*/ 0 w 14"/>
                      <a:gd name="T7" fmla="*/ 0 h 14"/>
                      <a:gd name="T8" fmla="*/ 0 w 14"/>
                      <a:gd name="T9" fmla="*/ 0 h 14"/>
                      <a:gd name="T10" fmla="*/ 0 w 14"/>
                      <a:gd name="T11" fmla="*/ 0 h 14"/>
                      <a:gd name="T12" fmla="*/ 2147483647 w 14"/>
                      <a:gd name="T13" fmla="*/ 0 h 14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w 14"/>
                      <a:gd name="T22" fmla="*/ 0 h 14"/>
                      <a:gd name="T23" fmla="*/ 14 w 14"/>
                      <a:gd name="T24" fmla="*/ 14 h 14"/>
                    </a:gdLst>
                    <a:ahLst/>
                    <a:cxnLst>
                      <a:cxn ang="T14">
                        <a:pos x="T0" y="T1"/>
                      </a:cxn>
                      <a:cxn ang="T15">
                        <a:pos x="T2" y="T3"/>
                      </a:cxn>
                      <a:cxn ang="T16">
                        <a:pos x="T4" y="T5"/>
                      </a:cxn>
                      <a:cxn ang="T17">
                        <a:pos x="T6" y="T7"/>
                      </a:cxn>
                      <a:cxn ang="T18">
                        <a:pos x="T8" y="T9"/>
                      </a:cxn>
                      <a:cxn ang="T19">
                        <a:pos x="T10" y="T11"/>
                      </a:cxn>
                      <a:cxn ang="T20">
                        <a:pos x="T12" y="T13"/>
                      </a:cxn>
                    </a:cxnLst>
                    <a:rect l="T21" t="T22" r="T23" b="T24"/>
                    <a:pathLst>
                      <a:path w="14" h="14">
                        <a:moveTo>
                          <a:pt x="14" y="0"/>
                        </a:moveTo>
                        <a:lnTo>
                          <a:pt x="14" y="0"/>
                        </a:lnTo>
                        <a:lnTo>
                          <a:pt x="0" y="14"/>
                        </a:lnTo>
                        <a:lnTo>
                          <a:pt x="0" y="0"/>
                        </a:lnTo>
                        <a:lnTo>
                          <a:pt x="14" y="0"/>
                        </a:lnTo>
                        <a:close/>
                      </a:path>
                    </a:pathLst>
                  </a:custGeom>
                  <a:blipFill dpi="0" rotWithShape="0">
                    <a:blip r:embed="rId8" cstate="print"/>
                    <a:srcRect/>
                    <a:tile tx="0" ty="0" sx="100000" sy="100000" flip="none" algn="tl"/>
                  </a:blip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47" name="Freeform 102"/>
                  <p:cNvSpPr>
                    <a:spLocks/>
                  </p:cNvSpPr>
                  <p:nvPr/>
                </p:nvSpPr>
                <p:spPr bwMode="auto">
                  <a:xfrm>
                    <a:off x="7768285" y="2038350"/>
                    <a:ext cx="66675" cy="44450"/>
                  </a:xfrm>
                  <a:custGeom>
                    <a:avLst/>
                    <a:gdLst>
                      <a:gd name="T0" fmla="*/ 2147483647 w 42"/>
                      <a:gd name="T1" fmla="*/ 2147483647 h 28"/>
                      <a:gd name="T2" fmla="*/ 2147483647 w 42"/>
                      <a:gd name="T3" fmla="*/ 0 h 28"/>
                      <a:gd name="T4" fmla="*/ 0 w 42"/>
                      <a:gd name="T5" fmla="*/ 2147483647 h 28"/>
                      <a:gd name="T6" fmla="*/ 0 w 42"/>
                      <a:gd name="T7" fmla="*/ 2147483647 h 28"/>
                      <a:gd name="T8" fmla="*/ 2147483647 w 42"/>
                      <a:gd name="T9" fmla="*/ 2147483647 h 2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42"/>
                      <a:gd name="T16" fmla="*/ 0 h 28"/>
                      <a:gd name="T17" fmla="*/ 42 w 42"/>
                      <a:gd name="T18" fmla="*/ 28 h 28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42" h="28">
                        <a:moveTo>
                          <a:pt x="42" y="14"/>
                        </a:moveTo>
                        <a:lnTo>
                          <a:pt x="42" y="0"/>
                        </a:lnTo>
                        <a:lnTo>
                          <a:pt x="0" y="14"/>
                        </a:lnTo>
                        <a:lnTo>
                          <a:pt x="0" y="28"/>
                        </a:lnTo>
                        <a:lnTo>
                          <a:pt x="42" y="14"/>
                        </a:lnTo>
                        <a:close/>
                      </a:path>
                    </a:pathLst>
                  </a:custGeom>
                  <a:blipFill dpi="0" rotWithShape="0">
                    <a:blip r:embed="rId8" cstate="print"/>
                    <a:srcRect/>
                    <a:tile tx="0" ty="0" sx="100000" sy="100000" flip="none" algn="tl"/>
                  </a:blip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cxnSp>
              <p:nvCxnSpPr>
                <p:cNvPr id="143" name="Straight Arrow Connector 142"/>
                <p:cNvCxnSpPr/>
                <p:nvPr/>
              </p:nvCxnSpPr>
              <p:spPr bwMode="auto">
                <a:xfrm>
                  <a:off x="8327572" y="4484348"/>
                  <a:ext cx="167346" cy="0"/>
                </a:xfrm>
                <a:prstGeom prst="straightConnector1">
                  <a:avLst/>
                </a:prstGeom>
                <a:noFill/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arrow"/>
                </a:ln>
                <a:effectLst/>
              </p:spPr>
            </p:cxnSp>
          </p:grpSp>
          <p:sp>
            <p:nvSpPr>
              <p:cNvPr id="138" name="Rectangle 137"/>
              <p:cNvSpPr/>
              <p:nvPr/>
            </p:nvSpPr>
            <p:spPr bwMode="auto">
              <a:xfrm>
                <a:off x="4312566" y="2601516"/>
                <a:ext cx="387197" cy="139500"/>
              </a:xfrm>
              <a:prstGeom prst="rect">
                <a:avLst/>
              </a:prstGeom>
              <a:solidFill>
                <a:srgbClr val="FFFF0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1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39" name="Rectangle 138"/>
              <p:cNvSpPr/>
              <p:nvPr/>
            </p:nvSpPr>
            <p:spPr bwMode="auto">
              <a:xfrm>
                <a:off x="4312566" y="2753916"/>
                <a:ext cx="387197" cy="139500"/>
              </a:xfrm>
              <a:prstGeom prst="rect">
                <a:avLst/>
              </a:prstGeom>
              <a:solidFill>
                <a:srgbClr val="FFFF0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1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40" name="Rectangle 139"/>
              <p:cNvSpPr/>
              <p:nvPr/>
            </p:nvSpPr>
            <p:spPr bwMode="auto">
              <a:xfrm>
                <a:off x="4312566" y="2906316"/>
                <a:ext cx="387197" cy="139500"/>
              </a:xfrm>
              <a:prstGeom prst="rect">
                <a:avLst/>
              </a:prstGeom>
              <a:solidFill>
                <a:srgbClr val="FFFF0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1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41" name="Rectangle 140"/>
              <p:cNvSpPr/>
              <p:nvPr/>
            </p:nvSpPr>
            <p:spPr bwMode="auto">
              <a:xfrm>
                <a:off x="4312566" y="3058716"/>
                <a:ext cx="387197" cy="139500"/>
              </a:xfrm>
              <a:prstGeom prst="rect">
                <a:avLst/>
              </a:prstGeom>
              <a:solidFill>
                <a:srgbClr val="FFFF0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1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grpSp>
          <p:nvGrpSpPr>
            <p:cNvPr id="81" name="Group 80"/>
            <p:cNvGrpSpPr/>
            <p:nvPr/>
          </p:nvGrpSpPr>
          <p:grpSpPr>
            <a:xfrm>
              <a:off x="8305786" y="2322032"/>
              <a:ext cx="633687" cy="1313651"/>
              <a:chOff x="4189321" y="2018833"/>
              <a:chExt cx="633687" cy="1313651"/>
            </a:xfrm>
          </p:grpSpPr>
          <p:sp>
            <p:nvSpPr>
              <p:cNvPr id="124" name="Rectangle 123"/>
              <p:cNvSpPr/>
              <p:nvPr/>
            </p:nvSpPr>
            <p:spPr bwMode="auto">
              <a:xfrm rot="5400000">
                <a:off x="3849339" y="2358815"/>
                <a:ext cx="1313651" cy="633687"/>
              </a:xfrm>
              <a:prstGeom prst="rect">
                <a:avLst/>
              </a:prstGeom>
              <a:solidFill>
                <a:srgbClr val="E1FFFF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1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grpSp>
            <p:nvGrpSpPr>
              <p:cNvPr id="125" name="Group 124"/>
              <p:cNvGrpSpPr/>
              <p:nvPr/>
            </p:nvGrpSpPr>
            <p:grpSpPr>
              <a:xfrm>
                <a:off x="4316883" y="2197221"/>
                <a:ext cx="300243" cy="312737"/>
                <a:chOff x="8327572" y="4328206"/>
                <a:chExt cx="300243" cy="312737"/>
              </a:xfrm>
            </p:grpSpPr>
            <p:grpSp>
              <p:nvGrpSpPr>
                <p:cNvPr id="130" name="Group 129"/>
                <p:cNvGrpSpPr/>
                <p:nvPr/>
              </p:nvGrpSpPr>
              <p:grpSpPr>
                <a:xfrm>
                  <a:off x="8472240" y="4328206"/>
                  <a:ext cx="155575" cy="312737"/>
                  <a:chOff x="7723835" y="1770063"/>
                  <a:chExt cx="155575" cy="312737"/>
                </a:xfrm>
              </p:grpSpPr>
              <p:sp>
                <p:nvSpPr>
                  <p:cNvPr id="132" name="Freeform 99"/>
                  <p:cNvSpPr>
                    <a:spLocks/>
                  </p:cNvSpPr>
                  <p:nvPr/>
                </p:nvSpPr>
                <p:spPr bwMode="auto">
                  <a:xfrm>
                    <a:off x="7723835" y="1770063"/>
                    <a:ext cx="155575" cy="290512"/>
                  </a:xfrm>
                  <a:custGeom>
                    <a:avLst/>
                    <a:gdLst>
                      <a:gd name="T0" fmla="*/ 2147483647 w 98"/>
                      <a:gd name="T1" fmla="*/ 0 h 183"/>
                      <a:gd name="T2" fmla="*/ 2147483647 w 98"/>
                      <a:gd name="T3" fmla="*/ 2147483647 h 183"/>
                      <a:gd name="T4" fmla="*/ 0 w 98"/>
                      <a:gd name="T5" fmla="*/ 2147483647 h 183"/>
                      <a:gd name="T6" fmla="*/ 0 w 98"/>
                      <a:gd name="T7" fmla="*/ 2147483647 h 183"/>
                      <a:gd name="T8" fmla="*/ 2147483647 w 98"/>
                      <a:gd name="T9" fmla="*/ 2147483647 h 183"/>
                      <a:gd name="T10" fmla="*/ 2147483647 w 98"/>
                      <a:gd name="T11" fmla="*/ 2147483647 h 183"/>
                      <a:gd name="T12" fmla="*/ 2147483647 w 98"/>
                      <a:gd name="T13" fmla="*/ 2147483647 h 183"/>
                      <a:gd name="T14" fmla="*/ 2147483647 w 98"/>
                      <a:gd name="T15" fmla="*/ 2147483647 h 183"/>
                      <a:gd name="T16" fmla="*/ 2147483647 w 98"/>
                      <a:gd name="T17" fmla="*/ 2147483647 h 183"/>
                      <a:gd name="T18" fmla="*/ 2147483647 w 98"/>
                      <a:gd name="T19" fmla="*/ 2147483647 h 183"/>
                      <a:gd name="T20" fmla="*/ 2147483647 w 98"/>
                      <a:gd name="T21" fmla="*/ 2147483647 h 183"/>
                      <a:gd name="T22" fmla="*/ 2147483647 w 98"/>
                      <a:gd name="T23" fmla="*/ 2147483647 h 183"/>
                      <a:gd name="T24" fmla="*/ 2147483647 w 98"/>
                      <a:gd name="T25" fmla="*/ 2147483647 h 183"/>
                      <a:gd name="T26" fmla="*/ 2147483647 w 98"/>
                      <a:gd name="T27" fmla="*/ 2147483647 h 183"/>
                      <a:gd name="T28" fmla="*/ 2147483647 w 98"/>
                      <a:gd name="T29" fmla="*/ 2147483647 h 183"/>
                      <a:gd name="T30" fmla="*/ 2147483647 w 98"/>
                      <a:gd name="T31" fmla="*/ 2147483647 h 183"/>
                      <a:gd name="T32" fmla="*/ 2147483647 w 98"/>
                      <a:gd name="T33" fmla="*/ 2147483647 h 183"/>
                      <a:gd name="T34" fmla="*/ 2147483647 w 98"/>
                      <a:gd name="T35" fmla="*/ 0 h 183"/>
                      <a:gd name="T36" fmla="*/ 0 60000 65536"/>
                      <a:gd name="T37" fmla="*/ 0 60000 65536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  <a:gd name="T45" fmla="*/ 0 60000 65536"/>
                      <a:gd name="T46" fmla="*/ 0 60000 65536"/>
                      <a:gd name="T47" fmla="*/ 0 60000 65536"/>
                      <a:gd name="T48" fmla="*/ 0 60000 65536"/>
                      <a:gd name="T49" fmla="*/ 0 60000 65536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w 98"/>
                      <a:gd name="T55" fmla="*/ 0 h 183"/>
                      <a:gd name="T56" fmla="*/ 98 w 98"/>
                      <a:gd name="T57" fmla="*/ 183 h 183"/>
                    </a:gdLst>
                    <a:ahLst/>
                    <a:cxnLst>
                      <a:cxn ang="T36">
                        <a:pos x="T0" y="T1"/>
                      </a:cxn>
                      <a:cxn ang="T37">
                        <a:pos x="T2" y="T3"/>
                      </a:cxn>
                      <a:cxn ang="T38">
                        <a:pos x="T4" y="T5"/>
                      </a:cxn>
                      <a:cxn ang="T39">
                        <a:pos x="T6" y="T7"/>
                      </a:cxn>
                      <a:cxn ang="T40">
                        <a:pos x="T8" y="T9"/>
                      </a:cxn>
                      <a:cxn ang="T41">
                        <a:pos x="T10" y="T11"/>
                      </a:cxn>
                      <a:cxn ang="T42">
                        <a:pos x="T12" y="T13"/>
                      </a:cxn>
                      <a:cxn ang="T43">
                        <a:pos x="T14" y="T15"/>
                      </a:cxn>
                      <a:cxn ang="T44">
                        <a:pos x="T16" y="T17"/>
                      </a:cxn>
                      <a:cxn ang="T45">
                        <a:pos x="T18" y="T19"/>
                      </a:cxn>
                      <a:cxn ang="T46">
                        <a:pos x="T20" y="T21"/>
                      </a:cxn>
                      <a:cxn ang="T47">
                        <a:pos x="T22" y="T23"/>
                      </a:cxn>
                      <a:cxn ang="T48">
                        <a:pos x="T24" y="T25"/>
                      </a:cxn>
                      <a:cxn ang="T49">
                        <a:pos x="T26" y="T27"/>
                      </a:cxn>
                      <a:cxn ang="T50">
                        <a:pos x="T28" y="T29"/>
                      </a:cxn>
                      <a:cxn ang="T51">
                        <a:pos x="T30" y="T31"/>
                      </a:cxn>
                      <a:cxn ang="T52">
                        <a:pos x="T32" y="T33"/>
                      </a:cxn>
                      <a:cxn ang="T53">
                        <a:pos x="T34" y="T35"/>
                      </a:cxn>
                    </a:cxnLst>
                    <a:rect l="T54" t="T55" r="T56" b="T57"/>
                    <a:pathLst>
                      <a:path w="98" h="183">
                        <a:moveTo>
                          <a:pt x="98" y="0"/>
                        </a:moveTo>
                        <a:lnTo>
                          <a:pt x="14" y="42"/>
                        </a:lnTo>
                        <a:lnTo>
                          <a:pt x="0" y="56"/>
                        </a:lnTo>
                        <a:lnTo>
                          <a:pt x="42" y="70"/>
                        </a:lnTo>
                        <a:lnTo>
                          <a:pt x="84" y="84"/>
                        </a:lnTo>
                        <a:lnTo>
                          <a:pt x="84" y="99"/>
                        </a:lnTo>
                        <a:lnTo>
                          <a:pt x="42" y="113"/>
                        </a:lnTo>
                        <a:lnTo>
                          <a:pt x="14" y="127"/>
                        </a:lnTo>
                        <a:lnTo>
                          <a:pt x="14" y="141"/>
                        </a:lnTo>
                        <a:lnTo>
                          <a:pt x="42" y="155"/>
                        </a:lnTo>
                        <a:lnTo>
                          <a:pt x="70" y="155"/>
                        </a:lnTo>
                        <a:lnTo>
                          <a:pt x="70" y="169"/>
                        </a:lnTo>
                        <a:lnTo>
                          <a:pt x="28" y="183"/>
                        </a:lnTo>
                        <a:lnTo>
                          <a:pt x="98" y="0"/>
                        </a:lnTo>
                        <a:close/>
                      </a:path>
                    </a:pathLst>
                  </a:custGeom>
                  <a:blipFill dpi="0" rotWithShape="0">
                    <a:blip r:embed="rId7" cstate="print"/>
                    <a:srcRect/>
                    <a:tile tx="0" ty="0" sx="100000" sy="100000" flip="none" algn="tl"/>
                  </a:blip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33" name="Freeform 100"/>
                  <p:cNvSpPr>
                    <a:spLocks/>
                  </p:cNvSpPr>
                  <p:nvPr/>
                </p:nvSpPr>
                <p:spPr bwMode="auto">
                  <a:xfrm>
                    <a:off x="7723835" y="1770063"/>
                    <a:ext cx="155575" cy="268287"/>
                  </a:xfrm>
                  <a:custGeom>
                    <a:avLst/>
                    <a:gdLst>
                      <a:gd name="T0" fmla="*/ 2147483647 w 98"/>
                      <a:gd name="T1" fmla="*/ 2147483647 h 169"/>
                      <a:gd name="T2" fmla="*/ 2147483647 w 98"/>
                      <a:gd name="T3" fmla="*/ 2147483647 h 169"/>
                      <a:gd name="T4" fmla="*/ 2147483647 w 98"/>
                      <a:gd name="T5" fmla="*/ 2147483647 h 169"/>
                      <a:gd name="T6" fmla="*/ 2147483647 w 98"/>
                      <a:gd name="T7" fmla="*/ 2147483647 h 169"/>
                      <a:gd name="T8" fmla="*/ 0 w 98"/>
                      <a:gd name="T9" fmla="*/ 2147483647 h 169"/>
                      <a:gd name="T10" fmla="*/ 2147483647 w 98"/>
                      <a:gd name="T11" fmla="*/ 2147483647 h 169"/>
                      <a:gd name="T12" fmla="*/ 2147483647 w 98"/>
                      <a:gd name="T13" fmla="*/ 2147483647 h 169"/>
                      <a:gd name="T14" fmla="*/ 2147483647 w 98"/>
                      <a:gd name="T15" fmla="*/ 2147483647 h 169"/>
                      <a:gd name="T16" fmla="*/ 2147483647 w 98"/>
                      <a:gd name="T17" fmla="*/ 2147483647 h 169"/>
                      <a:gd name="T18" fmla="*/ 2147483647 w 98"/>
                      <a:gd name="T19" fmla="*/ 2147483647 h 169"/>
                      <a:gd name="T20" fmla="*/ 2147483647 w 98"/>
                      <a:gd name="T21" fmla="*/ 2147483647 h 169"/>
                      <a:gd name="T22" fmla="*/ 2147483647 w 98"/>
                      <a:gd name="T23" fmla="*/ 2147483647 h 169"/>
                      <a:gd name="T24" fmla="*/ 2147483647 w 98"/>
                      <a:gd name="T25" fmla="*/ 2147483647 h 169"/>
                      <a:gd name="T26" fmla="*/ 2147483647 w 98"/>
                      <a:gd name="T27" fmla="*/ 2147483647 h 169"/>
                      <a:gd name="T28" fmla="*/ 2147483647 w 98"/>
                      <a:gd name="T29" fmla="*/ 2147483647 h 169"/>
                      <a:gd name="T30" fmla="*/ 2147483647 w 98"/>
                      <a:gd name="T31" fmla="*/ 2147483647 h 169"/>
                      <a:gd name="T32" fmla="*/ 2147483647 w 98"/>
                      <a:gd name="T33" fmla="*/ 2147483647 h 169"/>
                      <a:gd name="T34" fmla="*/ 2147483647 w 98"/>
                      <a:gd name="T35" fmla="*/ 2147483647 h 169"/>
                      <a:gd name="T36" fmla="*/ 2147483647 w 98"/>
                      <a:gd name="T37" fmla="*/ 2147483647 h 169"/>
                      <a:gd name="T38" fmla="*/ 2147483647 w 98"/>
                      <a:gd name="T39" fmla="*/ 2147483647 h 169"/>
                      <a:gd name="T40" fmla="*/ 2147483647 w 98"/>
                      <a:gd name="T41" fmla="*/ 2147483647 h 169"/>
                      <a:gd name="T42" fmla="*/ 2147483647 w 98"/>
                      <a:gd name="T43" fmla="*/ 2147483647 h 169"/>
                      <a:gd name="T44" fmla="*/ 2147483647 w 98"/>
                      <a:gd name="T45" fmla="*/ 2147483647 h 169"/>
                      <a:gd name="T46" fmla="*/ 2147483647 w 98"/>
                      <a:gd name="T47" fmla="*/ 2147483647 h 169"/>
                      <a:gd name="T48" fmla="*/ 2147483647 w 98"/>
                      <a:gd name="T49" fmla="*/ 2147483647 h 169"/>
                      <a:gd name="T50" fmla="*/ 2147483647 w 98"/>
                      <a:gd name="T51" fmla="*/ 2147483647 h 169"/>
                      <a:gd name="T52" fmla="*/ 2147483647 w 98"/>
                      <a:gd name="T53" fmla="*/ 2147483647 h 169"/>
                      <a:gd name="T54" fmla="*/ 2147483647 w 98"/>
                      <a:gd name="T55" fmla="*/ 2147483647 h 169"/>
                      <a:gd name="T56" fmla="*/ 2147483647 w 98"/>
                      <a:gd name="T57" fmla="*/ 2147483647 h 169"/>
                      <a:gd name="T58" fmla="*/ 2147483647 w 98"/>
                      <a:gd name="T59" fmla="*/ 2147483647 h 169"/>
                      <a:gd name="T60" fmla="*/ 2147483647 w 98"/>
                      <a:gd name="T61" fmla="*/ 2147483647 h 169"/>
                      <a:gd name="T62" fmla="*/ 2147483647 w 98"/>
                      <a:gd name="T63" fmla="*/ 2147483647 h 169"/>
                      <a:gd name="T64" fmla="*/ 2147483647 w 98"/>
                      <a:gd name="T65" fmla="*/ 2147483647 h 169"/>
                      <a:gd name="T66" fmla="*/ 2147483647 w 98"/>
                      <a:gd name="T67" fmla="*/ 2147483647 h 169"/>
                      <a:gd name="T68" fmla="*/ 2147483647 w 98"/>
                      <a:gd name="T69" fmla="*/ 2147483647 h 169"/>
                      <a:gd name="T70" fmla="*/ 2147483647 w 98"/>
                      <a:gd name="T71" fmla="*/ 2147483647 h 169"/>
                      <a:gd name="T72" fmla="*/ 2147483647 w 98"/>
                      <a:gd name="T73" fmla="*/ 2147483647 h 169"/>
                      <a:gd name="T74" fmla="*/ 0 w 98"/>
                      <a:gd name="T75" fmla="*/ 2147483647 h 169"/>
                      <a:gd name="T76" fmla="*/ 0 w 98"/>
                      <a:gd name="T77" fmla="*/ 2147483647 h 169"/>
                      <a:gd name="T78" fmla="*/ 0 w 98"/>
                      <a:gd name="T79" fmla="*/ 2147483647 h 169"/>
                      <a:gd name="T80" fmla="*/ 2147483647 w 98"/>
                      <a:gd name="T81" fmla="*/ 2147483647 h 169"/>
                      <a:gd name="T82" fmla="*/ 2147483647 w 98"/>
                      <a:gd name="T83" fmla="*/ 0 h 169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w 98"/>
                      <a:gd name="T127" fmla="*/ 0 h 169"/>
                      <a:gd name="T128" fmla="*/ 98 w 98"/>
                      <a:gd name="T129" fmla="*/ 169 h 169"/>
                    </a:gdLst>
                    <a:ahLst/>
                    <a:cxnLst>
                      <a:cxn ang="T84">
                        <a:pos x="T0" y="T1"/>
                      </a:cxn>
                      <a:cxn ang="T85">
                        <a:pos x="T2" y="T3"/>
                      </a:cxn>
                      <a:cxn ang="T86">
                        <a:pos x="T4" y="T5"/>
                      </a:cxn>
                      <a:cxn ang="T87">
                        <a:pos x="T6" y="T7"/>
                      </a:cxn>
                      <a:cxn ang="T88">
                        <a:pos x="T8" y="T9"/>
                      </a:cxn>
                      <a:cxn ang="T89">
                        <a:pos x="T10" y="T11"/>
                      </a:cxn>
                      <a:cxn ang="T90">
                        <a:pos x="T12" y="T13"/>
                      </a:cxn>
                      <a:cxn ang="T91">
                        <a:pos x="T14" y="T15"/>
                      </a:cxn>
                      <a:cxn ang="T92">
                        <a:pos x="T16" y="T17"/>
                      </a:cxn>
                      <a:cxn ang="T93">
                        <a:pos x="T18" y="T19"/>
                      </a:cxn>
                      <a:cxn ang="T94">
                        <a:pos x="T20" y="T21"/>
                      </a:cxn>
                      <a:cxn ang="T95">
                        <a:pos x="T22" y="T23"/>
                      </a:cxn>
                      <a:cxn ang="T96">
                        <a:pos x="T24" y="T25"/>
                      </a:cxn>
                      <a:cxn ang="T97">
                        <a:pos x="T26" y="T27"/>
                      </a:cxn>
                      <a:cxn ang="T98">
                        <a:pos x="T28" y="T29"/>
                      </a:cxn>
                      <a:cxn ang="T99">
                        <a:pos x="T30" y="T31"/>
                      </a:cxn>
                      <a:cxn ang="T100">
                        <a:pos x="T32" y="T33"/>
                      </a:cxn>
                      <a:cxn ang="T101">
                        <a:pos x="T34" y="T35"/>
                      </a:cxn>
                      <a:cxn ang="T102">
                        <a:pos x="T36" y="T37"/>
                      </a:cxn>
                      <a:cxn ang="T103">
                        <a:pos x="T38" y="T39"/>
                      </a:cxn>
                      <a:cxn ang="T104">
                        <a:pos x="T40" y="T41"/>
                      </a:cxn>
                      <a:cxn ang="T105">
                        <a:pos x="T42" y="T43"/>
                      </a:cxn>
                      <a:cxn ang="T106">
                        <a:pos x="T44" y="T45"/>
                      </a:cxn>
                      <a:cxn ang="T107">
                        <a:pos x="T46" y="T47"/>
                      </a:cxn>
                      <a:cxn ang="T108">
                        <a:pos x="T48" y="T49"/>
                      </a:cxn>
                      <a:cxn ang="T109">
                        <a:pos x="T50" y="T51"/>
                      </a:cxn>
                      <a:cxn ang="T110">
                        <a:pos x="T52" y="T53"/>
                      </a:cxn>
                      <a:cxn ang="T111">
                        <a:pos x="T54" y="T55"/>
                      </a:cxn>
                      <a:cxn ang="T112">
                        <a:pos x="T56" y="T57"/>
                      </a:cxn>
                      <a:cxn ang="T113">
                        <a:pos x="T58" y="T59"/>
                      </a:cxn>
                      <a:cxn ang="T114">
                        <a:pos x="T60" y="T61"/>
                      </a:cxn>
                      <a:cxn ang="T115">
                        <a:pos x="T62" y="T63"/>
                      </a:cxn>
                      <a:cxn ang="T116">
                        <a:pos x="T64" y="T65"/>
                      </a:cxn>
                      <a:cxn ang="T117">
                        <a:pos x="T66" y="T67"/>
                      </a:cxn>
                      <a:cxn ang="T118">
                        <a:pos x="T68" y="T69"/>
                      </a:cxn>
                      <a:cxn ang="T119">
                        <a:pos x="T70" y="T71"/>
                      </a:cxn>
                      <a:cxn ang="T120">
                        <a:pos x="T72" y="T73"/>
                      </a:cxn>
                      <a:cxn ang="T121">
                        <a:pos x="T74" y="T75"/>
                      </a:cxn>
                      <a:cxn ang="T122">
                        <a:pos x="T76" y="T77"/>
                      </a:cxn>
                      <a:cxn ang="T123">
                        <a:pos x="T78" y="T79"/>
                      </a:cxn>
                      <a:cxn ang="T124">
                        <a:pos x="T80" y="T81"/>
                      </a:cxn>
                      <a:cxn ang="T125">
                        <a:pos x="T82" y="T83"/>
                      </a:cxn>
                    </a:cxnLst>
                    <a:rect l="T126" t="T127" r="T128" b="T129"/>
                    <a:pathLst>
                      <a:path w="98" h="169">
                        <a:moveTo>
                          <a:pt x="98" y="14"/>
                        </a:moveTo>
                        <a:lnTo>
                          <a:pt x="14" y="56"/>
                        </a:lnTo>
                        <a:lnTo>
                          <a:pt x="28" y="56"/>
                        </a:lnTo>
                        <a:lnTo>
                          <a:pt x="14" y="70"/>
                        </a:lnTo>
                        <a:lnTo>
                          <a:pt x="0" y="56"/>
                        </a:lnTo>
                        <a:lnTo>
                          <a:pt x="42" y="70"/>
                        </a:lnTo>
                        <a:lnTo>
                          <a:pt x="84" y="84"/>
                        </a:lnTo>
                        <a:lnTo>
                          <a:pt x="98" y="84"/>
                        </a:lnTo>
                        <a:lnTo>
                          <a:pt x="98" y="99"/>
                        </a:lnTo>
                        <a:lnTo>
                          <a:pt x="84" y="113"/>
                        </a:lnTo>
                        <a:lnTo>
                          <a:pt x="42" y="127"/>
                        </a:lnTo>
                        <a:lnTo>
                          <a:pt x="14" y="141"/>
                        </a:lnTo>
                        <a:lnTo>
                          <a:pt x="28" y="127"/>
                        </a:lnTo>
                        <a:lnTo>
                          <a:pt x="28" y="141"/>
                        </a:lnTo>
                        <a:lnTo>
                          <a:pt x="14" y="141"/>
                        </a:lnTo>
                        <a:lnTo>
                          <a:pt x="42" y="155"/>
                        </a:lnTo>
                        <a:lnTo>
                          <a:pt x="70" y="155"/>
                        </a:lnTo>
                        <a:lnTo>
                          <a:pt x="84" y="155"/>
                        </a:lnTo>
                        <a:lnTo>
                          <a:pt x="84" y="169"/>
                        </a:lnTo>
                        <a:lnTo>
                          <a:pt x="70" y="169"/>
                        </a:lnTo>
                        <a:lnTo>
                          <a:pt x="70" y="155"/>
                        </a:lnTo>
                        <a:lnTo>
                          <a:pt x="70" y="169"/>
                        </a:lnTo>
                        <a:lnTo>
                          <a:pt x="42" y="169"/>
                        </a:lnTo>
                        <a:lnTo>
                          <a:pt x="14" y="155"/>
                        </a:lnTo>
                        <a:lnTo>
                          <a:pt x="14" y="141"/>
                        </a:lnTo>
                        <a:lnTo>
                          <a:pt x="14" y="127"/>
                        </a:lnTo>
                        <a:lnTo>
                          <a:pt x="42" y="113"/>
                        </a:lnTo>
                        <a:lnTo>
                          <a:pt x="84" y="99"/>
                        </a:lnTo>
                        <a:lnTo>
                          <a:pt x="84" y="84"/>
                        </a:lnTo>
                        <a:lnTo>
                          <a:pt x="84" y="99"/>
                        </a:lnTo>
                        <a:lnTo>
                          <a:pt x="42" y="84"/>
                        </a:lnTo>
                        <a:lnTo>
                          <a:pt x="0" y="70"/>
                        </a:lnTo>
                        <a:lnTo>
                          <a:pt x="0" y="56"/>
                        </a:lnTo>
                        <a:lnTo>
                          <a:pt x="14" y="42"/>
                        </a:lnTo>
                        <a:lnTo>
                          <a:pt x="98" y="0"/>
                        </a:lnTo>
                        <a:lnTo>
                          <a:pt x="98" y="14"/>
                        </a:lnTo>
                        <a:close/>
                      </a:path>
                    </a:pathLst>
                  </a:custGeom>
                  <a:blipFill dpi="0" rotWithShape="0">
                    <a:blip r:embed="rId8" cstate="print"/>
                    <a:srcRect/>
                    <a:tile tx="0" ty="0" sx="100000" sy="100000" flip="none" algn="tl"/>
                  </a:blip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34" name="Freeform 101"/>
                  <p:cNvSpPr>
                    <a:spLocks/>
                  </p:cNvSpPr>
                  <p:nvPr/>
                </p:nvSpPr>
                <p:spPr bwMode="auto">
                  <a:xfrm>
                    <a:off x="7834960" y="2038350"/>
                    <a:ext cx="22225" cy="22225"/>
                  </a:xfrm>
                  <a:custGeom>
                    <a:avLst/>
                    <a:gdLst>
                      <a:gd name="T0" fmla="*/ 2147483647 w 14"/>
                      <a:gd name="T1" fmla="*/ 0 h 14"/>
                      <a:gd name="T2" fmla="*/ 2147483647 w 14"/>
                      <a:gd name="T3" fmla="*/ 0 h 14"/>
                      <a:gd name="T4" fmla="*/ 0 w 14"/>
                      <a:gd name="T5" fmla="*/ 2147483647 h 14"/>
                      <a:gd name="T6" fmla="*/ 0 w 14"/>
                      <a:gd name="T7" fmla="*/ 0 h 14"/>
                      <a:gd name="T8" fmla="*/ 0 w 14"/>
                      <a:gd name="T9" fmla="*/ 0 h 14"/>
                      <a:gd name="T10" fmla="*/ 0 w 14"/>
                      <a:gd name="T11" fmla="*/ 0 h 14"/>
                      <a:gd name="T12" fmla="*/ 2147483647 w 14"/>
                      <a:gd name="T13" fmla="*/ 0 h 14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w 14"/>
                      <a:gd name="T22" fmla="*/ 0 h 14"/>
                      <a:gd name="T23" fmla="*/ 14 w 14"/>
                      <a:gd name="T24" fmla="*/ 14 h 14"/>
                    </a:gdLst>
                    <a:ahLst/>
                    <a:cxnLst>
                      <a:cxn ang="T14">
                        <a:pos x="T0" y="T1"/>
                      </a:cxn>
                      <a:cxn ang="T15">
                        <a:pos x="T2" y="T3"/>
                      </a:cxn>
                      <a:cxn ang="T16">
                        <a:pos x="T4" y="T5"/>
                      </a:cxn>
                      <a:cxn ang="T17">
                        <a:pos x="T6" y="T7"/>
                      </a:cxn>
                      <a:cxn ang="T18">
                        <a:pos x="T8" y="T9"/>
                      </a:cxn>
                      <a:cxn ang="T19">
                        <a:pos x="T10" y="T11"/>
                      </a:cxn>
                      <a:cxn ang="T20">
                        <a:pos x="T12" y="T13"/>
                      </a:cxn>
                    </a:cxnLst>
                    <a:rect l="T21" t="T22" r="T23" b="T24"/>
                    <a:pathLst>
                      <a:path w="14" h="14">
                        <a:moveTo>
                          <a:pt x="14" y="0"/>
                        </a:moveTo>
                        <a:lnTo>
                          <a:pt x="14" y="0"/>
                        </a:lnTo>
                        <a:lnTo>
                          <a:pt x="0" y="14"/>
                        </a:lnTo>
                        <a:lnTo>
                          <a:pt x="0" y="0"/>
                        </a:lnTo>
                        <a:lnTo>
                          <a:pt x="14" y="0"/>
                        </a:lnTo>
                        <a:close/>
                      </a:path>
                    </a:pathLst>
                  </a:custGeom>
                  <a:blipFill dpi="0" rotWithShape="0">
                    <a:blip r:embed="rId8" cstate="print"/>
                    <a:srcRect/>
                    <a:tile tx="0" ty="0" sx="100000" sy="100000" flip="none" algn="tl"/>
                  </a:blip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35" name="Freeform 102"/>
                  <p:cNvSpPr>
                    <a:spLocks/>
                  </p:cNvSpPr>
                  <p:nvPr/>
                </p:nvSpPr>
                <p:spPr bwMode="auto">
                  <a:xfrm>
                    <a:off x="7768285" y="2038350"/>
                    <a:ext cx="66675" cy="44450"/>
                  </a:xfrm>
                  <a:custGeom>
                    <a:avLst/>
                    <a:gdLst>
                      <a:gd name="T0" fmla="*/ 2147483647 w 42"/>
                      <a:gd name="T1" fmla="*/ 2147483647 h 28"/>
                      <a:gd name="T2" fmla="*/ 2147483647 w 42"/>
                      <a:gd name="T3" fmla="*/ 0 h 28"/>
                      <a:gd name="T4" fmla="*/ 0 w 42"/>
                      <a:gd name="T5" fmla="*/ 2147483647 h 28"/>
                      <a:gd name="T6" fmla="*/ 0 w 42"/>
                      <a:gd name="T7" fmla="*/ 2147483647 h 28"/>
                      <a:gd name="T8" fmla="*/ 2147483647 w 42"/>
                      <a:gd name="T9" fmla="*/ 2147483647 h 2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42"/>
                      <a:gd name="T16" fmla="*/ 0 h 28"/>
                      <a:gd name="T17" fmla="*/ 42 w 42"/>
                      <a:gd name="T18" fmla="*/ 28 h 28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42" h="28">
                        <a:moveTo>
                          <a:pt x="42" y="14"/>
                        </a:moveTo>
                        <a:lnTo>
                          <a:pt x="42" y="0"/>
                        </a:lnTo>
                        <a:lnTo>
                          <a:pt x="0" y="14"/>
                        </a:lnTo>
                        <a:lnTo>
                          <a:pt x="0" y="28"/>
                        </a:lnTo>
                        <a:lnTo>
                          <a:pt x="42" y="14"/>
                        </a:lnTo>
                        <a:close/>
                      </a:path>
                    </a:pathLst>
                  </a:custGeom>
                  <a:blipFill dpi="0" rotWithShape="0">
                    <a:blip r:embed="rId8" cstate="print"/>
                    <a:srcRect/>
                    <a:tile tx="0" ty="0" sx="100000" sy="100000" flip="none" algn="tl"/>
                  </a:blip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cxnSp>
              <p:nvCxnSpPr>
                <p:cNvPr id="131" name="Straight Arrow Connector 130"/>
                <p:cNvCxnSpPr/>
                <p:nvPr/>
              </p:nvCxnSpPr>
              <p:spPr bwMode="auto">
                <a:xfrm>
                  <a:off x="8327572" y="4484348"/>
                  <a:ext cx="167346" cy="0"/>
                </a:xfrm>
                <a:prstGeom prst="straightConnector1">
                  <a:avLst/>
                </a:prstGeom>
                <a:noFill/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arrow"/>
                </a:ln>
                <a:effectLst/>
              </p:spPr>
            </p:cxnSp>
          </p:grpSp>
          <p:sp>
            <p:nvSpPr>
              <p:cNvPr id="126" name="Rectangle 125"/>
              <p:cNvSpPr/>
              <p:nvPr/>
            </p:nvSpPr>
            <p:spPr bwMode="auto">
              <a:xfrm>
                <a:off x="4312566" y="2601516"/>
                <a:ext cx="387197" cy="139500"/>
              </a:xfrm>
              <a:prstGeom prst="rect">
                <a:avLst/>
              </a:prstGeom>
              <a:solidFill>
                <a:srgbClr val="FFC00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1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27" name="Rectangle 126"/>
              <p:cNvSpPr/>
              <p:nvPr/>
            </p:nvSpPr>
            <p:spPr bwMode="auto">
              <a:xfrm>
                <a:off x="4312566" y="2753916"/>
                <a:ext cx="387197" cy="139500"/>
              </a:xfrm>
              <a:prstGeom prst="rect">
                <a:avLst/>
              </a:prstGeom>
              <a:solidFill>
                <a:srgbClr val="FFC00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1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28" name="Rectangle 127"/>
              <p:cNvSpPr/>
              <p:nvPr/>
            </p:nvSpPr>
            <p:spPr bwMode="auto">
              <a:xfrm>
                <a:off x="4312566" y="2906316"/>
                <a:ext cx="387197" cy="139500"/>
              </a:xfrm>
              <a:prstGeom prst="rect">
                <a:avLst/>
              </a:prstGeom>
              <a:solidFill>
                <a:srgbClr val="FFC00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1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29" name="Rectangle 128"/>
              <p:cNvSpPr/>
              <p:nvPr/>
            </p:nvSpPr>
            <p:spPr bwMode="auto">
              <a:xfrm>
                <a:off x="4312566" y="3058716"/>
                <a:ext cx="387197" cy="139500"/>
              </a:xfrm>
              <a:prstGeom prst="rect">
                <a:avLst/>
              </a:prstGeom>
              <a:solidFill>
                <a:srgbClr val="FFC00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1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grpSp>
          <p:nvGrpSpPr>
            <p:cNvPr id="82" name="Group 81"/>
            <p:cNvGrpSpPr/>
            <p:nvPr/>
          </p:nvGrpSpPr>
          <p:grpSpPr>
            <a:xfrm>
              <a:off x="6429687" y="2274714"/>
              <a:ext cx="633687" cy="1313651"/>
              <a:chOff x="4189321" y="2018833"/>
              <a:chExt cx="633687" cy="1313651"/>
            </a:xfrm>
          </p:grpSpPr>
          <p:sp>
            <p:nvSpPr>
              <p:cNvPr id="112" name="Rectangle 111"/>
              <p:cNvSpPr/>
              <p:nvPr/>
            </p:nvSpPr>
            <p:spPr bwMode="auto">
              <a:xfrm rot="5400000">
                <a:off x="3849339" y="2358815"/>
                <a:ext cx="1313651" cy="633687"/>
              </a:xfrm>
              <a:prstGeom prst="rect">
                <a:avLst/>
              </a:prstGeom>
              <a:solidFill>
                <a:srgbClr val="E1FFFF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1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grpSp>
            <p:nvGrpSpPr>
              <p:cNvPr id="113" name="Group 112"/>
              <p:cNvGrpSpPr/>
              <p:nvPr/>
            </p:nvGrpSpPr>
            <p:grpSpPr>
              <a:xfrm>
                <a:off x="4316883" y="2197221"/>
                <a:ext cx="300243" cy="312737"/>
                <a:chOff x="8327572" y="4328206"/>
                <a:chExt cx="300243" cy="312737"/>
              </a:xfrm>
            </p:grpSpPr>
            <p:grpSp>
              <p:nvGrpSpPr>
                <p:cNvPr id="118" name="Group 117"/>
                <p:cNvGrpSpPr/>
                <p:nvPr/>
              </p:nvGrpSpPr>
              <p:grpSpPr>
                <a:xfrm>
                  <a:off x="8472240" y="4328206"/>
                  <a:ext cx="155575" cy="312737"/>
                  <a:chOff x="7723835" y="1770063"/>
                  <a:chExt cx="155575" cy="312737"/>
                </a:xfrm>
              </p:grpSpPr>
              <p:sp>
                <p:nvSpPr>
                  <p:cNvPr id="120" name="Freeform 99"/>
                  <p:cNvSpPr>
                    <a:spLocks/>
                  </p:cNvSpPr>
                  <p:nvPr/>
                </p:nvSpPr>
                <p:spPr bwMode="auto">
                  <a:xfrm>
                    <a:off x="7723835" y="1770063"/>
                    <a:ext cx="155575" cy="290512"/>
                  </a:xfrm>
                  <a:custGeom>
                    <a:avLst/>
                    <a:gdLst>
                      <a:gd name="T0" fmla="*/ 2147483647 w 98"/>
                      <a:gd name="T1" fmla="*/ 0 h 183"/>
                      <a:gd name="T2" fmla="*/ 2147483647 w 98"/>
                      <a:gd name="T3" fmla="*/ 2147483647 h 183"/>
                      <a:gd name="T4" fmla="*/ 0 w 98"/>
                      <a:gd name="T5" fmla="*/ 2147483647 h 183"/>
                      <a:gd name="T6" fmla="*/ 0 w 98"/>
                      <a:gd name="T7" fmla="*/ 2147483647 h 183"/>
                      <a:gd name="T8" fmla="*/ 2147483647 w 98"/>
                      <a:gd name="T9" fmla="*/ 2147483647 h 183"/>
                      <a:gd name="T10" fmla="*/ 2147483647 w 98"/>
                      <a:gd name="T11" fmla="*/ 2147483647 h 183"/>
                      <a:gd name="T12" fmla="*/ 2147483647 w 98"/>
                      <a:gd name="T13" fmla="*/ 2147483647 h 183"/>
                      <a:gd name="T14" fmla="*/ 2147483647 w 98"/>
                      <a:gd name="T15" fmla="*/ 2147483647 h 183"/>
                      <a:gd name="T16" fmla="*/ 2147483647 w 98"/>
                      <a:gd name="T17" fmla="*/ 2147483647 h 183"/>
                      <a:gd name="T18" fmla="*/ 2147483647 w 98"/>
                      <a:gd name="T19" fmla="*/ 2147483647 h 183"/>
                      <a:gd name="T20" fmla="*/ 2147483647 w 98"/>
                      <a:gd name="T21" fmla="*/ 2147483647 h 183"/>
                      <a:gd name="T22" fmla="*/ 2147483647 w 98"/>
                      <a:gd name="T23" fmla="*/ 2147483647 h 183"/>
                      <a:gd name="T24" fmla="*/ 2147483647 w 98"/>
                      <a:gd name="T25" fmla="*/ 2147483647 h 183"/>
                      <a:gd name="T26" fmla="*/ 2147483647 w 98"/>
                      <a:gd name="T27" fmla="*/ 2147483647 h 183"/>
                      <a:gd name="T28" fmla="*/ 2147483647 w 98"/>
                      <a:gd name="T29" fmla="*/ 2147483647 h 183"/>
                      <a:gd name="T30" fmla="*/ 2147483647 w 98"/>
                      <a:gd name="T31" fmla="*/ 2147483647 h 183"/>
                      <a:gd name="T32" fmla="*/ 2147483647 w 98"/>
                      <a:gd name="T33" fmla="*/ 2147483647 h 183"/>
                      <a:gd name="T34" fmla="*/ 2147483647 w 98"/>
                      <a:gd name="T35" fmla="*/ 0 h 183"/>
                      <a:gd name="T36" fmla="*/ 0 60000 65536"/>
                      <a:gd name="T37" fmla="*/ 0 60000 65536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  <a:gd name="T45" fmla="*/ 0 60000 65536"/>
                      <a:gd name="T46" fmla="*/ 0 60000 65536"/>
                      <a:gd name="T47" fmla="*/ 0 60000 65536"/>
                      <a:gd name="T48" fmla="*/ 0 60000 65536"/>
                      <a:gd name="T49" fmla="*/ 0 60000 65536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w 98"/>
                      <a:gd name="T55" fmla="*/ 0 h 183"/>
                      <a:gd name="T56" fmla="*/ 98 w 98"/>
                      <a:gd name="T57" fmla="*/ 183 h 183"/>
                    </a:gdLst>
                    <a:ahLst/>
                    <a:cxnLst>
                      <a:cxn ang="T36">
                        <a:pos x="T0" y="T1"/>
                      </a:cxn>
                      <a:cxn ang="T37">
                        <a:pos x="T2" y="T3"/>
                      </a:cxn>
                      <a:cxn ang="T38">
                        <a:pos x="T4" y="T5"/>
                      </a:cxn>
                      <a:cxn ang="T39">
                        <a:pos x="T6" y="T7"/>
                      </a:cxn>
                      <a:cxn ang="T40">
                        <a:pos x="T8" y="T9"/>
                      </a:cxn>
                      <a:cxn ang="T41">
                        <a:pos x="T10" y="T11"/>
                      </a:cxn>
                      <a:cxn ang="T42">
                        <a:pos x="T12" y="T13"/>
                      </a:cxn>
                      <a:cxn ang="T43">
                        <a:pos x="T14" y="T15"/>
                      </a:cxn>
                      <a:cxn ang="T44">
                        <a:pos x="T16" y="T17"/>
                      </a:cxn>
                      <a:cxn ang="T45">
                        <a:pos x="T18" y="T19"/>
                      </a:cxn>
                      <a:cxn ang="T46">
                        <a:pos x="T20" y="T21"/>
                      </a:cxn>
                      <a:cxn ang="T47">
                        <a:pos x="T22" y="T23"/>
                      </a:cxn>
                      <a:cxn ang="T48">
                        <a:pos x="T24" y="T25"/>
                      </a:cxn>
                      <a:cxn ang="T49">
                        <a:pos x="T26" y="T27"/>
                      </a:cxn>
                      <a:cxn ang="T50">
                        <a:pos x="T28" y="T29"/>
                      </a:cxn>
                      <a:cxn ang="T51">
                        <a:pos x="T30" y="T31"/>
                      </a:cxn>
                      <a:cxn ang="T52">
                        <a:pos x="T32" y="T33"/>
                      </a:cxn>
                      <a:cxn ang="T53">
                        <a:pos x="T34" y="T35"/>
                      </a:cxn>
                    </a:cxnLst>
                    <a:rect l="T54" t="T55" r="T56" b="T57"/>
                    <a:pathLst>
                      <a:path w="98" h="183">
                        <a:moveTo>
                          <a:pt x="98" y="0"/>
                        </a:moveTo>
                        <a:lnTo>
                          <a:pt x="14" y="42"/>
                        </a:lnTo>
                        <a:lnTo>
                          <a:pt x="0" y="56"/>
                        </a:lnTo>
                        <a:lnTo>
                          <a:pt x="42" y="70"/>
                        </a:lnTo>
                        <a:lnTo>
                          <a:pt x="84" y="84"/>
                        </a:lnTo>
                        <a:lnTo>
                          <a:pt x="84" y="99"/>
                        </a:lnTo>
                        <a:lnTo>
                          <a:pt x="42" y="113"/>
                        </a:lnTo>
                        <a:lnTo>
                          <a:pt x="14" y="127"/>
                        </a:lnTo>
                        <a:lnTo>
                          <a:pt x="14" y="141"/>
                        </a:lnTo>
                        <a:lnTo>
                          <a:pt x="42" y="155"/>
                        </a:lnTo>
                        <a:lnTo>
                          <a:pt x="70" y="155"/>
                        </a:lnTo>
                        <a:lnTo>
                          <a:pt x="70" y="169"/>
                        </a:lnTo>
                        <a:lnTo>
                          <a:pt x="28" y="183"/>
                        </a:lnTo>
                        <a:lnTo>
                          <a:pt x="98" y="0"/>
                        </a:lnTo>
                        <a:close/>
                      </a:path>
                    </a:pathLst>
                  </a:custGeom>
                  <a:blipFill dpi="0" rotWithShape="0">
                    <a:blip r:embed="rId7" cstate="print"/>
                    <a:srcRect/>
                    <a:tile tx="0" ty="0" sx="100000" sy="100000" flip="none" algn="tl"/>
                  </a:blip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21" name="Freeform 100"/>
                  <p:cNvSpPr>
                    <a:spLocks/>
                  </p:cNvSpPr>
                  <p:nvPr/>
                </p:nvSpPr>
                <p:spPr bwMode="auto">
                  <a:xfrm>
                    <a:off x="7723835" y="1770063"/>
                    <a:ext cx="155575" cy="268287"/>
                  </a:xfrm>
                  <a:custGeom>
                    <a:avLst/>
                    <a:gdLst>
                      <a:gd name="T0" fmla="*/ 2147483647 w 98"/>
                      <a:gd name="T1" fmla="*/ 2147483647 h 169"/>
                      <a:gd name="T2" fmla="*/ 2147483647 w 98"/>
                      <a:gd name="T3" fmla="*/ 2147483647 h 169"/>
                      <a:gd name="T4" fmla="*/ 2147483647 w 98"/>
                      <a:gd name="T5" fmla="*/ 2147483647 h 169"/>
                      <a:gd name="T6" fmla="*/ 2147483647 w 98"/>
                      <a:gd name="T7" fmla="*/ 2147483647 h 169"/>
                      <a:gd name="T8" fmla="*/ 0 w 98"/>
                      <a:gd name="T9" fmla="*/ 2147483647 h 169"/>
                      <a:gd name="T10" fmla="*/ 2147483647 w 98"/>
                      <a:gd name="T11" fmla="*/ 2147483647 h 169"/>
                      <a:gd name="T12" fmla="*/ 2147483647 w 98"/>
                      <a:gd name="T13" fmla="*/ 2147483647 h 169"/>
                      <a:gd name="T14" fmla="*/ 2147483647 w 98"/>
                      <a:gd name="T15" fmla="*/ 2147483647 h 169"/>
                      <a:gd name="T16" fmla="*/ 2147483647 w 98"/>
                      <a:gd name="T17" fmla="*/ 2147483647 h 169"/>
                      <a:gd name="T18" fmla="*/ 2147483647 w 98"/>
                      <a:gd name="T19" fmla="*/ 2147483647 h 169"/>
                      <a:gd name="T20" fmla="*/ 2147483647 w 98"/>
                      <a:gd name="T21" fmla="*/ 2147483647 h 169"/>
                      <a:gd name="T22" fmla="*/ 2147483647 w 98"/>
                      <a:gd name="T23" fmla="*/ 2147483647 h 169"/>
                      <a:gd name="T24" fmla="*/ 2147483647 w 98"/>
                      <a:gd name="T25" fmla="*/ 2147483647 h 169"/>
                      <a:gd name="T26" fmla="*/ 2147483647 w 98"/>
                      <a:gd name="T27" fmla="*/ 2147483647 h 169"/>
                      <a:gd name="T28" fmla="*/ 2147483647 w 98"/>
                      <a:gd name="T29" fmla="*/ 2147483647 h 169"/>
                      <a:gd name="T30" fmla="*/ 2147483647 w 98"/>
                      <a:gd name="T31" fmla="*/ 2147483647 h 169"/>
                      <a:gd name="T32" fmla="*/ 2147483647 w 98"/>
                      <a:gd name="T33" fmla="*/ 2147483647 h 169"/>
                      <a:gd name="T34" fmla="*/ 2147483647 w 98"/>
                      <a:gd name="T35" fmla="*/ 2147483647 h 169"/>
                      <a:gd name="T36" fmla="*/ 2147483647 w 98"/>
                      <a:gd name="T37" fmla="*/ 2147483647 h 169"/>
                      <a:gd name="T38" fmla="*/ 2147483647 w 98"/>
                      <a:gd name="T39" fmla="*/ 2147483647 h 169"/>
                      <a:gd name="T40" fmla="*/ 2147483647 w 98"/>
                      <a:gd name="T41" fmla="*/ 2147483647 h 169"/>
                      <a:gd name="T42" fmla="*/ 2147483647 w 98"/>
                      <a:gd name="T43" fmla="*/ 2147483647 h 169"/>
                      <a:gd name="T44" fmla="*/ 2147483647 w 98"/>
                      <a:gd name="T45" fmla="*/ 2147483647 h 169"/>
                      <a:gd name="T46" fmla="*/ 2147483647 w 98"/>
                      <a:gd name="T47" fmla="*/ 2147483647 h 169"/>
                      <a:gd name="T48" fmla="*/ 2147483647 w 98"/>
                      <a:gd name="T49" fmla="*/ 2147483647 h 169"/>
                      <a:gd name="T50" fmla="*/ 2147483647 w 98"/>
                      <a:gd name="T51" fmla="*/ 2147483647 h 169"/>
                      <a:gd name="T52" fmla="*/ 2147483647 w 98"/>
                      <a:gd name="T53" fmla="*/ 2147483647 h 169"/>
                      <a:gd name="T54" fmla="*/ 2147483647 w 98"/>
                      <a:gd name="T55" fmla="*/ 2147483647 h 169"/>
                      <a:gd name="T56" fmla="*/ 2147483647 w 98"/>
                      <a:gd name="T57" fmla="*/ 2147483647 h 169"/>
                      <a:gd name="T58" fmla="*/ 2147483647 w 98"/>
                      <a:gd name="T59" fmla="*/ 2147483647 h 169"/>
                      <a:gd name="T60" fmla="*/ 2147483647 w 98"/>
                      <a:gd name="T61" fmla="*/ 2147483647 h 169"/>
                      <a:gd name="T62" fmla="*/ 2147483647 w 98"/>
                      <a:gd name="T63" fmla="*/ 2147483647 h 169"/>
                      <a:gd name="T64" fmla="*/ 2147483647 w 98"/>
                      <a:gd name="T65" fmla="*/ 2147483647 h 169"/>
                      <a:gd name="T66" fmla="*/ 2147483647 w 98"/>
                      <a:gd name="T67" fmla="*/ 2147483647 h 169"/>
                      <a:gd name="T68" fmla="*/ 2147483647 w 98"/>
                      <a:gd name="T69" fmla="*/ 2147483647 h 169"/>
                      <a:gd name="T70" fmla="*/ 2147483647 w 98"/>
                      <a:gd name="T71" fmla="*/ 2147483647 h 169"/>
                      <a:gd name="T72" fmla="*/ 2147483647 w 98"/>
                      <a:gd name="T73" fmla="*/ 2147483647 h 169"/>
                      <a:gd name="T74" fmla="*/ 0 w 98"/>
                      <a:gd name="T75" fmla="*/ 2147483647 h 169"/>
                      <a:gd name="T76" fmla="*/ 0 w 98"/>
                      <a:gd name="T77" fmla="*/ 2147483647 h 169"/>
                      <a:gd name="T78" fmla="*/ 0 w 98"/>
                      <a:gd name="T79" fmla="*/ 2147483647 h 169"/>
                      <a:gd name="T80" fmla="*/ 2147483647 w 98"/>
                      <a:gd name="T81" fmla="*/ 2147483647 h 169"/>
                      <a:gd name="T82" fmla="*/ 2147483647 w 98"/>
                      <a:gd name="T83" fmla="*/ 0 h 169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w 98"/>
                      <a:gd name="T127" fmla="*/ 0 h 169"/>
                      <a:gd name="T128" fmla="*/ 98 w 98"/>
                      <a:gd name="T129" fmla="*/ 169 h 169"/>
                    </a:gdLst>
                    <a:ahLst/>
                    <a:cxnLst>
                      <a:cxn ang="T84">
                        <a:pos x="T0" y="T1"/>
                      </a:cxn>
                      <a:cxn ang="T85">
                        <a:pos x="T2" y="T3"/>
                      </a:cxn>
                      <a:cxn ang="T86">
                        <a:pos x="T4" y="T5"/>
                      </a:cxn>
                      <a:cxn ang="T87">
                        <a:pos x="T6" y="T7"/>
                      </a:cxn>
                      <a:cxn ang="T88">
                        <a:pos x="T8" y="T9"/>
                      </a:cxn>
                      <a:cxn ang="T89">
                        <a:pos x="T10" y="T11"/>
                      </a:cxn>
                      <a:cxn ang="T90">
                        <a:pos x="T12" y="T13"/>
                      </a:cxn>
                      <a:cxn ang="T91">
                        <a:pos x="T14" y="T15"/>
                      </a:cxn>
                      <a:cxn ang="T92">
                        <a:pos x="T16" y="T17"/>
                      </a:cxn>
                      <a:cxn ang="T93">
                        <a:pos x="T18" y="T19"/>
                      </a:cxn>
                      <a:cxn ang="T94">
                        <a:pos x="T20" y="T21"/>
                      </a:cxn>
                      <a:cxn ang="T95">
                        <a:pos x="T22" y="T23"/>
                      </a:cxn>
                      <a:cxn ang="T96">
                        <a:pos x="T24" y="T25"/>
                      </a:cxn>
                      <a:cxn ang="T97">
                        <a:pos x="T26" y="T27"/>
                      </a:cxn>
                      <a:cxn ang="T98">
                        <a:pos x="T28" y="T29"/>
                      </a:cxn>
                      <a:cxn ang="T99">
                        <a:pos x="T30" y="T31"/>
                      </a:cxn>
                      <a:cxn ang="T100">
                        <a:pos x="T32" y="T33"/>
                      </a:cxn>
                      <a:cxn ang="T101">
                        <a:pos x="T34" y="T35"/>
                      </a:cxn>
                      <a:cxn ang="T102">
                        <a:pos x="T36" y="T37"/>
                      </a:cxn>
                      <a:cxn ang="T103">
                        <a:pos x="T38" y="T39"/>
                      </a:cxn>
                      <a:cxn ang="T104">
                        <a:pos x="T40" y="T41"/>
                      </a:cxn>
                      <a:cxn ang="T105">
                        <a:pos x="T42" y="T43"/>
                      </a:cxn>
                      <a:cxn ang="T106">
                        <a:pos x="T44" y="T45"/>
                      </a:cxn>
                      <a:cxn ang="T107">
                        <a:pos x="T46" y="T47"/>
                      </a:cxn>
                      <a:cxn ang="T108">
                        <a:pos x="T48" y="T49"/>
                      </a:cxn>
                      <a:cxn ang="T109">
                        <a:pos x="T50" y="T51"/>
                      </a:cxn>
                      <a:cxn ang="T110">
                        <a:pos x="T52" y="T53"/>
                      </a:cxn>
                      <a:cxn ang="T111">
                        <a:pos x="T54" y="T55"/>
                      </a:cxn>
                      <a:cxn ang="T112">
                        <a:pos x="T56" y="T57"/>
                      </a:cxn>
                      <a:cxn ang="T113">
                        <a:pos x="T58" y="T59"/>
                      </a:cxn>
                      <a:cxn ang="T114">
                        <a:pos x="T60" y="T61"/>
                      </a:cxn>
                      <a:cxn ang="T115">
                        <a:pos x="T62" y="T63"/>
                      </a:cxn>
                      <a:cxn ang="T116">
                        <a:pos x="T64" y="T65"/>
                      </a:cxn>
                      <a:cxn ang="T117">
                        <a:pos x="T66" y="T67"/>
                      </a:cxn>
                      <a:cxn ang="T118">
                        <a:pos x="T68" y="T69"/>
                      </a:cxn>
                      <a:cxn ang="T119">
                        <a:pos x="T70" y="T71"/>
                      </a:cxn>
                      <a:cxn ang="T120">
                        <a:pos x="T72" y="T73"/>
                      </a:cxn>
                      <a:cxn ang="T121">
                        <a:pos x="T74" y="T75"/>
                      </a:cxn>
                      <a:cxn ang="T122">
                        <a:pos x="T76" y="T77"/>
                      </a:cxn>
                      <a:cxn ang="T123">
                        <a:pos x="T78" y="T79"/>
                      </a:cxn>
                      <a:cxn ang="T124">
                        <a:pos x="T80" y="T81"/>
                      </a:cxn>
                      <a:cxn ang="T125">
                        <a:pos x="T82" y="T83"/>
                      </a:cxn>
                    </a:cxnLst>
                    <a:rect l="T126" t="T127" r="T128" b="T129"/>
                    <a:pathLst>
                      <a:path w="98" h="169">
                        <a:moveTo>
                          <a:pt x="98" y="14"/>
                        </a:moveTo>
                        <a:lnTo>
                          <a:pt x="14" y="56"/>
                        </a:lnTo>
                        <a:lnTo>
                          <a:pt x="28" y="56"/>
                        </a:lnTo>
                        <a:lnTo>
                          <a:pt x="14" y="70"/>
                        </a:lnTo>
                        <a:lnTo>
                          <a:pt x="0" y="56"/>
                        </a:lnTo>
                        <a:lnTo>
                          <a:pt x="42" y="70"/>
                        </a:lnTo>
                        <a:lnTo>
                          <a:pt x="84" y="84"/>
                        </a:lnTo>
                        <a:lnTo>
                          <a:pt x="98" y="84"/>
                        </a:lnTo>
                        <a:lnTo>
                          <a:pt x="98" y="99"/>
                        </a:lnTo>
                        <a:lnTo>
                          <a:pt x="84" y="113"/>
                        </a:lnTo>
                        <a:lnTo>
                          <a:pt x="42" y="127"/>
                        </a:lnTo>
                        <a:lnTo>
                          <a:pt x="14" y="141"/>
                        </a:lnTo>
                        <a:lnTo>
                          <a:pt x="28" y="127"/>
                        </a:lnTo>
                        <a:lnTo>
                          <a:pt x="28" y="141"/>
                        </a:lnTo>
                        <a:lnTo>
                          <a:pt x="14" y="141"/>
                        </a:lnTo>
                        <a:lnTo>
                          <a:pt x="42" y="155"/>
                        </a:lnTo>
                        <a:lnTo>
                          <a:pt x="70" y="155"/>
                        </a:lnTo>
                        <a:lnTo>
                          <a:pt x="84" y="155"/>
                        </a:lnTo>
                        <a:lnTo>
                          <a:pt x="84" y="169"/>
                        </a:lnTo>
                        <a:lnTo>
                          <a:pt x="70" y="169"/>
                        </a:lnTo>
                        <a:lnTo>
                          <a:pt x="70" y="155"/>
                        </a:lnTo>
                        <a:lnTo>
                          <a:pt x="70" y="169"/>
                        </a:lnTo>
                        <a:lnTo>
                          <a:pt x="42" y="169"/>
                        </a:lnTo>
                        <a:lnTo>
                          <a:pt x="14" y="155"/>
                        </a:lnTo>
                        <a:lnTo>
                          <a:pt x="14" y="141"/>
                        </a:lnTo>
                        <a:lnTo>
                          <a:pt x="14" y="127"/>
                        </a:lnTo>
                        <a:lnTo>
                          <a:pt x="42" y="113"/>
                        </a:lnTo>
                        <a:lnTo>
                          <a:pt x="84" y="99"/>
                        </a:lnTo>
                        <a:lnTo>
                          <a:pt x="84" y="84"/>
                        </a:lnTo>
                        <a:lnTo>
                          <a:pt x="84" y="99"/>
                        </a:lnTo>
                        <a:lnTo>
                          <a:pt x="42" y="84"/>
                        </a:lnTo>
                        <a:lnTo>
                          <a:pt x="0" y="70"/>
                        </a:lnTo>
                        <a:lnTo>
                          <a:pt x="0" y="56"/>
                        </a:lnTo>
                        <a:lnTo>
                          <a:pt x="14" y="42"/>
                        </a:lnTo>
                        <a:lnTo>
                          <a:pt x="98" y="0"/>
                        </a:lnTo>
                        <a:lnTo>
                          <a:pt x="98" y="14"/>
                        </a:lnTo>
                        <a:close/>
                      </a:path>
                    </a:pathLst>
                  </a:custGeom>
                  <a:blipFill dpi="0" rotWithShape="0">
                    <a:blip r:embed="rId8" cstate="print"/>
                    <a:srcRect/>
                    <a:tile tx="0" ty="0" sx="100000" sy="100000" flip="none" algn="tl"/>
                  </a:blip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22" name="Freeform 101"/>
                  <p:cNvSpPr>
                    <a:spLocks/>
                  </p:cNvSpPr>
                  <p:nvPr/>
                </p:nvSpPr>
                <p:spPr bwMode="auto">
                  <a:xfrm>
                    <a:off x="7834960" y="2038350"/>
                    <a:ext cx="22225" cy="22225"/>
                  </a:xfrm>
                  <a:custGeom>
                    <a:avLst/>
                    <a:gdLst>
                      <a:gd name="T0" fmla="*/ 2147483647 w 14"/>
                      <a:gd name="T1" fmla="*/ 0 h 14"/>
                      <a:gd name="T2" fmla="*/ 2147483647 w 14"/>
                      <a:gd name="T3" fmla="*/ 0 h 14"/>
                      <a:gd name="T4" fmla="*/ 0 w 14"/>
                      <a:gd name="T5" fmla="*/ 2147483647 h 14"/>
                      <a:gd name="T6" fmla="*/ 0 w 14"/>
                      <a:gd name="T7" fmla="*/ 0 h 14"/>
                      <a:gd name="T8" fmla="*/ 0 w 14"/>
                      <a:gd name="T9" fmla="*/ 0 h 14"/>
                      <a:gd name="T10" fmla="*/ 0 w 14"/>
                      <a:gd name="T11" fmla="*/ 0 h 14"/>
                      <a:gd name="T12" fmla="*/ 2147483647 w 14"/>
                      <a:gd name="T13" fmla="*/ 0 h 14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w 14"/>
                      <a:gd name="T22" fmla="*/ 0 h 14"/>
                      <a:gd name="T23" fmla="*/ 14 w 14"/>
                      <a:gd name="T24" fmla="*/ 14 h 14"/>
                    </a:gdLst>
                    <a:ahLst/>
                    <a:cxnLst>
                      <a:cxn ang="T14">
                        <a:pos x="T0" y="T1"/>
                      </a:cxn>
                      <a:cxn ang="T15">
                        <a:pos x="T2" y="T3"/>
                      </a:cxn>
                      <a:cxn ang="T16">
                        <a:pos x="T4" y="T5"/>
                      </a:cxn>
                      <a:cxn ang="T17">
                        <a:pos x="T6" y="T7"/>
                      </a:cxn>
                      <a:cxn ang="T18">
                        <a:pos x="T8" y="T9"/>
                      </a:cxn>
                      <a:cxn ang="T19">
                        <a:pos x="T10" y="T11"/>
                      </a:cxn>
                      <a:cxn ang="T20">
                        <a:pos x="T12" y="T13"/>
                      </a:cxn>
                    </a:cxnLst>
                    <a:rect l="T21" t="T22" r="T23" b="T24"/>
                    <a:pathLst>
                      <a:path w="14" h="14">
                        <a:moveTo>
                          <a:pt x="14" y="0"/>
                        </a:moveTo>
                        <a:lnTo>
                          <a:pt x="14" y="0"/>
                        </a:lnTo>
                        <a:lnTo>
                          <a:pt x="0" y="14"/>
                        </a:lnTo>
                        <a:lnTo>
                          <a:pt x="0" y="0"/>
                        </a:lnTo>
                        <a:lnTo>
                          <a:pt x="14" y="0"/>
                        </a:lnTo>
                        <a:close/>
                      </a:path>
                    </a:pathLst>
                  </a:custGeom>
                  <a:blipFill dpi="0" rotWithShape="0">
                    <a:blip r:embed="rId8" cstate="print"/>
                    <a:srcRect/>
                    <a:tile tx="0" ty="0" sx="100000" sy="100000" flip="none" algn="tl"/>
                  </a:blip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23" name="Freeform 102"/>
                  <p:cNvSpPr>
                    <a:spLocks/>
                  </p:cNvSpPr>
                  <p:nvPr/>
                </p:nvSpPr>
                <p:spPr bwMode="auto">
                  <a:xfrm>
                    <a:off x="7768285" y="2038350"/>
                    <a:ext cx="66675" cy="44450"/>
                  </a:xfrm>
                  <a:custGeom>
                    <a:avLst/>
                    <a:gdLst>
                      <a:gd name="T0" fmla="*/ 2147483647 w 42"/>
                      <a:gd name="T1" fmla="*/ 2147483647 h 28"/>
                      <a:gd name="T2" fmla="*/ 2147483647 w 42"/>
                      <a:gd name="T3" fmla="*/ 0 h 28"/>
                      <a:gd name="T4" fmla="*/ 0 w 42"/>
                      <a:gd name="T5" fmla="*/ 2147483647 h 28"/>
                      <a:gd name="T6" fmla="*/ 0 w 42"/>
                      <a:gd name="T7" fmla="*/ 2147483647 h 28"/>
                      <a:gd name="T8" fmla="*/ 2147483647 w 42"/>
                      <a:gd name="T9" fmla="*/ 2147483647 h 2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42"/>
                      <a:gd name="T16" fmla="*/ 0 h 28"/>
                      <a:gd name="T17" fmla="*/ 42 w 42"/>
                      <a:gd name="T18" fmla="*/ 28 h 28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42" h="28">
                        <a:moveTo>
                          <a:pt x="42" y="14"/>
                        </a:moveTo>
                        <a:lnTo>
                          <a:pt x="42" y="0"/>
                        </a:lnTo>
                        <a:lnTo>
                          <a:pt x="0" y="14"/>
                        </a:lnTo>
                        <a:lnTo>
                          <a:pt x="0" y="28"/>
                        </a:lnTo>
                        <a:lnTo>
                          <a:pt x="42" y="14"/>
                        </a:lnTo>
                        <a:close/>
                      </a:path>
                    </a:pathLst>
                  </a:custGeom>
                  <a:blipFill dpi="0" rotWithShape="0">
                    <a:blip r:embed="rId8" cstate="print"/>
                    <a:srcRect/>
                    <a:tile tx="0" ty="0" sx="100000" sy="100000" flip="none" algn="tl"/>
                  </a:blip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cxnSp>
              <p:nvCxnSpPr>
                <p:cNvPr id="119" name="Straight Arrow Connector 118"/>
                <p:cNvCxnSpPr/>
                <p:nvPr/>
              </p:nvCxnSpPr>
              <p:spPr bwMode="auto">
                <a:xfrm>
                  <a:off x="8327572" y="4484348"/>
                  <a:ext cx="167346" cy="0"/>
                </a:xfrm>
                <a:prstGeom prst="straightConnector1">
                  <a:avLst/>
                </a:prstGeom>
                <a:noFill/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arrow"/>
                </a:ln>
                <a:effectLst/>
              </p:spPr>
            </p:cxnSp>
          </p:grpSp>
          <p:sp>
            <p:nvSpPr>
              <p:cNvPr id="114" name="Rectangle 113"/>
              <p:cNvSpPr/>
              <p:nvPr/>
            </p:nvSpPr>
            <p:spPr bwMode="auto">
              <a:xfrm>
                <a:off x="4312566" y="2601516"/>
                <a:ext cx="387197" cy="139500"/>
              </a:xfrm>
              <a:prstGeom prst="rect">
                <a:avLst/>
              </a:prstGeom>
              <a:solidFill>
                <a:srgbClr val="FFC00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1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15" name="Rectangle 114"/>
              <p:cNvSpPr/>
              <p:nvPr/>
            </p:nvSpPr>
            <p:spPr bwMode="auto">
              <a:xfrm>
                <a:off x="4312566" y="2753916"/>
                <a:ext cx="387197" cy="139500"/>
              </a:xfrm>
              <a:prstGeom prst="rect">
                <a:avLst/>
              </a:prstGeom>
              <a:solidFill>
                <a:srgbClr val="FFC00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1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16" name="Rectangle 115"/>
              <p:cNvSpPr/>
              <p:nvPr/>
            </p:nvSpPr>
            <p:spPr bwMode="auto">
              <a:xfrm>
                <a:off x="4312566" y="2906316"/>
                <a:ext cx="387197" cy="139500"/>
              </a:xfrm>
              <a:prstGeom prst="rect">
                <a:avLst/>
              </a:prstGeom>
              <a:solidFill>
                <a:srgbClr val="FFC00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1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17" name="Rectangle 116"/>
              <p:cNvSpPr/>
              <p:nvPr/>
            </p:nvSpPr>
            <p:spPr bwMode="auto">
              <a:xfrm>
                <a:off x="4312566" y="3058716"/>
                <a:ext cx="387197" cy="139500"/>
              </a:xfrm>
              <a:prstGeom prst="rect">
                <a:avLst/>
              </a:prstGeom>
              <a:solidFill>
                <a:srgbClr val="FFC00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1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grpSp>
          <p:nvGrpSpPr>
            <p:cNvPr id="83" name="Group 82"/>
            <p:cNvGrpSpPr/>
            <p:nvPr/>
          </p:nvGrpSpPr>
          <p:grpSpPr>
            <a:xfrm>
              <a:off x="4627793" y="1504869"/>
              <a:ext cx="633687" cy="1313651"/>
              <a:chOff x="4189321" y="2018833"/>
              <a:chExt cx="633687" cy="1313651"/>
            </a:xfrm>
          </p:grpSpPr>
          <p:sp>
            <p:nvSpPr>
              <p:cNvPr id="100" name="Rectangle 99"/>
              <p:cNvSpPr/>
              <p:nvPr/>
            </p:nvSpPr>
            <p:spPr bwMode="auto">
              <a:xfrm rot="5400000">
                <a:off x="3849339" y="2358815"/>
                <a:ext cx="1313651" cy="633687"/>
              </a:xfrm>
              <a:prstGeom prst="rect">
                <a:avLst/>
              </a:prstGeom>
              <a:solidFill>
                <a:srgbClr val="E1FFFF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1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grpSp>
            <p:nvGrpSpPr>
              <p:cNvPr id="101" name="Group 100"/>
              <p:cNvGrpSpPr/>
              <p:nvPr/>
            </p:nvGrpSpPr>
            <p:grpSpPr>
              <a:xfrm>
                <a:off x="4316883" y="2197221"/>
                <a:ext cx="300243" cy="312737"/>
                <a:chOff x="8327572" y="4328206"/>
                <a:chExt cx="300243" cy="312737"/>
              </a:xfrm>
            </p:grpSpPr>
            <p:grpSp>
              <p:nvGrpSpPr>
                <p:cNvPr id="106" name="Group 105"/>
                <p:cNvGrpSpPr/>
                <p:nvPr/>
              </p:nvGrpSpPr>
              <p:grpSpPr>
                <a:xfrm>
                  <a:off x="8472240" y="4328206"/>
                  <a:ext cx="155575" cy="312737"/>
                  <a:chOff x="7723835" y="1770063"/>
                  <a:chExt cx="155575" cy="312737"/>
                </a:xfrm>
              </p:grpSpPr>
              <p:sp>
                <p:nvSpPr>
                  <p:cNvPr id="108" name="Freeform 99"/>
                  <p:cNvSpPr>
                    <a:spLocks/>
                  </p:cNvSpPr>
                  <p:nvPr/>
                </p:nvSpPr>
                <p:spPr bwMode="auto">
                  <a:xfrm>
                    <a:off x="7723835" y="1770063"/>
                    <a:ext cx="155575" cy="290512"/>
                  </a:xfrm>
                  <a:custGeom>
                    <a:avLst/>
                    <a:gdLst>
                      <a:gd name="T0" fmla="*/ 2147483647 w 98"/>
                      <a:gd name="T1" fmla="*/ 0 h 183"/>
                      <a:gd name="T2" fmla="*/ 2147483647 w 98"/>
                      <a:gd name="T3" fmla="*/ 2147483647 h 183"/>
                      <a:gd name="T4" fmla="*/ 0 w 98"/>
                      <a:gd name="T5" fmla="*/ 2147483647 h 183"/>
                      <a:gd name="T6" fmla="*/ 0 w 98"/>
                      <a:gd name="T7" fmla="*/ 2147483647 h 183"/>
                      <a:gd name="T8" fmla="*/ 2147483647 w 98"/>
                      <a:gd name="T9" fmla="*/ 2147483647 h 183"/>
                      <a:gd name="T10" fmla="*/ 2147483647 w 98"/>
                      <a:gd name="T11" fmla="*/ 2147483647 h 183"/>
                      <a:gd name="T12" fmla="*/ 2147483647 w 98"/>
                      <a:gd name="T13" fmla="*/ 2147483647 h 183"/>
                      <a:gd name="T14" fmla="*/ 2147483647 w 98"/>
                      <a:gd name="T15" fmla="*/ 2147483647 h 183"/>
                      <a:gd name="T16" fmla="*/ 2147483647 w 98"/>
                      <a:gd name="T17" fmla="*/ 2147483647 h 183"/>
                      <a:gd name="T18" fmla="*/ 2147483647 w 98"/>
                      <a:gd name="T19" fmla="*/ 2147483647 h 183"/>
                      <a:gd name="T20" fmla="*/ 2147483647 w 98"/>
                      <a:gd name="T21" fmla="*/ 2147483647 h 183"/>
                      <a:gd name="T22" fmla="*/ 2147483647 w 98"/>
                      <a:gd name="T23" fmla="*/ 2147483647 h 183"/>
                      <a:gd name="T24" fmla="*/ 2147483647 w 98"/>
                      <a:gd name="T25" fmla="*/ 2147483647 h 183"/>
                      <a:gd name="T26" fmla="*/ 2147483647 w 98"/>
                      <a:gd name="T27" fmla="*/ 2147483647 h 183"/>
                      <a:gd name="T28" fmla="*/ 2147483647 w 98"/>
                      <a:gd name="T29" fmla="*/ 2147483647 h 183"/>
                      <a:gd name="T30" fmla="*/ 2147483647 w 98"/>
                      <a:gd name="T31" fmla="*/ 2147483647 h 183"/>
                      <a:gd name="T32" fmla="*/ 2147483647 w 98"/>
                      <a:gd name="T33" fmla="*/ 2147483647 h 183"/>
                      <a:gd name="T34" fmla="*/ 2147483647 w 98"/>
                      <a:gd name="T35" fmla="*/ 0 h 183"/>
                      <a:gd name="T36" fmla="*/ 0 60000 65536"/>
                      <a:gd name="T37" fmla="*/ 0 60000 65536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  <a:gd name="T45" fmla="*/ 0 60000 65536"/>
                      <a:gd name="T46" fmla="*/ 0 60000 65536"/>
                      <a:gd name="T47" fmla="*/ 0 60000 65536"/>
                      <a:gd name="T48" fmla="*/ 0 60000 65536"/>
                      <a:gd name="T49" fmla="*/ 0 60000 65536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w 98"/>
                      <a:gd name="T55" fmla="*/ 0 h 183"/>
                      <a:gd name="T56" fmla="*/ 98 w 98"/>
                      <a:gd name="T57" fmla="*/ 183 h 183"/>
                    </a:gdLst>
                    <a:ahLst/>
                    <a:cxnLst>
                      <a:cxn ang="T36">
                        <a:pos x="T0" y="T1"/>
                      </a:cxn>
                      <a:cxn ang="T37">
                        <a:pos x="T2" y="T3"/>
                      </a:cxn>
                      <a:cxn ang="T38">
                        <a:pos x="T4" y="T5"/>
                      </a:cxn>
                      <a:cxn ang="T39">
                        <a:pos x="T6" y="T7"/>
                      </a:cxn>
                      <a:cxn ang="T40">
                        <a:pos x="T8" y="T9"/>
                      </a:cxn>
                      <a:cxn ang="T41">
                        <a:pos x="T10" y="T11"/>
                      </a:cxn>
                      <a:cxn ang="T42">
                        <a:pos x="T12" y="T13"/>
                      </a:cxn>
                      <a:cxn ang="T43">
                        <a:pos x="T14" y="T15"/>
                      </a:cxn>
                      <a:cxn ang="T44">
                        <a:pos x="T16" y="T17"/>
                      </a:cxn>
                      <a:cxn ang="T45">
                        <a:pos x="T18" y="T19"/>
                      </a:cxn>
                      <a:cxn ang="T46">
                        <a:pos x="T20" y="T21"/>
                      </a:cxn>
                      <a:cxn ang="T47">
                        <a:pos x="T22" y="T23"/>
                      </a:cxn>
                      <a:cxn ang="T48">
                        <a:pos x="T24" y="T25"/>
                      </a:cxn>
                      <a:cxn ang="T49">
                        <a:pos x="T26" y="T27"/>
                      </a:cxn>
                      <a:cxn ang="T50">
                        <a:pos x="T28" y="T29"/>
                      </a:cxn>
                      <a:cxn ang="T51">
                        <a:pos x="T30" y="T31"/>
                      </a:cxn>
                      <a:cxn ang="T52">
                        <a:pos x="T32" y="T33"/>
                      </a:cxn>
                      <a:cxn ang="T53">
                        <a:pos x="T34" y="T35"/>
                      </a:cxn>
                    </a:cxnLst>
                    <a:rect l="T54" t="T55" r="T56" b="T57"/>
                    <a:pathLst>
                      <a:path w="98" h="183">
                        <a:moveTo>
                          <a:pt x="98" y="0"/>
                        </a:moveTo>
                        <a:lnTo>
                          <a:pt x="14" y="42"/>
                        </a:lnTo>
                        <a:lnTo>
                          <a:pt x="0" y="56"/>
                        </a:lnTo>
                        <a:lnTo>
                          <a:pt x="42" y="70"/>
                        </a:lnTo>
                        <a:lnTo>
                          <a:pt x="84" y="84"/>
                        </a:lnTo>
                        <a:lnTo>
                          <a:pt x="84" y="99"/>
                        </a:lnTo>
                        <a:lnTo>
                          <a:pt x="42" y="113"/>
                        </a:lnTo>
                        <a:lnTo>
                          <a:pt x="14" y="127"/>
                        </a:lnTo>
                        <a:lnTo>
                          <a:pt x="14" y="141"/>
                        </a:lnTo>
                        <a:lnTo>
                          <a:pt x="42" y="155"/>
                        </a:lnTo>
                        <a:lnTo>
                          <a:pt x="70" y="155"/>
                        </a:lnTo>
                        <a:lnTo>
                          <a:pt x="70" y="169"/>
                        </a:lnTo>
                        <a:lnTo>
                          <a:pt x="28" y="183"/>
                        </a:lnTo>
                        <a:lnTo>
                          <a:pt x="98" y="0"/>
                        </a:lnTo>
                        <a:close/>
                      </a:path>
                    </a:pathLst>
                  </a:custGeom>
                  <a:blipFill dpi="0" rotWithShape="0">
                    <a:blip r:embed="rId7" cstate="print"/>
                    <a:srcRect/>
                    <a:tile tx="0" ty="0" sx="100000" sy="100000" flip="none" algn="tl"/>
                  </a:blip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09" name="Freeform 100"/>
                  <p:cNvSpPr>
                    <a:spLocks/>
                  </p:cNvSpPr>
                  <p:nvPr/>
                </p:nvSpPr>
                <p:spPr bwMode="auto">
                  <a:xfrm>
                    <a:off x="7723835" y="1770063"/>
                    <a:ext cx="155575" cy="268287"/>
                  </a:xfrm>
                  <a:custGeom>
                    <a:avLst/>
                    <a:gdLst>
                      <a:gd name="T0" fmla="*/ 2147483647 w 98"/>
                      <a:gd name="T1" fmla="*/ 2147483647 h 169"/>
                      <a:gd name="T2" fmla="*/ 2147483647 w 98"/>
                      <a:gd name="T3" fmla="*/ 2147483647 h 169"/>
                      <a:gd name="T4" fmla="*/ 2147483647 w 98"/>
                      <a:gd name="T5" fmla="*/ 2147483647 h 169"/>
                      <a:gd name="T6" fmla="*/ 2147483647 w 98"/>
                      <a:gd name="T7" fmla="*/ 2147483647 h 169"/>
                      <a:gd name="T8" fmla="*/ 0 w 98"/>
                      <a:gd name="T9" fmla="*/ 2147483647 h 169"/>
                      <a:gd name="T10" fmla="*/ 2147483647 w 98"/>
                      <a:gd name="T11" fmla="*/ 2147483647 h 169"/>
                      <a:gd name="T12" fmla="*/ 2147483647 w 98"/>
                      <a:gd name="T13" fmla="*/ 2147483647 h 169"/>
                      <a:gd name="T14" fmla="*/ 2147483647 w 98"/>
                      <a:gd name="T15" fmla="*/ 2147483647 h 169"/>
                      <a:gd name="T16" fmla="*/ 2147483647 w 98"/>
                      <a:gd name="T17" fmla="*/ 2147483647 h 169"/>
                      <a:gd name="T18" fmla="*/ 2147483647 w 98"/>
                      <a:gd name="T19" fmla="*/ 2147483647 h 169"/>
                      <a:gd name="T20" fmla="*/ 2147483647 w 98"/>
                      <a:gd name="T21" fmla="*/ 2147483647 h 169"/>
                      <a:gd name="T22" fmla="*/ 2147483647 w 98"/>
                      <a:gd name="T23" fmla="*/ 2147483647 h 169"/>
                      <a:gd name="T24" fmla="*/ 2147483647 w 98"/>
                      <a:gd name="T25" fmla="*/ 2147483647 h 169"/>
                      <a:gd name="T26" fmla="*/ 2147483647 w 98"/>
                      <a:gd name="T27" fmla="*/ 2147483647 h 169"/>
                      <a:gd name="T28" fmla="*/ 2147483647 w 98"/>
                      <a:gd name="T29" fmla="*/ 2147483647 h 169"/>
                      <a:gd name="T30" fmla="*/ 2147483647 w 98"/>
                      <a:gd name="T31" fmla="*/ 2147483647 h 169"/>
                      <a:gd name="T32" fmla="*/ 2147483647 w 98"/>
                      <a:gd name="T33" fmla="*/ 2147483647 h 169"/>
                      <a:gd name="T34" fmla="*/ 2147483647 w 98"/>
                      <a:gd name="T35" fmla="*/ 2147483647 h 169"/>
                      <a:gd name="T36" fmla="*/ 2147483647 w 98"/>
                      <a:gd name="T37" fmla="*/ 2147483647 h 169"/>
                      <a:gd name="T38" fmla="*/ 2147483647 w 98"/>
                      <a:gd name="T39" fmla="*/ 2147483647 h 169"/>
                      <a:gd name="T40" fmla="*/ 2147483647 w 98"/>
                      <a:gd name="T41" fmla="*/ 2147483647 h 169"/>
                      <a:gd name="T42" fmla="*/ 2147483647 w 98"/>
                      <a:gd name="T43" fmla="*/ 2147483647 h 169"/>
                      <a:gd name="T44" fmla="*/ 2147483647 w 98"/>
                      <a:gd name="T45" fmla="*/ 2147483647 h 169"/>
                      <a:gd name="T46" fmla="*/ 2147483647 w 98"/>
                      <a:gd name="T47" fmla="*/ 2147483647 h 169"/>
                      <a:gd name="T48" fmla="*/ 2147483647 w 98"/>
                      <a:gd name="T49" fmla="*/ 2147483647 h 169"/>
                      <a:gd name="T50" fmla="*/ 2147483647 w 98"/>
                      <a:gd name="T51" fmla="*/ 2147483647 h 169"/>
                      <a:gd name="T52" fmla="*/ 2147483647 w 98"/>
                      <a:gd name="T53" fmla="*/ 2147483647 h 169"/>
                      <a:gd name="T54" fmla="*/ 2147483647 w 98"/>
                      <a:gd name="T55" fmla="*/ 2147483647 h 169"/>
                      <a:gd name="T56" fmla="*/ 2147483647 w 98"/>
                      <a:gd name="T57" fmla="*/ 2147483647 h 169"/>
                      <a:gd name="T58" fmla="*/ 2147483647 w 98"/>
                      <a:gd name="T59" fmla="*/ 2147483647 h 169"/>
                      <a:gd name="T60" fmla="*/ 2147483647 w 98"/>
                      <a:gd name="T61" fmla="*/ 2147483647 h 169"/>
                      <a:gd name="T62" fmla="*/ 2147483647 w 98"/>
                      <a:gd name="T63" fmla="*/ 2147483647 h 169"/>
                      <a:gd name="T64" fmla="*/ 2147483647 w 98"/>
                      <a:gd name="T65" fmla="*/ 2147483647 h 169"/>
                      <a:gd name="T66" fmla="*/ 2147483647 w 98"/>
                      <a:gd name="T67" fmla="*/ 2147483647 h 169"/>
                      <a:gd name="T68" fmla="*/ 2147483647 w 98"/>
                      <a:gd name="T69" fmla="*/ 2147483647 h 169"/>
                      <a:gd name="T70" fmla="*/ 2147483647 w 98"/>
                      <a:gd name="T71" fmla="*/ 2147483647 h 169"/>
                      <a:gd name="T72" fmla="*/ 2147483647 w 98"/>
                      <a:gd name="T73" fmla="*/ 2147483647 h 169"/>
                      <a:gd name="T74" fmla="*/ 0 w 98"/>
                      <a:gd name="T75" fmla="*/ 2147483647 h 169"/>
                      <a:gd name="T76" fmla="*/ 0 w 98"/>
                      <a:gd name="T77" fmla="*/ 2147483647 h 169"/>
                      <a:gd name="T78" fmla="*/ 0 w 98"/>
                      <a:gd name="T79" fmla="*/ 2147483647 h 169"/>
                      <a:gd name="T80" fmla="*/ 2147483647 w 98"/>
                      <a:gd name="T81" fmla="*/ 2147483647 h 169"/>
                      <a:gd name="T82" fmla="*/ 2147483647 w 98"/>
                      <a:gd name="T83" fmla="*/ 0 h 169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w 98"/>
                      <a:gd name="T127" fmla="*/ 0 h 169"/>
                      <a:gd name="T128" fmla="*/ 98 w 98"/>
                      <a:gd name="T129" fmla="*/ 169 h 169"/>
                    </a:gdLst>
                    <a:ahLst/>
                    <a:cxnLst>
                      <a:cxn ang="T84">
                        <a:pos x="T0" y="T1"/>
                      </a:cxn>
                      <a:cxn ang="T85">
                        <a:pos x="T2" y="T3"/>
                      </a:cxn>
                      <a:cxn ang="T86">
                        <a:pos x="T4" y="T5"/>
                      </a:cxn>
                      <a:cxn ang="T87">
                        <a:pos x="T6" y="T7"/>
                      </a:cxn>
                      <a:cxn ang="T88">
                        <a:pos x="T8" y="T9"/>
                      </a:cxn>
                      <a:cxn ang="T89">
                        <a:pos x="T10" y="T11"/>
                      </a:cxn>
                      <a:cxn ang="T90">
                        <a:pos x="T12" y="T13"/>
                      </a:cxn>
                      <a:cxn ang="T91">
                        <a:pos x="T14" y="T15"/>
                      </a:cxn>
                      <a:cxn ang="T92">
                        <a:pos x="T16" y="T17"/>
                      </a:cxn>
                      <a:cxn ang="T93">
                        <a:pos x="T18" y="T19"/>
                      </a:cxn>
                      <a:cxn ang="T94">
                        <a:pos x="T20" y="T21"/>
                      </a:cxn>
                      <a:cxn ang="T95">
                        <a:pos x="T22" y="T23"/>
                      </a:cxn>
                      <a:cxn ang="T96">
                        <a:pos x="T24" y="T25"/>
                      </a:cxn>
                      <a:cxn ang="T97">
                        <a:pos x="T26" y="T27"/>
                      </a:cxn>
                      <a:cxn ang="T98">
                        <a:pos x="T28" y="T29"/>
                      </a:cxn>
                      <a:cxn ang="T99">
                        <a:pos x="T30" y="T31"/>
                      </a:cxn>
                      <a:cxn ang="T100">
                        <a:pos x="T32" y="T33"/>
                      </a:cxn>
                      <a:cxn ang="T101">
                        <a:pos x="T34" y="T35"/>
                      </a:cxn>
                      <a:cxn ang="T102">
                        <a:pos x="T36" y="T37"/>
                      </a:cxn>
                      <a:cxn ang="T103">
                        <a:pos x="T38" y="T39"/>
                      </a:cxn>
                      <a:cxn ang="T104">
                        <a:pos x="T40" y="T41"/>
                      </a:cxn>
                      <a:cxn ang="T105">
                        <a:pos x="T42" y="T43"/>
                      </a:cxn>
                      <a:cxn ang="T106">
                        <a:pos x="T44" y="T45"/>
                      </a:cxn>
                      <a:cxn ang="T107">
                        <a:pos x="T46" y="T47"/>
                      </a:cxn>
                      <a:cxn ang="T108">
                        <a:pos x="T48" y="T49"/>
                      </a:cxn>
                      <a:cxn ang="T109">
                        <a:pos x="T50" y="T51"/>
                      </a:cxn>
                      <a:cxn ang="T110">
                        <a:pos x="T52" y="T53"/>
                      </a:cxn>
                      <a:cxn ang="T111">
                        <a:pos x="T54" y="T55"/>
                      </a:cxn>
                      <a:cxn ang="T112">
                        <a:pos x="T56" y="T57"/>
                      </a:cxn>
                      <a:cxn ang="T113">
                        <a:pos x="T58" y="T59"/>
                      </a:cxn>
                      <a:cxn ang="T114">
                        <a:pos x="T60" y="T61"/>
                      </a:cxn>
                      <a:cxn ang="T115">
                        <a:pos x="T62" y="T63"/>
                      </a:cxn>
                      <a:cxn ang="T116">
                        <a:pos x="T64" y="T65"/>
                      </a:cxn>
                      <a:cxn ang="T117">
                        <a:pos x="T66" y="T67"/>
                      </a:cxn>
                      <a:cxn ang="T118">
                        <a:pos x="T68" y="T69"/>
                      </a:cxn>
                      <a:cxn ang="T119">
                        <a:pos x="T70" y="T71"/>
                      </a:cxn>
                      <a:cxn ang="T120">
                        <a:pos x="T72" y="T73"/>
                      </a:cxn>
                      <a:cxn ang="T121">
                        <a:pos x="T74" y="T75"/>
                      </a:cxn>
                      <a:cxn ang="T122">
                        <a:pos x="T76" y="T77"/>
                      </a:cxn>
                      <a:cxn ang="T123">
                        <a:pos x="T78" y="T79"/>
                      </a:cxn>
                      <a:cxn ang="T124">
                        <a:pos x="T80" y="T81"/>
                      </a:cxn>
                      <a:cxn ang="T125">
                        <a:pos x="T82" y="T83"/>
                      </a:cxn>
                    </a:cxnLst>
                    <a:rect l="T126" t="T127" r="T128" b="T129"/>
                    <a:pathLst>
                      <a:path w="98" h="169">
                        <a:moveTo>
                          <a:pt x="98" y="14"/>
                        </a:moveTo>
                        <a:lnTo>
                          <a:pt x="14" y="56"/>
                        </a:lnTo>
                        <a:lnTo>
                          <a:pt x="28" y="56"/>
                        </a:lnTo>
                        <a:lnTo>
                          <a:pt x="14" y="70"/>
                        </a:lnTo>
                        <a:lnTo>
                          <a:pt x="0" y="56"/>
                        </a:lnTo>
                        <a:lnTo>
                          <a:pt x="42" y="70"/>
                        </a:lnTo>
                        <a:lnTo>
                          <a:pt x="84" y="84"/>
                        </a:lnTo>
                        <a:lnTo>
                          <a:pt x="98" y="84"/>
                        </a:lnTo>
                        <a:lnTo>
                          <a:pt x="98" y="99"/>
                        </a:lnTo>
                        <a:lnTo>
                          <a:pt x="84" y="113"/>
                        </a:lnTo>
                        <a:lnTo>
                          <a:pt x="42" y="127"/>
                        </a:lnTo>
                        <a:lnTo>
                          <a:pt x="14" y="141"/>
                        </a:lnTo>
                        <a:lnTo>
                          <a:pt x="28" y="127"/>
                        </a:lnTo>
                        <a:lnTo>
                          <a:pt x="28" y="141"/>
                        </a:lnTo>
                        <a:lnTo>
                          <a:pt x="14" y="141"/>
                        </a:lnTo>
                        <a:lnTo>
                          <a:pt x="42" y="155"/>
                        </a:lnTo>
                        <a:lnTo>
                          <a:pt x="70" y="155"/>
                        </a:lnTo>
                        <a:lnTo>
                          <a:pt x="84" y="155"/>
                        </a:lnTo>
                        <a:lnTo>
                          <a:pt x="84" y="169"/>
                        </a:lnTo>
                        <a:lnTo>
                          <a:pt x="70" y="169"/>
                        </a:lnTo>
                        <a:lnTo>
                          <a:pt x="70" y="155"/>
                        </a:lnTo>
                        <a:lnTo>
                          <a:pt x="70" y="169"/>
                        </a:lnTo>
                        <a:lnTo>
                          <a:pt x="42" y="169"/>
                        </a:lnTo>
                        <a:lnTo>
                          <a:pt x="14" y="155"/>
                        </a:lnTo>
                        <a:lnTo>
                          <a:pt x="14" y="141"/>
                        </a:lnTo>
                        <a:lnTo>
                          <a:pt x="14" y="127"/>
                        </a:lnTo>
                        <a:lnTo>
                          <a:pt x="42" y="113"/>
                        </a:lnTo>
                        <a:lnTo>
                          <a:pt x="84" y="99"/>
                        </a:lnTo>
                        <a:lnTo>
                          <a:pt x="84" y="84"/>
                        </a:lnTo>
                        <a:lnTo>
                          <a:pt x="84" y="99"/>
                        </a:lnTo>
                        <a:lnTo>
                          <a:pt x="42" y="84"/>
                        </a:lnTo>
                        <a:lnTo>
                          <a:pt x="0" y="70"/>
                        </a:lnTo>
                        <a:lnTo>
                          <a:pt x="0" y="56"/>
                        </a:lnTo>
                        <a:lnTo>
                          <a:pt x="14" y="42"/>
                        </a:lnTo>
                        <a:lnTo>
                          <a:pt x="98" y="0"/>
                        </a:lnTo>
                        <a:lnTo>
                          <a:pt x="98" y="14"/>
                        </a:lnTo>
                        <a:close/>
                      </a:path>
                    </a:pathLst>
                  </a:custGeom>
                  <a:blipFill dpi="0" rotWithShape="0">
                    <a:blip r:embed="rId8" cstate="print"/>
                    <a:srcRect/>
                    <a:tile tx="0" ty="0" sx="100000" sy="100000" flip="none" algn="tl"/>
                  </a:blip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10" name="Freeform 101"/>
                  <p:cNvSpPr>
                    <a:spLocks/>
                  </p:cNvSpPr>
                  <p:nvPr/>
                </p:nvSpPr>
                <p:spPr bwMode="auto">
                  <a:xfrm>
                    <a:off x="7834960" y="2038350"/>
                    <a:ext cx="22225" cy="22225"/>
                  </a:xfrm>
                  <a:custGeom>
                    <a:avLst/>
                    <a:gdLst>
                      <a:gd name="T0" fmla="*/ 2147483647 w 14"/>
                      <a:gd name="T1" fmla="*/ 0 h 14"/>
                      <a:gd name="T2" fmla="*/ 2147483647 w 14"/>
                      <a:gd name="T3" fmla="*/ 0 h 14"/>
                      <a:gd name="T4" fmla="*/ 0 w 14"/>
                      <a:gd name="T5" fmla="*/ 2147483647 h 14"/>
                      <a:gd name="T6" fmla="*/ 0 w 14"/>
                      <a:gd name="T7" fmla="*/ 0 h 14"/>
                      <a:gd name="T8" fmla="*/ 0 w 14"/>
                      <a:gd name="T9" fmla="*/ 0 h 14"/>
                      <a:gd name="T10" fmla="*/ 0 w 14"/>
                      <a:gd name="T11" fmla="*/ 0 h 14"/>
                      <a:gd name="T12" fmla="*/ 2147483647 w 14"/>
                      <a:gd name="T13" fmla="*/ 0 h 14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w 14"/>
                      <a:gd name="T22" fmla="*/ 0 h 14"/>
                      <a:gd name="T23" fmla="*/ 14 w 14"/>
                      <a:gd name="T24" fmla="*/ 14 h 14"/>
                    </a:gdLst>
                    <a:ahLst/>
                    <a:cxnLst>
                      <a:cxn ang="T14">
                        <a:pos x="T0" y="T1"/>
                      </a:cxn>
                      <a:cxn ang="T15">
                        <a:pos x="T2" y="T3"/>
                      </a:cxn>
                      <a:cxn ang="T16">
                        <a:pos x="T4" y="T5"/>
                      </a:cxn>
                      <a:cxn ang="T17">
                        <a:pos x="T6" y="T7"/>
                      </a:cxn>
                      <a:cxn ang="T18">
                        <a:pos x="T8" y="T9"/>
                      </a:cxn>
                      <a:cxn ang="T19">
                        <a:pos x="T10" y="T11"/>
                      </a:cxn>
                      <a:cxn ang="T20">
                        <a:pos x="T12" y="T13"/>
                      </a:cxn>
                    </a:cxnLst>
                    <a:rect l="T21" t="T22" r="T23" b="T24"/>
                    <a:pathLst>
                      <a:path w="14" h="14">
                        <a:moveTo>
                          <a:pt x="14" y="0"/>
                        </a:moveTo>
                        <a:lnTo>
                          <a:pt x="14" y="0"/>
                        </a:lnTo>
                        <a:lnTo>
                          <a:pt x="0" y="14"/>
                        </a:lnTo>
                        <a:lnTo>
                          <a:pt x="0" y="0"/>
                        </a:lnTo>
                        <a:lnTo>
                          <a:pt x="14" y="0"/>
                        </a:lnTo>
                        <a:close/>
                      </a:path>
                    </a:pathLst>
                  </a:custGeom>
                  <a:blipFill dpi="0" rotWithShape="0">
                    <a:blip r:embed="rId8" cstate="print"/>
                    <a:srcRect/>
                    <a:tile tx="0" ty="0" sx="100000" sy="100000" flip="none" algn="tl"/>
                  </a:blip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11" name="Freeform 102"/>
                  <p:cNvSpPr>
                    <a:spLocks/>
                  </p:cNvSpPr>
                  <p:nvPr/>
                </p:nvSpPr>
                <p:spPr bwMode="auto">
                  <a:xfrm>
                    <a:off x="7768285" y="2038350"/>
                    <a:ext cx="66675" cy="44450"/>
                  </a:xfrm>
                  <a:custGeom>
                    <a:avLst/>
                    <a:gdLst>
                      <a:gd name="T0" fmla="*/ 2147483647 w 42"/>
                      <a:gd name="T1" fmla="*/ 2147483647 h 28"/>
                      <a:gd name="T2" fmla="*/ 2147483647 w 42"/>
                      <a:gd name="T3" fmla="*/ 0 h 28"/>
                      <a:gd name="T4" fmla="*/ 0 w 42"/>
                      <a:gd name="T5" fmla="*/ 2147483647 h 28"/>
                      <a:gd name="T6" fmla="*/ 0 w 42"/>
                      <a:gd name="T7" fmla="*/ 2147483647 h 28"/>
                      <a:gd name="T8" fmla="*/ 2147483647 w 42"/>
                      <a:gd name="T9" fmla="*/ 2147483647 h 2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42"/>
                      <a:gd name="T16" fmla="*/ 0 h 28"/>
                      <a:gd name="T17" fmla="*/ 42 w 42"/>
                      <a:gd name="T18" fmla="*/ 28 h 28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42" h="28">
                        <a:moveTo>
                          <a:pt x="42" y="14"/>
                        </a:moveTo>
                        <a:lnTo>
                          <a:pt x="42" y="0"/>
                        </a:lnTo>
                        <a:lnTo>
                          <a:pt x="0" y="14"/>
                        </a:lnTo>
                        <a:lnTo>
                          <a:pt x="0" y="28"/>
                        </a:lnTo>
                        <a:lnTo>
                          <a:pt x="42" y="14"/>
                        </a:lnTo>
                        <a:close/>
                      </a:path>
                    </a:pathLst>
                  </a:custGeom>
                  <a:blipFill dpi="0" rotWithShape="0">
                    <a:blip r:embed="rId8" cstate="print"/>
                    <a:srcRect/>
                    <a:tile tx="0" ty="0" sx="100000" sy="100000" flip="none" algn="tl"/>
                  </a:blip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cxnSp>
              <p:nvCxnSpPr>
                <p:cNvPr id="107" name="Straight Arrow Connector 106"/>
                <p:cNvCxnSpPr/>
                <p:nvPr/>
              </p:nvCxnSpPr>
              <p:spPr bwMode="auto">
                <a:xfrm>
                  <a:off x="8327572" y="4484348"/>
                  <a:ext cx="167346" cy="0"/>
                </a:xfrm>
                <a:prstGeom prst="straightConnector1">
                  <a:avLst/>
                </a:prstGeom>
                <a:noFill/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arrow"/>
                </a:ln>
                <a:effectLst/>
              </p:spPr>
            </p:cxnSp>
          </p:grpSp>
          <p:sp>
            <p:nvSpPr>
              <p:cNvPr id="102" name="Rectangle 101"/>
              <p:cNvSpPr/>
              <p:nvPr/>
            </p:nvSpPr>
            <p:spPr bwMode="auto">
              <a:xfrm>
                <a:off x="4312566" y="2601516"/>
                <a:ext cx="387197" cy="139500"/>
              </a:xfrm>
              <a:prstGeom prst="rect">
                <a:avLst/>
              </a:prstGeom>
              <a:solidFill>
                <a:srgbClr val="FFFF0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1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03" name="Rectangle 102"/>
              <p:cNvSpPr/>
              <p:nvPr/>
            </p:nvSpPr>
            <p:spPr bwMode="auto">
              <a:xfrm>
                <a:off x="4312566" y="2753916"/>
                <a:ext cx="387197" cy="139500"/>
              </a:xfrm>
              <a:prstGeom prst="rect">
                <a:avLst/>
              </a:prstGeom>
              <a:solidFill>
                <a:srgbClr val="FFFF0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1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04" name="Rectangle 103"/>
              <p:cNvSpPr/>
              <p:nvPr/>
            </p:nvSpPr>
            <p:spPr bwMode="auto">
              <a:xfrm>
                <a:off x="4312566" y="2906316"/>
                <a:ext cx="387197" cy="139500"/>
              </a:xfrm>
              <a:prstGeom prst="rect">
                <a:avLst/>
              </a:prstGeom>
              <a:solidFill>
                <a:srgbClr val="FFFF0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1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05" name="Rectangle 104"/>
              <p:cNvSpPr/>
              <p:nvPr/>
            </p:nvSpPr>
            <p:spPr bwMode="auto">
              <a:xfrm>
                <a:off x="4312566" y="3058716"/>
                <a:ext cx="387197" cy="139500"/>
              </a:xfrm>
              <a:prstGeom prst="rect">
                <a:avLst/>
              </a:prstGeom>
              <a:solidFill>
                <a:srgbClr val="FFFF0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1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grpSp>
          <p:nvGrpSpPr>
            <p:cNvPr id="84" name="Group 83"/>
            <p:cNvGrpSpPr/>
            <p:nvPr/>
          </p:nvGrpSpPr>
          <p:grpSpPr>
            <a:xfrm>
              <a:off x="5316955" y="2266774"/>
              <a:ext cx="633687" cy="1313651"/>
              <a:chOff x="4189321" y="2018833"/>
              <a:chExt cx="633687" cy="1313651"/>
            </a:xfrm>
          </p:grpSpPr>
          <p:sp>
            <p:nvSpPr>
              <p:cNvPr id="88" name="Rectangle 87"/>
              <p:cNvSpPr/>
              <p:nvPr/>
            </p:nvSpPr>
            <p:spPr bwMode="auto">
              <a:xfrm rot="5400000">
                <a:off x="3849339" y="2358815"/>
                <a:ext cx="1313651" cy="633687"/>
              </a:xfrm>
              <a:prstGeom prst="rect">
                <a:avLst/>
              </a:prstGeom>
              <a:solidFill>
                <a:srgbClr val="E1FFFF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1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grpSp>
            <p:nvGrpSpPr>
              <p:cNvPr id="89" name="Group 88"/>
              <p:cNvGrpSpPr/>
              <p:nvPr/>
            </p:nvGrpSpPr>
            <p:grpSpPr>
              <a:xfrm>
                <a:off x="4316883" y="2197221"/>
                <a:ext cx="300243" cy="312737"/>
                <a:chOff x="8327572" y="4328206"/>
                <a:chExt cx="300243" cy="312737"/>
              </a:xfrm>
            </p:grpSpPr>
            <p:grpSp>
              <p:nvGrpSpPr>
                <p:cNvPr id="94" name="Group 93"/>
                <p:cNvGrpSpPr/>
                <p:nvPr/>
              </p:nvGrpSpPr>
              <p:grpSpPr>
                <a:xfrm>
                  <a:off x="8472240" y="4328206"/>
                  <a:ext cx="155575" cy="312737"/>
                  <a:chOff x="7723835" y="1770063"/>
                  <a:chExt cx="155575" cy="312737"/>
                </a:xfrm>
              </p:grpSpPr>
              <p:sp>
                <p:nvSpPr>
                  <p:cNvPr id="96" name="Freeform 99"/>
                  <p:cNvSpPr>
                    <a:spLocks/>
                  </p:cNvSpPr>
                  <p:nvPr/>
                </p:nvSpPr>
                <p:spPr bwMode="auto">
                  <a:xfrm>
                    <a:off x="7723835" y="1770063"/>
                    <a:ext cx="155575" cy="290512"/>
                  </a:xfrm>
                  <a:custGeom>
                    <a:avLst/>
                    <a:gdLst>
                      <a:gd name="T0" fmla="*/ 2147483647 w 98"/>
                      <a:gd name="T1" fmla="*/ 0 h 183"/>
                      <a:gd name="T2" fmla="*/ 2147483647 w 98"/>
                      <a:gd name="T3" fmla="*/ 2147483647 h 183"/>
                      <a:gd name="T4" fmla="*/ 0 w 98"/>
                      <a:gd name="T5" fmla="*/ 2147483647 h 183"/>
                      <a:gd name="T6" fmla="*/ 0 w 98"/>
                      <a:gd name="T7" fmla="*/ 2147483647 h 183"/>
                      <a:gd name="T8" fmla="*/ 2147483647 w 98"/>
                      <a:gd name="T9" fmla="*/ 2147483647 h 183"/>
                      <a:gd name="T10" fmla="*/ 2147483647 w 98"/>
                      <a:gd name="T11" fmla="*/ 2147483647 h 183"/>
                      <a:gd name="T12" fmla="*/ 2147483647 w 98"/>
                      <a:gd name="T13" fmla="*/ 2147483647 h 183"/>
                      <a:gd name="T14" fmla="*/ 2147483647 w 98"/>
                      <a:gd name="T15" fmla="*/ 2147483647 h 183"/>
                      <a:gd name="T16" fmla="*/ 2147483647 w 98"/>
                      <a:gd name="T17" fmla="*/ 2147483647 h 183"/>
                      <a:gd name="T18" fmla="*/ 2147483647 w 98"/>
                      <a:gd name="T19" fmla="*/ 2147483647 h 183"/>
                      <a:gd name="T20" fmla="*/ 2147483647 w 98"/>
                      <a:gd name="T21" fmla="*/ 2147483647 h 183"/>
                      <a:gd name="T22" fmla="*/ 2147483647 w 98"/>
                      <a:gd name="T23" fmla="*/ 2147483647 h 183"/>
                      <a:gd name="T24" fmla="*/ 2147483647 w 98"/>
                      <a:gd name="T25" fmla="*/ 2147483647 h 183"/>
                      <a:gd name="T26" fmla="*/ 2147483647 w 98"/>
                      <a:gd name="T27" fmla="*/ 2147483647 h 183"/>
                      <a:gd name="T28" fmla="*/ 2147483647 w 98"/>
                      <a:gd name="T29" fmla="*/ 2147483647 h 183"/>
                      <a:gd name="T30" fmla="*/ 2147483647 w 98"/>
                      <a:gd name="T31" fmla="*/ 2147483647 h 183"/>
                      <a:gd name="T32" fmla="*/ 2147483647 w 98"/>
                      <a:gd name="T33" fmla="*/ 2147483647 h 183"/>
                      <a:gd name="T34" fmla="*/ 2147483647 w 98"/>
                      <a:gd name="T35" fmla="*/ 0 h 183"/>
                      <a:gd name="T36" fmla="*/ 0 60000 65536"/>
                      <a:gd name="T37" fmla="*/ 0 60000 65536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  <a:gd name="T45" fmla="*/ 0 60000 65536"/>
                      <a:gd name="T46" fmla="*/ 0 60000 65536"/>
                      <a:gd name="T47" fmla="*/ 0 60000 65536"/>
                      <a:gd name="T48" fmla="*/ 0 60000 65536"/>
                      <a:gd name="T49" fmla="*/ 0 60000 65536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w 98"/>
                      <a:gd name="T55" fmla="*/ 0 h 183"/>
                      <a:gd name="T56" fmla="*/ 98 w 98"/>
                      <a:gd name="T57" fmla="*/ 183 h 183"/>
                    </a:gdLst>
                    <a:ahLst/>
                    <a:cxnLst>
                      <a:cxn ang="T36">
                        <a:pos x="T0" y="T1"/>
                      </a:cxn>
                      <a:cxn ang="T37">
                        <a:pos x="T2" y="T3"/>
                      </a:cxn>
                      <a:cxn ang="T38">
                        <a:pos x="T4" y="T5"/>
                      </a:cxn>
                      <a:cxn ang="T39">
                        <a:pos x="T6" y="T7"/>
                      </a:cxn>
                      <a:cxn ang="T40">
                        <a:pos x="T8" y="T9"/>
                      </a:cxn>
                      <a:cxn ang="T41">
                        <a:pos x="T10" y="T11"/>
                      </a:cxn>
                      <a:cxn ang="T42">
                        <a:pos x="T12" y="T13"/>
                      </a:cxn>
                      <a:cxn ang="T43">
                        <a:pos x="T14" y="T15"/>
                      </a:cxn>
                      <a:cxn ang="T44">
                        <a:pos x="T16" y="T17"/>
                      </a:cxn>
                      <a:cxn ang="T45">
                        <a:pos x="T18" y="T19"/>
                      </a:cxn>
                      <a:cxn ang="T46">
                        <a:pos x="T20" y="T21"/>
                      </a:cxn>
                      <a:cxn ang="T47">
                        <a:pos x="T22" y="T23"/>
                      </a:cxn>
                      <a:cxn ang="T48">
                        <a:pos x="T24" y="T25"/>
                      </a:cxn>
                      <a:cxn ang="T49">
                        <a:pos x="T26" y="T27"/>
                      </a:cxn>
                      <a:cxn ang="T50">
                        <a:pos x="T28" y="T29"/>
                      </a:cxn>
                      <a:cxn ang="T51">
                        <a:pos x="T30" y="T31"/>
                      </a:cxn>
                      <a:cxn ang="T52">
                        <a:pos x="T32" y="T33"/>
                      </a:cxn>
                      <a:cxn ang="T53">
                        <a:pos x="T34" y="T35"/>
                      </a:cxn>
                    </a:cxnLst>
                    <a:rect l="T54" t="T55" r="T56" b="T57"/>
                    <a:pathLst>
                      <a:path w="98" h="183">
                        <a:moveTo>
                          <a:pt x="98" y="0"/>
                        </a:moveTo>
                        <a:lnTo>
                          <a:pt x="14" y="42"/>
                        </a:lnTo>
                        <a:lnTo>
                          <a:pt x="0" y="56"/>
                        </a:lnTo>
                        <a:lnTo>
                          <a:pt x="42" y="70"/>
                        </a:lnTo>
                        <a:lnTo>
                          <a:pt x="84" y="84"/>
                        </a:lnTo>
                        <a:lnTo>
                          <a:pt x="84" y="99"/>
                        </a:lnTo>
                        <a:lnTo>
                          <a:pt x="42" y="113"/>
                        </a:lnTo>
                        <a:lnTo>
                          <a:pt x="14" y="127"/>
                        </a:lnTo>
                        <a:lnTo>
                          <a:pt x="14" y="141"/>
                        </a:lnTo>
                        <a:lnTo>
                          <a:pt x="42" y="155"/>
                        </a:lnTo>
                        <a:lnTo>
                          <a:pt x="70" y="155"/>
                        </a:lnTo>
                        <a:lnTo>
                          <a:pt x="70" y="169"/>
                        </a:lnTo>
                        <a:lnTo>
                          <a:pt x="28" y="183"/>
                        </a:lnTo>
                        <a:lnTo>
                          <a:pt x="98" y="0"/>
                        </a:lnTo>
                        <a:close/>
                      </a:path>
                    </a:pathLst>
                  </a:custGeom>
                  <a:blipFill dpi="0" rotWithShape="0">
                    <a:blip r:embed="rId7" cstate="print"/>
                    <a:srcRect/>
                    <a:tile tx="0" ty="0" sx="100000" sy="100000" flip="none" algn="tl"/>
                  </a:blip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97" name="Freeform 100"/>
                  <p:cNvSpPr>
                    <a:spLocks/>
                  </p:cNvSpPr>
                  <p:nvPr/>
                </p:nvSpPr>
                <p:spPr bwMode="auto">
                  <a:xfrm>
                    <a:off x="7723835" y="1770063"/>
                    <a:ext cx="155575" cy="268287"/>
                  </a:xfrm>
                  <a:custGeom>
                    <a:avLst/>
                    <a:gdLst>
                      <a:gd name="T0" fmla="*/ 2147483647 w 98"/>
                      <a:gd name="T1" fmla="*/ 2147483647 h 169"/>
                      <a:gd name="T2" fmla="*/ 2147483647 w 98"/>
                      <a:gd name="T3" fmla="*/ 2147483647 h 169"/>
                      <a:gd name="T4" fmla="*/ 2147483647 w 98"/>
                      <a:gd name="T5" fmla="*/ 2147483647 h 169"/>
                      <a:gd name="T6" fmla="*/ 2147483647 w 98"/>
                      <a:gd name="T7" fmla="*/ 2147483647 h 169"/>
                      <a:gd name="T8" fmla="*/ 0 w 98"/>
                      <a:gd name="T9" fmla="*/ 2147483647 h 169"/>
                      <a:gd name="T10" fmla="*/ 2147483647 w 98"/>
                      <a:gd name="T11" fmla="*/ 2147483647 h 169"/>
                      <a:gd name="T12" fmla="*/ 2147483647 w 98"/>
                      <a:gd name="T13" fmla="*/ 2147483647 h 169"/>
                      <a:gd name="T14" fmla="*/ 2147483647 w 98"/>
                      <a:gd name="T15" fmla="*/ 2147483647 h 169"/>
                      <a:gd name="T16" fmla="*/ 2147483647 w 98"/>
                      <a:gd name="T17" fmla="*/ 2147483647 h 169"/>
                      <a:gd name="T18" fmla="*/ 2147483647 w 98"/>
                      <a:gd name="T19" fmla="*/ 2147483647 h 169"/>
                      <a:gd name="T20" fmla="*/ 2147483647 w 98"/>
                      <a:gd name="T21" fmla="*/ 2147483647 h 169"/>
                      <a:gd name="T22" fmla="*/ 2147483647 w 98"/>
                      <a:gd name="T23" fmla="*/ 2147483647 h 169"/>
                      <a:gd name="T24" fmla="*/ 2147483647 w 98"/>
                      <a:gd name="T25" fmla="*/ 2147483647 h 169"/>
                      <a:gd name="T26" fmla="*/ 2147483647 w 98"/>
                      <a:gd name="T27" fmla="*/ 2147483647 h 169"/>
                      <a:gd name="T28" fmla="*/ 2147483647 w 98"/>
                      <a:gd name="T29" fmla="*/ 2147483647 h 169"/>
                      <a:gd name="T30" fmla="*/ 2147483647 w 98"/>
                      <a:gd name="T31" fmla="*/ 2147483647 h 169"/>
                      <a:gd name="T32" fmla="*/ 2147483647 w 98"/>
                      <a:gd name="T33" fmla="*/ 2147483647 h 169"/>
                      <a:gd name="T34" fmla="*/ 2147483647 w 98"/>
                      <a:gd name="T35" fmla="*/ 2147483647 h 169"/>
                      <a:gd name="T36" fmla="*/ 2147483647 w 98"/>
                      <a:gd name="T37" fmla="*/ 2147483647 h 169"/>
                      <a:gd name="T38" fmla="*/ 2147483647 w 98"/>
                      <a:gd name="T39" fmla="*/ 2147483647 h 169"/>
                      <a:gd name="T40" fmla="*/ 2147483647 w 98"/>
                      <a:gd name="T41" fmla="*/ 2147483647 h 169"/>
                      <a:gd name="T42" fmla="*/ 2147483647 w 98"/>
                      <a:gd name="T43" fmla="*/ 2147483647 h 169"/>
                      <a:gd name="T44" fmla="*/ 2147483647 w 98"/>
                      <a:gd name="T45" fmla="*/ 2147483647 h 169"/>
                      <a:gd name="T46" fmla="*/ 2147483647 w 98"/>
                      <a:gd name="T47" fmla="*/ 2147483647 h 169"/>
                      <a:gd name="T48" fmla="*/ 2147483647 w 98"/>
                      <a:gd name="T49" fmla="*/ 2147483647 h 169"/>
                      <a:gd name="T50" fmla="*/ 2147483647 w 98"/>
                      <a:gd name="T51" fmla="*/ 2147483647 h 169"/>
                      <a:gd name="T52" fmla="*/ 2147483647 w 98"/>
                      <a:gd name="T53" fmla="*/ 2147483647 h 169"/>
                      <a:gd name="T54" fmla="*/ 2147483647 w 98"/>
                      <a:gd name="T55" fmla="*/ 2147483647 h 169"/>
                      <a:gd name="T56" fmla="*/ 2147483647 w 98"/>
                      <a:gd name="T57" fmla="*/ 2147483647 h 169"/>
                      <a:gd name="T58" fmla="*/ 2147483647 w 98"/>
                      <a:gd name="T59" fmla="*/ 2147483647 h 169"/>
                      <a:gd name="T60" fmla="*/ 2147483647 w 98"/>
                      <a:gd name="T61" fmla="*/ 2147483647 h 169"/>
                      <a:gd name="T62" fmla="*/ 2147483647 w 98"/>
                      <a:gd name="T63" fmla="*/ 2147483647 h 169"/>
                      <a:gd name="T64" fmla="*/ 2147483647 w 98"/>
                      <a:gd name="T65" fmla="*/ 2147483647 h 169"/>
                      <a:gd name="T66" fmla="*/ 2147483647 w 98"/>
                      <a:gd name="T67" fmla="*/ 2147483647 h 169"/>
                      <a:gd name="T68" fmla="*/ 2147483647 w 98"/>
                      <a:gd name="T69" fmla="*/ 2147483647 h 169"/>
                      <a:gd name="T70" fmla="*/ 2147483647 w 98"/>
                      <a:gd name="T71" fmla="*/ 2147483647 h 169"/>
                      <a:gd name="T72" fmla="*/ 2147483647 w 98"/>
                      <a:gd name="T73" fmla="*/ 2147483647 h 169"/>
                      <a:gd name="T74" fmla="*/ 0 w 98"/>
                      <a:gd name="T75" fmla="*/ 2147483647 h 169"/>
                      <a:gd name="T76" fmla="*/ 0 w 98"/>
                      <a:gd name="T77" fmla="*/ 2147483647 h 169"/>
                      <a:gd name="T78" fmla="*/ 0 w 98"/>
                      <a:gd name="T79" fmla="*/ 2147483647 h 169"/>
                      <a:gd name="T80" fmla="*/ 2147483647 w 98"/>
                      <a:gd name="T81" fmla="*/ 2147483647 h 169"/>
                      <a:gd name="T82" fmla="*/ 2147483647 w 98"/>
                      <a:gd name="T83" fmla="*/ 0 h 169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w 98"/>
                      <a:gd name="T127" fmla="*/ 0 h 169"/>
                      <a:gd name="T128" fmla="*/ 98 w 98"/>
                      <a:gd name="T129" fmla="*/ 169 h 169"/>
                    </a:gdLst>
                    <a:ahLst/>
                    <a:cxnLst>
                      <a:cxn ang="T84">
                        <a:pos x="T0" y="T1"/>
                      </a:cxn>
                      <a:cxn ang="T85">
                        <a:pos x="T2" y="T3"/>
                      </a:cxn>
                      <a:cxn ang="T86">
                        <a:pos x="T4" y="T5"/>
                      </a:cxn>
                      <a:cxn ang="T87">
                        <a:pos x="T6" y="T7"/>
                      </a:cxn>
                      <a:cxn ang="T88">
                        <a:pos x="T8" y="T9"/>
                      </a:cxn>
                      <a:cxn ang="T89">
                        <a:pos x="T10" y="T11"/>
                      </a:cxn>
                      <a:cxn ang="T90">
                        <a:pos x="T12" y="T13"/>
                      </a:cxn>
                      <a:cxn ang="T91">
                        <a:pos x="T14" y="T15"/>
                      </a:cxn>
                      <a:cxn ang="T92">
                        <a:pos x="T16" y="T17"/>
                      </a:cxn>
                      <a:cxn ang="T93">
                        <a:pos x="T18" y="T19"/>
                      </a:cxn>
                      <a:cxn ang="T94">
                        <a:pos x="T20" y="T21"/>
                      </a:cxn>
                      <a:cxn ang="T95">
                        <a:pos x="T22" y="T23"/>
                      </a:cxn>
                      <a:cxn ang="T96">
                        <a:pos x="T24" y="T25"/>
                      </a:cxn>
                      <a:cxn ang="T97">
                        <a:pos x="T26" y="T27"/>
                      </a:cxn>
                      <a:cxn ang="T98">
                        <a:pos x="T28" y="T29"/>
                      </a:cxn>
                      <a:cxn ang="T99">
                        <a:pos x="T30" y="T31"/>
                      </a:cxn>
                      <a:cxn ang="T100">
                        <a:pos x="T32" y="T33"/>
                      </a:cxn>
                      <a:cxn ang="T101">
                        <a:pos x="T34" y="T35"/>
                      </a:cxn>
                      <a:cxn ang="T102">
                        <a:pos x="T36" y="T37"/>
                      </a:cxn>
                      <a:cxn ang="T103">
                        <a:pos x="T38" y="T39"/>
                      </a:cxn>
                      <a:cxn ang="T104">
                        <a:pos x="T40" y="T41"/>
                      </a:cxn>
                      <a:cxn ang="T105">
                        <a:pos x="T42" y="T43"/>
                      </a:cxn>
                      <a:cxn ang="T106">
                        <a:pos x="T44" y="T45"/>
                      </a:cxn>
                      <a:cxn ang="T107">
                        <a:pos x="T46" y="T47"/>
                      </a:cxn>
                      <a:cxn ang="T108">
                        <a:pos x="T48" y="T49"/>
                      </a:cxn>
                      <a:cxn ang="T109">
                        <a:pos x="T50" y="T51"/>
                      </a:cxn>
                      <a:cxn ang="T110">
                        <a:pos x="T52" y="T53"/>
                      </a:cxn>
                      <a:cxn ang="T111">
                        <a:pos x="T54" y="T55"/>
                      </a:cxn>
                      <a:cxn ang="T112">
                        <a:pos x="T56" y="T57"/>
                      </a:cxn>
                      <a:cxn ang="T113">
                        <a:pos x="T58" y="T59"/>
                      </a:cxn>
                      <a:cxn ang="T114">
                        <a:pos x="T60" y="T61"/>
                      </a:cxn>
                      <a:cxn ang="T115">
                        <a:pos x="T62" y="T63"/>
                      </a:cxn>
                      <a:cxn ang="T116">
                        <a:pos x="T64" y="T65"/>
                      </a:cxn>
                      <a:cxn ang="T117">
                        <a:pos x="T66" y="T67"/>
                      </a:cxn>
                      <a:cxn ang="T118">
                        <a:pos x="T68" y="T69"/>
                      </a:cxn>
                      <a:cxn ang="T119">
                        <a:pos x="T70" y="T71"/>
                      </a:cxn>
                      <a:cxn ang="T120">
                        <a:pos x="T72" y="T73"/>
                      </a:cxn>
                      <a:cxn ang="T121">
                        <a:pos x="T74" y="T75"/>
                      </a:cxn>
                      <a:cxn ang="T122">
                        <a:pos x="T76" y="T77"/>
                      </a:cxn>
                      <a:cxn ang="T123">
                        <a:pos x="T78" y="T79"/>
                      </a:cxn>
                      <a:cxn ang="T124">
                        <a:pos x="T80" y="T81"/>
                      </a:cxn>
                      <a:cxn ang="T125">
                        <a:pos x="T82" y="T83"/>
                      </a:cxn>
                    </a:cxnLst>
                    <a:rect l="T126" t="T127" r="T128" b="T129"/>
                    <a:pathLst>
                      <a:path w="98" h="169">
                        <a:moveTo>
                          <a:pt x="98" y="14"/>
                        </a:moveTo>
                        <a:lnTo>
                          <a:pt x="14" y="56"/>
                        </a:lnTo>
                        <a:lnTo>
                          <a:pt x="28" y="56"/>
                        </a:lnTo>
                        <a:lnTo>
                          <a:pt x="14" y="70"/>
                        </a:lnTo>
                        <a:lnTo>
                          <a:pt x="0" y="56"/>
                        </a:lnTo>
                        <a:lnTo>
                          <a:pt x="42" y="70"/>
                        </a:lnTo>
                        <a:lnTo>
                          <a:pt x="84" y="84"/>
                        </a:lnTo>
                        <a:lnTo>
                          <a:pt x="98" y="84"/>
                        </a:lnTo>
                        <a:lnTo>
                          <a:pt x="98" y="99"/>
                        </a:lnTo>
                        <a:lnTo>
                          <a:pt x="84" y="113"/>
                        </a:lnTo>
                        <a:lnTo>
                          <a:pt x="42" y="127"/>
                        </a:lnTo>
                        <a:lnTo>
                          <a:pt x="14" y="141"/>
                        </a:lnTo>
                        <a:lnTo>
                          <a:pt x="28" y="127"/>
                        </a:lnTo>
                        <a:lnTo>
                          <a:pt x="28" y="141"/>
                        </a:lnTo>
                        <a:lnTo>
                          <a:pt x="14" y="141"/>
                        </a:lnTo>
                        <a:lnTo>
                          <a:pt x="42" y="155"/>
                        </a:lnTo>
                        <a:lnTo>
                          <a:pt x="70" y="155"/>
                        </a:lnTo>
                        <a:lnTo>
                          <a:pt x="84" y="155"/>
                        </a:lnTo>
                        <a:lnTo>
                          <a:pt x="84" y="169"/>
                        </a:lnTo>
                        <a:lnTo>
                          <a:pt x="70" y="169"/>
                        </a:lnTo>
                        <a:lnTo>
                          <a:pt x="70" y="155"/>
                        </a:lnTo>
                        <a:lnTo>
                          <a:pt x="70" y="169"/>
                        </a:lnTo>
                        <a:lnTo>
                          <a:pt x="42" y="169"/>
                        </a:lnTo>
                        <a:lnTo>
                          <a:pt x="14" y="155"/>
                        </a:lnTo>
                        <a:lnTo>
                          <a:pt x="14" y="141"/>
                        </a:lnTo>
                        <a:lnTo>
                          <a:pt x="14" y="127"/>
                        </a:lnTo>
                        <a:lnTo>
                          <a:pt x="42" y="113"/>
                        </a:lnTo>
                        <a:lnTo>
                          <a:pt x="84" y="99"/>
                        </a:lnTo>
                        <a:lnTo>
                          <a:pt x="84" y="84"/>
                        </a:lnTo>
                        <a:lnTo>
                          <a:pt x="84" y="99"/>
                        </a:lnTo>
                        <a:lnTo>
                          <a:pt x="42" y="84"/>
                        </a:lnTo>
                        <a:lnTo>
                          <a:pt x="0" y="70"/>
                        </a:lnTo>
                        <a:lnTo>
                          <a:pt x="0" y="56"/>
                        </a:lnTo>
                        <a:lnTo>
                          <a:pt x="14" y="42"/>
                        </a:lnTo>
                        <a:lnTo>
                          <a:pt x="98" y="0"/>
                        </a:lnTo>
                        <a:lnTo>
                          <a:pt x="98" y="14"/>
                        </a:lnTo>
                        <a:close/>
                      </a:path>
                    </a:pathLst>
                  </a:custGeom>
                  <a:blipFill dpi="0" rotWithShape="0">
                    <a:blip r:embed="rId8" cstate="print"/>
                    <a:srcRect/>
                    <a:tile tx="0" ty="0" sx="100000" sy="100000" flip="none" algn="tl"/>
                  </a:blip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98" name="Freeform 101"/>
                  <p:cNvSpPr>
                    <a:spLocks/>
                  </p:cNvSpPr>
                  <p:nvPr/>
                </p:nvSpPr>
                <p:spPr bwMode="auto">
                  <a:xfrm>
                    <a:off x="7834960" y="2038350"/>
                    <a:ext cx="22225" cy="22225"/>
                  </a:xfrm>
                  <a:custGeom>
                    <a:avLst/>
                    <a:gdLst>
                      <a:gd name="T0" fmla="*/ 2147483647 w 14"/>
                      <a:gd name="T1" fmla="*/ 0 h 14"/>
                      <a:gd name="T2" fmla="*/ 2147483647 w 14"/>
                      <a:gd name="T3" fmla="*/ 0 h 14"/>
                      <a:gd name="T4" fmla="*/ 0 w 14"/>
                      <a:gd name="T5" fmla="*/ 2147483647 h 14"/>
                      <a:gd name="T6" fmla="*/ 0 w 14"/>
                      <a:gd name="T7" fmla="*/ 0 h 14"/>
                      <a:gd name="T8" fmla="*/ 0 w 14"/>
                      <a:gd name="T9" fmla="*/ 0 h 14"/>
                      <a:gd name="T10" fmla="*/ 0 w 14"/>
                      <a:gd name="T11" fmla="*/ 0 h 14"/>
                      <a:gd name="T12" fmla="*/ 2147483647 w 14"/>
                      <a:gd name="T13" fmla="*/ 0 h 14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w 14"/>
                      <a:gd name="T22" fmla="*/ 0 h 14"/>
                      <a:gd name="T23" fmla="*/ 14 w 14"/>
                      <a:gd name="T24" fmla="*/ 14 h 14"/>
                    </a:gdLst>
                    <a:ahLst/>
                    <a:cxnLst>
                      <a:cxn ang="T14">
                        <a:pos x="T0" y="T1"/>
                      </a:cxn>
                      <a:cxn ang="T15">
                        <a:pos x="T2" y="T3"/>
                      </a:cxn>
                      <a:cxn ang="T16">
                        <a:pos x="T4" y="T5"/>
                      </a:cxn>
                      <a:cxn ang="T17">
                        <a:pos x="T6" y="T7"/>
                      </a:cxn>
                      <a:cxn ang="T18">
                        <a:pos x="T8" y="T9"/>
                      </a:cxn>
                      <a:cxn ang="T19">
                        <a:pos x="T10" y="T11"/>
                      </a:cxn>
                      <a:cxn ang="T20">
                        <a:pos x="T12" y="T13"/>
                      </a:cxn>
                    </a:cxnLst>
                    <a:rect l="T21" t="T22" r="T23" b="T24"/>
                    <a:pathLst>
                      <a:path w="14" h="14">
                        <a:moveTo>
                          <a:pt x="14" y="0"/>
                        </a:moveTo>
                        <a:lnTo>
                          <a:pt x="14" y="0"/>
                        </a:lnTo>
                        <a:lnTo>
                          <a:pt x="0" y="14"/>
                        </a:lnTo>
                        <a:lnTo>
                          <a:pt x="0" y="0"/>
                        </a:lnTo>
                        <a:lnTo>
                          <a:pt x="14" y="0"/>
                        </a:lnTo>
                        <a:close/>
                      </a:path>
                    </a:pathLst>
                  </a:custGeom>
                  <a:blipFill dpi="0" rotWithShape="0">
                    <a:blip r:embed="rId8" cstate="print"/>
                    <a:srcRect/>
                    <a:tile tx="0" ty="0" sx="100000" sy="100000" flip="none" algn="tl"/>
                  </a:blip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99" name="Freeform 102"/>
                  <p:cNvSpPr>
                    <a:spLocks/>
                  </p:cNvSpPr>
                  <p:nvPr/>
                </p:nvSpPr>
                <p:spPr bwMode="auto">
                  <a:xfrm>
                    <a:off x="7768285" y="2038350"/>
                    <a:ext cx="66675" cy="44450"/>
                  </a:xfrm>
                  <a:custGeom>
                    <a:avLst/>
                    <a:gdLst>
                      <a:gd name="T0" fmla="*/ 2147483647 w 42"/>
                      <a:gd name="T1" fmla="*/ 2147483647 h 28"/>
                      <a:gd name="T2" fmla="*/ 2147483647 w 42"/>
                      <a:gd name="T3" fmla="*/ 0 h 28"/>
                      <a:gd name="T4" fmla="*/ 0 w 42"/>
                      <a:gd name="T5" fmla="*/ 2147483647 h 28"/>
                      <a:gd name="T6" fmla="*/ 0 w 42"/>
                      <a:gd name="T7" fmla="*/ 2147483647 h 28"/>
                      <a:gd name="T8" fmla="*/ 2147483647 w 42"/>
                      <a:gd name="T9" fmla="*/ 2147483647 h 2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42"/>
                      <a:gd name="T16" fmla="*/ 0 h 28"/>
                      <a:gd name="T17" fmla="*/ 42 w 42"/>
                      <a:gd name="T18" fmla="*/ 28 h 28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42" h="28">
                        <a:moveTo>
                          <a:pt x="42" y="14"/>
                        </a:moveTo>
                        <a:lnTo>
                          <a:pt x="42" y="0"/>
                        </a:lnTo>
                        <a:lnTo>
                          <a:pt x="0" y="14"/>
                        </a:lnTo>
                        <a:lnTo>
                          <a:pt x="0" y="28"/>
                        </a:lnTo>
                        <a:lnTo>
                          <a:pt x="42" y="14"/>
                        </a:lnTo>
                        <a:close/>
                      </a:path>
                    </a:pathLst>
                  </a:custGeom>
                  <a:blipFill dpi="0" rotWithShape="0">
                    <a:blip r:embed="rId8" cstate="print"/>
                    <a:srcRect/>
                    <a:tile tx="0" ty="0" sx="100000" sy="100000" flip="none" algn="tl"/>
                  </a:blip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cxnSp>
              <p:nvCxnSpPr>
                <p:cNvPr id="95" name="Straight Arrow Connector 94"/>
                <p:cNvCxnSpPr/>
                <p:nvPr/>
              </p:nvCxnSpPr>
              <p:spPr bwMode="auto">
                <a:xfrm>
                  <a:off x="8327572" y="4484348"/>
                  <a:ext cx="167346" cy="0"/>
                </a:xfrm>
                <a:prstGeom prst="straightConnector1">
                  <a:avLst/>
                </a:prstGeom>
                <a:noFill/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arrow"/>
                </a:ln>
                <a:effectLst/>
              </p:spPr>
            </p:cxnSp>
          </p:grpSp>
          <p:sp>
            <p:nvSpPr>
              <p:cNvPr id="90" name="Rectangle 89"/>
              <p:cNvSpPr/>
              <p:nvPr/>
            </p:nvSpPr>
            <p:spPr bwMode="auto">
              <a:xfrm>
                <a:off x="4312566" y="2601516"/>
                <a:ext cx="387197" cy="139500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1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91" name="Rectangle 90"/>
              <p:cNvSpPr/>
              <p:nvPr/>
            </p:nvSpPr>
            <p:spPr bwMode="auto">
              <a:xfrm>
                <a:off x="4312566" y="2753916"/>
                <a:ext cx="387197" cy="139500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1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92" name="Rectangle 91"/>
              <p:cNvSpPr/>
              <p:nvPr/>
            </p:nvSpPr>
            <p:spPr bwMode="auto">
              <a:xfrm>
                <a:off x="4312566" y="2906316"/>
                <a:ext cx="387197" cy="139500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1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93" name="Rectangle 92"/>
              <p:cNvSpPr/>
              <p:nvPr/>
            </p:nvSpPr>
            <p:spPr bwMode="auto">
              <a:xfrm>
                <a:off x="4312566" y="3058716"/>
                <a:ext cx="387197" cy="139500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1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pic>
          <p:nvPicPr>
            <p:cNvPr id="85" name="Picture 2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0125" y="3038770"/>
              <a:ext cx="621355" cy="6204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6" name="Picture 2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35853" y="1615582"/>
              <a:ext cx="621355" cy="6204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7" name="Picture 2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11951" y="1544239"/>
              <a:ext cx="621355" cy="6204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26123845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488135"/>
            <a:ext cx="8839200" cy="381000"/>
          </a:xfrm>
        </p:spPr>
        <p:txBody>
          <a:bodyPr/>
          <a:lstStyle/>
          <a:p>
            <a:pPr eaLnBrk="1" hangingPunct="1"/>
            <a:r>
              <a:rPr lang="en-US" sz="3200" dirty="0" smtClean="0"/>
              <a:t>Summary</a:t>
            </a:r>
          </a:p>
        </p:txBody>
      </p:sp>
      <p:sp>
        <p:nvSpPr>
          <p:cNvPr id="2" name="Rectangle 1"/>
          <p:cNvSpPr/>
          <p:nvPr/>
        </p:nvSpPr>
        <p:spPr>
          <a:xfrm>
            <a:off x="0" y="1054631"/>
            <a:ext cx="4052047" cy="26314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1" indent="-228600" eaLnBrk="0" hangingPunct="0">
              <a:lnSpc>
                <a:spcPct val="100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Arial" pitchFamily="34" charset="0"/>
              <a:buChar char="•"/>
              <a:tabLst>
                <a:tab pos="4175125" algn="l"/>
              </a:tabLst>
              <a:defRPr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Android provides a range of concurrency mechanisms that apps can use to manage multiple threads that run concurrently within a process</a:t>
            </a:r>
          </a:p>
          <a:p>
            <a:pPr marL="228600" lvl="1" indent="-228600" eaLnBrk="0" hangingPunc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•"/>
              <a:tabLst>
                <a:tab pos="4175125" algn="l"/>
              </a:tabLst>
              <a:defRPr/>
            </a:pPr>
            <a:r>
              <a:rPr lang="en-US" sz="2000" dirty="0" smtClean="0">
                <a:latin typeface="+mn-lt"/>
                <a:ea typeface="+mn-ea"/>
                <a:cs typeface="+mn-cs"/>
              </a:rPr>
              <a:t>Some mechanisms are based </a:t>
            </a:r>
            <a:br>
              <a:rPr lang="en-US" sz="2000" dirty="0" smtClean="0">
                <a:latin typeface="+mn-lt"/>
                <a:ea typeface="+mn-ea"/>
                <a:cs typeface="+mn-cs"/>
              </a:rPr>
            </a:br>
            <a:r>
              <a:rPr lang="en-US" sz="2000" dirty="0" smtClean="0">
                <a:latin typeface="+mn-lt"/>
                <a:ea typeface="+mn-ea"/>
                <a:cs typeface="+mn-cs"/>
              </a:rPr>
              <a:t>on standard Java threading &amp; synchronization mechanisms</a:t>
            </a:r>
            <a:endParaRPr lang="en-US" sz="2000" dirty="0">
              <a:latin typeface="+mn-lt"/>
              <a:ea typeface="+mn-ea"/>
              <a:cs typeface="+mn-c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5918" y="1629430"/>
            <a:ext cx="4211235" cy="3613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32600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488135"/>
            <a:ext cx="8839200" cy="381000"/>
          </a:xfrm>
        </p:spPr>
        <p:txBody>
          <a:bodyPr/>
          <a:lstStyle/>
          <a:p>
            <a:pPr eaLnBrk="1" hangingPunct="1"/>
            <a:r>
              <a:rPr lang="en-US" sz="3200" dirty="0" smtClean="0"/>
              <a:t>Summary</a:t>
            </a:r>
          </a:p>
        </p:txBody>
      </p:sp>
      <p:sp>
        <p:nvSpPr>
          <p:cNvPr id="2" name="Rectangle 1"/>
          <p:cNvSpPr/>
          <p:nvPr/>
        </p:nvSpPr>
        <p:spPr>
          <a:xfrm>
            <a:off x="0" y="1054631"/>
            <a:ext cx="3818965" cy="36317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1" indent="-228600" eaLnBrk="0" hangingPunct="0">
              <a:lnSpc>
                <a:spcPct val="100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Arial" pitchFamily="34" charset="0"/>
              <a:buChar char="•"/>
              <a:tabLst>
                <a:tab pos="4175125" algn="l"/>
              </a:tabLst>
              <a:defRPr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Android provides a range of concurrency mechanisms that apps can use to manage multiple threads that run concurrently within a process</a:t>
            </a:r>
          </a:p>
          <a:p>
            <a:pPr marL="228600" lvl="1" indent="-228600" eaLnBrk="0" hangingPunct="0">
              <a:lnSpc>
                <a:spcPct val="100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Arial" pitchFamily="34" charset="0"/>
              <a:buChar char="•"/>
              <a:tabLst>
                <a:tab pos="4175125" algn="l"/>
              </a:tabLst>
              <a:defRPr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Some mechanisms are based on standard Java threading &amp; synchronization mechanisms</a:t>
            </a:r>
          </a:p>
          <a:p>
            <a:pPr marL="228600" lvl="1" indent="-228600" eaLnBrk="0" hangingPunc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•"/>
              <a:tabLst>
                <a:tab pos="4175125" algn="l"/>
              </a:tabLst>
              <a:defRPr/>
            </a:pPr>
            <a:r>
              <a:rPr lang="en-US" sz="2000" dirty="0" smtClean="0">
                <a:latin typeface="+mn-lt"/>
                <a:ea typeface="+mn-ea"/>
                <a:cs typeface="+mn-cs"/>
              </a:rPr>
              <a:t>Other mechanisms are based on Android concurrency idioms</a:t>
            </a:r>
            <a:endParaRPr lang="en-US" sz="2000" dirty="0">
              <a:latin typeface="+mn-lt"/>
              <a:ea typeface="+mn-ea"/>
              <a:cs typeface="+mn-cs"/>
            </a:endParaRPr>
          </a:p>
        </p:txBody>
      </p:sp>
      <p:sp>
        <p:nvSpPr>
          <p:cNvPr id="5" name="Freeform 4"/>
          <p:cNvSpPr/>
          <p:nvPr/>
        </p:nvSpPr>
        <p:spPr bwMode="auto">
          <a:xfrm flipV="1">
            <a:off x="5118723" y="1245836"/>
            <a:ext cx="544068" cy="4300692"/>
          </a:xfrm>
          <a:custGeom>
            <a:avLst/>
            <a:gdLst>
              <a:gd name="connsiteX0" fmla="*/ 1187441 w 1235932"/>
              <a:gd name="connsiteY0" fmla="*/ 461306 h 4552487"/>
              <a:gd name="connsiteX1" fmla="*/ 647114 w 1235932"/>
              <a:gd name="connsiteY1" fmla="*/ 11033 h 4552487"/>
              <a:gd name="connsiteX2" fmla="*/ 148351 w 1235932"/>
              <a:gd name="connsiteY2" fmla="*/ 870015 h 4552487"/>
              <a:gd name="connsiteX3" fmla="*/ 44441 w 1235932"/>
              <a:gd name="connsiteY3" fmla="*/ 2996687 h 4552487"/>
              <a:gd name="connsiteX4" fmla="*/ 799514 w 1235932"/>
              <a:gd name="connsiteY4" fmla="*/ 4527615 h 4552487"/>
              <a:gd name="connsiteX5" fmla="*/ 1235932 w 1235932"/>
              <a:gd name="connsiteY5" fmla="*/ 3945724 h 4552487"/>
              <a:gd name="connsiteX0" fmla="*/ 1187441 w 1235932"/>
              <a:gd name="connsiteY0" fmla="*/ 461306 h 4553624"/>
              <a:gd name="connsiteX1" fmla="*/ 647114 w 1235932"/>
              <a:gd name="connsiteY1" fmla="*/ 11033 h 4553624"/>
              <a:gd name="connsiteX2" fmla="*/ 148351 w 1235932"/>
              <a:gd name="connsiteY2" fmla="*/ 870015 h 4553624"/>
              <a:gd name="connsiteX3" fmla="*/ 44441 w 1235932"/>
              <a:gd name="connsiteY3" fmla="*/ 2996687 h 4553624"/>
              <a:gd name="connsiteX4" fmla="*/ 799514 w 1235932"/>
              <a:gd name="connsiteY4" fmla="*/ 4527615 h 4553624"/>
              <a:gd name="connsiteX5" fmla="*/ 1235932 w 1235932"/>
              <a:gd name="connsiteY5" fmla="*/ 3945724 h 4553624"/>
              <a:gd name="connsiteX0" fmla="*/ 1187441 w 1235932"/>
              <a:gd name="connsiteY0" fmla="*/ 461306 h 4584980"/>
              <a:gd name="connsiteX1" fmla="*/ 647114 w 1235932"/>
              <a:gd name="connsiteY1" fmla="*/ 11033 h 4584980"/>
              <a:gd name="connsiteX2" fmla="*/ 148351 w 1235932"/>
              <a:gd name="connsiteY2" fmla="*/ 870015 h 4584980"/>
              <a:gd name="connsiteX3" fmla="*/ 44441 w 1235932"/>
              <a:gd name="connsiteY3" fmla="*/ 2996687 h 4584980"/>
              <a:gd name="connsiteX4" fmla="*/ 799514 w 1235932"/>
              <a:gd name="connsiteY4" fmla="*/ 4527615 h 4584980"/>
              <a:gd name="connsiteX5" fmla="*/ 1235932 w 1235932"/>
              <a:gd name="connsiteY5" fmla="*/ 3945724 h 4584980"/>
              <a:gd name="connsiteX0" fmla="*/ 1187441 w 1235932"/>
              <a:gd name="connsiteY0" fmla="*/ 461306 h 4604820"/>
              <a:gd name="connsiteX1" fmla="*/ 647114 w 1235932"/>
              <a:gd name="connsiteY1" fmla="*/ 11033 h 4604820"/>
              <a:gd name="connsiteX2" fmla="*/ 148351 w 1235932"/>
              <a:gd name="connsiteY2" fmla="*/ 870015 h 4604820"/>
              <a:gd name="connsiteX3" fmla="*/ 44441 w 1235932"/>
              <a:gd name="connsiteY3" fmla="*/ 2996687 h 4604820"/>
              <a:gd name="connsiteX4" fmla="*/ 799514 w 1235932"/>
              <a:gd name="connsiteY4" fmla="*/ 4527615 h 4604820"/>
              <a:gd name="connsiteX5" fmla="*/ 1235932 w 1235932"/>
              <a:gd name="connsiteY5" fmla="*/ 3945724 h 4604820"/>
              <a:gd name="connsiteX0" fmla="*/ 1166808 w 1215299"/>
              <a:gd name="connsiteY0" fmla="*/ 461306 h 4611551"/>
              <a:gd name="connsiteX1" fmla="*/ 626481 w 1215299"/>
              <a:gd name="connsiteY1" fmla="*/ 11033 h 4611551"/>
              <a:gd name="connsiteX2" fmla="*/ 127718 w 1215299"/>
              <a:gd name="connsiteY2" fmla="*/ 870015 h 4611551"/>
              <a:gd name="connsiteX3" fmla="*/ 23808 w 1215299"/>
              <a:gd name="connsiteY3" fmla="*/ 2996687 h 4611551"/>
              <a:gd name="connsiteX4" fmla="*/ 494763 w 1215299"/>
              <a:gd name="connsiteY4" fmla="*/ 4534899 h 4611551"/>
              <a:gd name="connsiteX5" fmla="*/ 1215299 w 1215299"/>
              <a:gd name="connsiteY5" fmla="*/ 3945724 h 4611551"/>
              <a:gd name="connsiteX0" fmla="*/ 1166808 w 1215299"/>
              <a:gd name="connsiteY0" fmla="*/ 461306 h 4637721"/>
              <a:gd name="connsiteX1" fmla="*/ 626481 w 1215299"/>
              <a:gd name="connsiteY1" fmla="*/ 11033 h 4637721"/>
              <a:gd name="connsiteX2" fmla="*/ 127718 w 1215299"/>
              <a:gd name="connsiteY2" fmla="*/ 870015 h 4637721"/>
              <a:gd name="connsiteX3" fmla="*/ 23808 w 1215299"/>
              <a:gd name="connsiteY3" fmla="*/ 2996687 h 4637721"/>
              <a:gd name="connsiteX4" fmla="*/ 494763 w 1215299"/>
              <a:gd name="connsiteY4" fmla="*/ 4534899 h 4637721"/>
              <a:gd name="connsiteX5" fmla="*/ 1215299 w 1215299"/>
              <a:gd name="connsiteY5" fmla="*/ 3945724 h 4637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5299" h="4637721">
                <a:moveTo>
                  <a:pt x="1166808" y="461306"/>
                </a:moveTo>
                <a:cubicBezTo>
                  <a:pt x="983235" y="202110"/>
                  <a:pt x="799663" y="-57085"/>
                  <a:pt x="626481" y="11033"/>
                </a:cubicBezTo>
                <a:cubicBezTo>
                  <a:pt x="453299" y="79151"/>
                  <a:pt x="228163" y="372406"/>
                  <a:pt x="127718" y="870015"/>
                </a:cubicBezTo>
                <a:cubicBezTo>
                  <a:pt x="27272" y="1367624"/>
                  <a:pt x="-37366" y="2385873"/>
                  <a:pt x="23808" y="2996687"/>
                </a:cubicBezTo>
                <a:cubicBezTo>
                  <a:pt x="84982" y="3607501"/>
                  <a:pt x="155281" y="4141734"/>
                  <a:pt x="494763" y="4534899"/>
                </a:cubicBezTo>
                <a:cubicBezTo>
                  <a:pt x="834245" y="4928064"/>
                  <a:pt x="1208405" y="4076187"/>
                  <a:pt x="1215299" y="3945724"/>
                </a:cubicBezTo>
              </a:path>
            </a:pathLst>
          </a:custGeom>
          <a:noFill/>
          <a:ln w="9525" cap="flat" cmpd="sng" algn="ctr">
            <a:solidFill>
              <a:schemeClr val="tx1"/>
            </a:solidFill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 rot="16200000">
            <a:off x="4678358" y="3299251"/>
            <a:ext cx="774120" cy="307777"/>
          </a:xfrm>
          <a:prstGeom prst="rect">
            <a:avLst/>
          </a:prstGeom>
          <a:solidFill>
            <a:srgbClr val="E1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Looper</a:t>
            </a:r>
            <a:endParaRPr kumimoji="0" lang="en-US" sz="1100" b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5372894" y="1786707"/>
            <a:ext cx="1038043" cy="3323403"/>
          </a:xfrm>
          <a:prstGeom prst="rect">
            <a:avLst/>
          </a:prstGeom>
          <a:solidFill>
            <a:srgbClr val="E1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5418648" y="3025488"/>
            <a:ext cx="940246" cy="307777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Message</a:t>
            </a:r>
            <a:endParaRPr kumimoji="0" lang="en-US" sz="1100" b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5418648" y="3452296"/>
            <a:ext cx="940246" cy="307777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Message</a:t>
            </a:r>
            <a:endParaRPr kumimoji="0" lang="en-US" sz="1100" b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5418648" y="3879104"/>
            <a:ext cx="940246" cy="307777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Message</a:t>
            </a:r>
            <a:endParaRPr kumimoji="0" lang="en-US" sz="1100" b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5418648" y="4305912"/>
            <a:ext cx="940246" cy="307777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Message</a:t>
            </a:r>
            <a:endParaRPr kumimoji="0" lang="en-US" sz="1100" b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5418648" y="4732720"/>
            <a:ext cx="940246" cy="307777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Message</a:t>
            </a:r>
            <a:endParaRPr kumimoji="0" lang="en-US" sz="1100" b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418648" y="1257566"/>
            <a:ext cx="1206479" cy="4801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latin typeface="Arial" charset="0"/>
              </a:rPr>
              <a:t>Message Queue</a:t>
            </a:r>
            <a:endParaRPr lang="en-US" sz="1400" dirty="0"/>
          </a:p>
        </p:txBody>
      </p:sp>
      <p:sp>
        <p:nvSpPr>
          <p:cNvPr id="14" name="Rectangle 13"/>
          <p:cNvSpPr/>
          <p:nvPr/>
        </p:nvSpPr>
        <p:spPr bwMode="auto">
          <a:xfrm>
            <a:off x="4662362" y="5599866"/>
            <a:ext cx="1260201" cy="49244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UI Thread</a:t>
            </a:r>
            <a:br>
              <a:rPr kumimoji="0" lang="en-US" sz="14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</a:br>
            <a:r>
              <a:rPr kumimoji="0" lang="en-US" sz="11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(main thread)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5567456" y="5691901"/>
            <a:ext cx="300243" cy="312737"/>
            <a:chOff x="8327572" y="4328206"/>
            <a:chExt cx="300243" cy="312737"/>
          </a:xfrm>
        </p:grpSpPr>
        <p:grpSp>
          <p:nvGrpSpPr>
            <p:cNvPr id="16" name="Group 15"/>
            <p:cNvGrpSpPr/>
            <p:nvPr/>
          </p:nvGrpSpPr>
          <p:grpSpPr>
            <a:xfrm>
              <a:off x="8472240" y="4328206"/>
              <a:ext cx="155575" cy="312737"/>
              <a:chOff x="7723835" y="1770063"/>
              <a:chExt cx="155575" cy="312737"/>
            </a:xfrm>
          </p:grpSpPr>
          <p:sp>
            <p:nvSpPr>
              <p:cNvPr id="18" name="Freeform 99"/>
              <p:cNvSpPr>
                <a:spLocks/>
              </p:cNvSpPr>
              <p:nvPr/>
            </p:nvSpPr>
            <p:spPr bwMode="auto">
              <a:xfrm>
                <a:off x="7723835" y="1770063"/>
                <a:ext cx="155575" cy="290512"/>
              </a:xfrm>
              <a:custGeom>
                <a:avLst/>
                <a:gdLst>
                  <a:gd name="T0" fmla="*/ 2147483647 w 98"/>
                  <a:gd name="T1" fmla="*/ 0 h 183"/>
                  <a:gd name="T2" fmla="*/ 2147483647 w 98"/>
                  <a:gd name="T3" fmla="*/ 2147483647 h 183"/>
                  <a:gd name="T4" fmla="*/ 0 w 98"/>
                  <a:gd name="T5" fmla="*/ 2147483647 h 183"/>
                  <a:gd name="T6" fmla="*/ 0 w 98"/>
                  <a:gd name="T7" fmla="*/ 2147483647 h 183"/>
                  <a:gd name="T8" fmla="*/ 2147483647 w 98"/>
                  <a:gd name="T9" fmla="*/ 2147483647 h 183"/>
                  <a:gd name="T10" fmla="*/ 2147483647 w 98"/>
                  <a:gd name="T11" fmla="*/ 2147483647 h 183"/>
                  <a:gd name="T12" fmla="*/ 2147483647 w 98"/>
                  <a:gd name="T13" fmla="*/ 2147483647 h 183"/>
                  <a:gd name="T14" fmla="*/ 2147483647 w 98"/>
                  <a:gd name="T15" fmla="*/ 2147483647 h 183"/>
                  <a:gd name="T16" fmla="*/ 2147483647 w 98"/>
                  <a:gd name="T17" fmla="*/ 2147483647 h 183"/>
                  <a:gd name="T18" fmla="*/ 2147483647 w 98"/>
                  <a:gd name="T19" fmla="*/ 2147483647 h 183"/>
                  <a:gd name="T20" fmla="*/ 2147483647 w 98"/>
                  <a:gd name="T21" fmla="*/ 2147483647 h 183"/>
                  <a:gd name="T22" fmla="*/ 2147483647 w 98"/>
                  <a:gd name="T23" fmla="*/ 2147483647 h 183"/>
                  <a:gd name="T24" fmla="*/ 2147483647 w 98"/>
                  <a:gd name="T25" fmla="*/ 2147483647 h 183"/>
                  <a:gd name="T26" fmla="*/ 2147483647 w 98"/>
                  <a:gd name="T27" fmla="*/ 2147483647 h 183"/>
                  <a:gd name="T28" fmla="*/ 2147483647 w 98"/>
                  <a:gd name="T29" fmla="*/ 2147483647 h 183"/>
                  <a:gd name="T30" fmla="*/ 2147483647 w 98"/>
                  <a:gd name="T31" fmla="*/ 2147483647 h 183"/>
                  <a:gd name="T32" fmla="*/ 2147483647 w 98"/>
                  <a:gd name="T33" fmla="*/ 2147483647 h 183"/>
                  <a:gd name="T34" fmla="*/ 2147483647 w 98"/>
                  <a:gd name="T35" fmla="*/ 0 h 183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98"/>
                  <a:gd name="T55" fmla="*/ 0 h 183"/>
                  <a:gd name="T56" fmla="*/ 98 w 98"/>
                  <a:gd name="T57" fmla="*/ 183 h 183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98" h="183">
                    <a:moveTo>
                      <a:pt x="98" y="0"/>
                    </a:moveTo>
                    <a:lnTo>
                      <a:pt x="14" y="42"/>
                    </a:lnTo>
                    <a:lnTo>
                      <a:pt x="0" y="56"/>
                    </a:lnTo>
                    <a:lnTo>
                      <a:pt x="42" y="70"/>
                    </a:lnTo>
                    <a:lnTo>
                      <a:pt x="84" y="84"/>
                    </a:lnTo>
                    <a:lnTo>
                      <a:pt x="84" y="99"/>
                    </a:lnTo>
                    <a:lnTo>
                      <a:pt x="42" y="113"/>
                    </a:lnTo>
                    <a:lnTo>
                      <a:pt x="14" y="127"/>
                    </a:lnTo>
                    <a:lnTo>
                      <a:pt x="14" y="141"/>
                    </a:lnTo>
                    <a:lnTo>
                      <a:pt x="42" y="155"/>
                    </a:lnTo>
                    <a:lnTo>
                      <a:pt x="70" y="155"/>
                    </a:lnTo>
                    <a:lnTo>
                      <a:pt x="70" y="169"/>
                    </a:lnTo>
                    <a:lnTo>
                      <a:pt x="28" y="183"/>
                    </a:lnTo>
                    <a:lnTo>
                      <a:pt x="98" y="0"/>
                    </a:lnTo>
                    <a:close/>
                  </a:path>
                </a:pathLst>
              </a:custGeom>
              <a:blipFill dpi="0" rotWithShape="0">
                <a:blip r:embed="rId3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" name="Freeform 100"/>
              <p:cNvSpPr>
                <a:spLocks/>
              </p:cNvSpPr>
              <p:nvPr/>
            </p:nvSpPr>
            <p:spPr bwMode="auto">
              <a:xfrm>
                <a:off x="7723835" y="1770063"/>
                <a:ext cx="155575" cy="268287"/>
              </a:xfrm>
              <a:custGeom>
                <a:avLst/>
                <a:gdLst>
                  <a:gd name="T0" fmla="*/ 2147483647 w 98"/>
                  <a:gd name="T1" fmla="*/ 2147483647 h 169"/>
                  <a:gd name="T2" fmla="*/ 2147483647 w 98"/>
                  <a:gd name="T3" fmla="*/ 2147483647 h 169"/>
                  <a:gd name="T4" fmla="*/ 2147483647 w 98"/>
                  <a:gd name="T5" fmla="*/ 2147483647 h 169"/>
                  <a:gd name="T6" fmla="*/ 2147483647 w 98"/>
                  <a:gd name="T7" fmla="*/ 2147483647 h 169"/>
                  <a:gd name="T8" fmla="*/ 0 w 98"/>
                  <a:gd name="T9" fmla="*/ 2147483647 h 169"/>
                  <a:gd name="T10" fmla="*/ 2147483647 w 98"/>
                  <a:gd name="T11" fmla="*/ 2147483647 h 169"/>
                  <a:gd name="T12" fmla="*/ 2147483647 w 98"/>
                  <a:gd name="T13" fmla="*/ 2147483647 h 169"/>
                  <a:gd name="T14" fmla="*/ 2147483647 w 98"/>
                  <a:gd name="T15" fmla="*/ 2147483647 h 169"/>
                  <a:gd name="T16" fmla="*/ 2147483647 w 98"/>
                  <a:gd name="T17" fmla="*/ 2147483647 h 169"/>
                  <a:gd name="T18" fmla="*/ 2147483647 w 98"/>
                  <a:gd name="T19" fmla="*/ 2147483647 h 169"/>
                  <a:gd name="T20" fmla="*/ 2147483647 w 98"/>
                  <a:gd name="T21" fmla="*/ 2147483647 h 169"/>
                  <a:gd name="T22" fmla="*/ 2147483647 w 98"/>
                  <a:gd name="T23" fmla="*/ 2147483647 h 169"/>
                  <a:gd name="T24" fmla="*/ 2147483647 w 98"/>
                  <a:gd name="T25" fmla="*/ 2147483647 h 169"/>
                  <a:gd name="T26" fmla="*/ 2147483647 w 98"/>
                  <a:gd name="T27" fmla="*/ 2147483647 h 169"/>
                  <a:gd name="T28" fmla="*/ 2147483647 w 98"/>
                  <a:gd name="T29" fmla="*/ 2147483647 h 169"/>
                  <a:gd name="T30" fmla="*/ 2147483647 w 98"/>
                  <a:gd name="T31" fmla="*/ 2147483647 h 169"/>
                  <a:gd name="T32" fmla="*/ 2147483647 w 98"/>
                  <a:gd name="T33" fmla="*/ 2147483647 h 169"/>
                  <a:gd name="T34" fmla="*/ 2147483647 w 98"/>
                  <a:gd name="T35" fmla="*/ 2147483647 h 169"/>
                  <a:gd name="T36" fmla="*/ 2147483647 w 98"/>
                  <a:gd name="T37" fmla="*/ 2147483647 h 169"/>
                  <a:gd name="T38" fmla="*/ 2147483647 w 98"/>
                  <a:gd name="T39" fmla="*/ 2147483647 h 169"/>
                  <a:gd name="T40" fmla="*/ 2147483647 w 98"/>
                  <a:gd name="T41" fmla="*/ 2147483647 h 169"/>
                  <a:gd name="T42" fmla="*/ 2147483647 w 98"/>
                  <a:gd name="T43" fmla="*/ 2147483647 h 169"/>
                  <a:gd name="T44" fmla="*/ 2147483647 w 98"/>
                  <a:gd name="T45" fmla="*/ 2147483647 h 169"/>
                  <a:gd name="T46" fmla="*/ 2147483647 w 98"/>
                  <a:gd name="T47" fmla="*/ 2147483647 h 169"/>
                  <a:gd name="T48" fmla="*/ 2147483647 w 98"/>
                  <a:gd name="T49" fmla="*/ 2147483647 h 169"/>
                  <a:gd name="T50" fmla="*/ 2147483647 w 98"/>
                  <a:gd name="T51" fmla="*/ 2147483647 h 169"/>
                  <a:gd name="T52" fmla="*/ 2147483647 w 98"/>
                  <a:gd name="T53" fmla="*/ 2147483647 h 169"/>
                  <a:gd name="T54" fmla="*/ 2147483647 w 98"/>
                  <a:gd name="T55" fmla="*/ 2147483647 h 169"/>
                  <a:gd name="T56" fmla="*/ 2147483647 w 98"/>
                  <a:gd name="T57" fmla="*/ 2147483647 h 169"/>
                  <a:gd name="T58" fmla="*/ 2147483647 w 98"/>
                  <a:gd name="T59" fmla="*/ 2147483647 h 169"/>
                  <a:gd name="T60" fmla="*/ 2147483647 w 98"/>
                  <a:gd name="T61" fmla="*/ 2147483647 h 169"/>
                  <a:gd name="T62" fmla="*/ 2147483647 w 98"/>
                  <a:gd name="T63" fmla="*/ 2147483647 h 169"/>
                  <a:gd name="T64" fmla="*/ 2147483647 w 98"/>
                  <a:gd name="T65" fmla="*/ 2147483647 h 169"/>
                  <a:gd name="T66" fmla="*/ 2147483647 w 98"/>
                  <a:gd name="T67" fmla="*/ 2147483647 h 169"/>
                  <a:gd name="T68" fmla="*/ 2147483647 w 98"/>
                  <a:gd name="T69" fmla="*/ 2147483647 h 169"/>
                  <a:gd name="T70" fmla="*/ 2147483647 w 98"/>
                  <a:gd name="T71" fmla="*/ 2147483647 h 169"/>
                  <a:gd name="T72" fmla="*/ 2147483647 w 98"/>
                  <a:gd name="T73" fmla="*/ 2147483647 h 169"/>
                  <a:gd name="T74" fmla="*/ 0 w 98"/>
                  <a:gd name="T75" fmla="*/ 2147483647 h 169"/>
                  <a:gd name="T76" fmla="*/ 0 w 98"/>
                  <a:gd name="T77" fmla="*/ 2147483647 h 169"/>
                  <a:gd name="T78" fmla="*/ 0 w 98"/>
                  <a:gd name="T79" fmla="*/ 2147483647 h 169"/>
                  <a:gd name="T80" fmla="*/ 2147483647 w 98"/>
                  <a:gd name="T81" fmla="*/ 2147483647 h 169"/>
                  <a:gd name="T82" fmla="*/ 2147483647 w 98"/>
                  <a:gd name="T83" fmla="*/ 0 h 169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w 98"/>
                  <a:gd name="T127" fmla="*/ 0 h 169"/>
                  <a:gd name="T128" fmla="*/ 98 w 98"/>
                  <a:gd name="T129" fmla="*/ 169 h 169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T126" t="T127" r="T128" b="T129"/>
                <a:pathLst>
                  <a:path w="98" h="169">
                    <a:moveTo>
                      <a:pt x="98" y="14"/>
                    </a:moveTo>
                    <a:lnTo>
                      <a:pt x="14" y="56"/>
                    </a:lnTo>
                    <a:lnTo>
                      <a:pt x="28" y="56"/>
                    </a:lnTo>
                    <a:lnTo>
                      <a:pt x="14" y="70"/>
                    </a:lnTo>
                    <a:lnTo>
                      <a:pt x="0" y="56"/>
                    </a:lnTo>
                    <a:lnTo>
                      <a:pt x="42" y="70"/>
                    </a:lnTo>
                    <a:lnTo>
                      <a:pt x="84" y="84"/>
                    </a:lnTo>
                    <a:lnTo>
                      <a:pt x="98" y="84"/>
                    </a:lnTo>
                    <a:lnTo>
                      <a:pt x="98" y="99"/>
                    </a:lnTo>
                    <a:lnTo>
                      <a:pt x="84" y="113"/>
                    </a:lnTo>
                    <a:lnTo>
                      <a:pt x="42" y="127"/>
                    </a:lnTo>
                    <a:lnTo>
                      <a:pt x="14" y="141"/>
                    </a:lnTo>
                    <a:lnTo>
                      <a:pt x="28" y="127"/>
                    </a:lnTo>
                    <a:lnTo>
                      <a:pt x="28" y="141"/>
                    </a:lnTo>
                    <a:lnTo>
                      <a:pt x="14" y="141"/>
                    </a:lnTo>
                    <a:lnTo>
                      <a:pt x="42" y="155"/>
                    </a:lnTo>
                    <a:lnTo>
                      <a:pt x="70" y="155"/>
                    </a:lnTo>
                    <a:lnTo>
                      <a:pt x="84" y="155"/>
                    </a:lnTo>
                    <a:lnTo>
                      <a:pt x="84" y="169"/>
                    </a:lnTo>
                    <a:lnTo>
                      <a:pt x="70" y="169"/>
                    </a:lnTo>
                    <a:lnTo>
                      <a:pt x="70" y="155"/>
                    </a:lnTo>
                    <a:lnTo>
                      <a:pt x="70" y="169"/>
                    </a:lnTo>
                    <a:lnTo>
                      <a:pt x="42" y="169"/>
                    </a:lnTo>
                    <a:lnTo>
                      <a:pt x="14" y="155"/>
                    </a:lnTo>
                    <a:lnTo>
                      <a:pt x="14" y="141"/>
                    </a:lnTo>
                    <a:lnTo>
                      <a:pt x="14" y="127"/>
                    </a:lnTo>
                    <a:lnTo>
                      <a:pt x="42" y="113"/>
                    </a:lnTo>
                    <a:lnTo>
                      <a:pt x="84" y="99"/>
                    </a:lnTo>
                    <a:lnTo>
                      <a:pt x="84" y="84"/>
                    </a:lnTo>
                    <a:lnTo>
                      <a:pt x="84" y="99"/>
                    </a:lnTo>
                    <a:lnTo>
                      <a:pt x="42" y="84"/>
                    </a:lnTo>
                    <a:lnTo>
                      <a:pt x="0" y="70"/>
                    </a:lnTo>
                    <a:lnTo>
                      <a:pt x="0" y="56"/>
                    </a:lnTo>
                    <a:lnTo>
                      <a:pt x="14" y="42"/>
                    </a:lnTo>
                    <a:lnTo>
                      <a:pt x="98" y="0"/>
                    </a:lnTo>
                    <a:lnTo>
                      <a:pt x="98" y="14"/>
                    </a:lnTo>
                    <a:close/>
                  </a:path>
                </a:pathLst>
              </a:custGeom>
              <a:blipFill dpi="0" rotWithShape="0">
                <a:blip r:embed="rId4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" name="Freeform 101"/>
              <p:cNvSpPr>
                <a:spLocks/>
              </p:cNvSpPr>
              <p:nvPr/>
            </p:nvSpPr>
            <p:spPr bwMode="auto">
              <a:xfrm>
                <a:off x="7834960" y="2038350"/>
                <a:ext cx="22225" cy="22225"/>
              </a:xfrm>
              <a:custGeom>
                <a:avLst/>
                <a:gdLst>
                  <a:gd name="T0" fmla="*/ 2147483647 w 14"/>
                  <a:gd name="T1" fmla="*/ 0 h 14"/>
                  <a:gd name="T2" fmla="*/ 2147483647 w 14"/>
                  <a:gd name="T3" fmla="*/ 0 h 14"/>
                  <a:gd name="T4" fmla="*/ 0 w 14"/>
                  <a:gd name="T5" fmla="*/ 2147483647 h 14"/>
                  <a:gd name="T6" fmla="*/ 0 w 14"/>
                  <a:gd name="T7" fmla="*/ 0 h 14"/>
                  <a:gd name="T8" fmla="*/ 0 w 14"/>
                  <a:gd name="T9" fmla="*/ 0 h 14"/>
                  <a:gd name="T10" fmla="*/ 0 w 14"/>
                  <a:gd name="T11" fmla="*/ 0 h 14"/>
                  <a:gd name="T12" fmla="*/ 2147483647 w 14"/>
                  <a:gd name="T13" fmla="*/ 0 h 1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4"/>
                  <a:gd name="T22" fmla="*/ 0 h 14"/>
                  <a:gd name="T23" fmla="*/ 14 w 14"/>
                  <a:gd name="T24" fmla="*/ 14 h 14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4" h="14">
                    <a:moveTo>
                      <a:pt x="14" y="0"/>
                    </a:moveTo>
                    <a:lnTo>
                      <a:pt x="14" y="0"/>
                    </a:lnTo>
                    <a:lnTo>
                      <a:pt x="0" y="14"/>
                    </a:lnTo>
                    <a:lnTo>
                      <a:pt x="0" y="0"/>
                    </a:lnTo>
                    <a:lnTo>
                      <a:pt x="14" y="0"/>
                    </a:lnTo>
                    <a:close/>
                  </a:path>
                </a:pathLst>
              </a:custGeom>
              <a:blipFill dpi="0" rotWithShape="0">
                <a:blip r:embed="rId4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" name="Freeform 102"/>
              <p:cNvSpPr>
                <a:spLocks/>
              </p:cNvSpPr>
              <p:nvPr/>
            </p:nvSpPr>
            <p:spPr bwMode="auto">
              <a:xfrm>
                <a:off x="7768285" y="2038350"/>
                <a:ext cx="66675" cy="44450"/>
              </a:xfrm>
              <a:custGeom>
                <a:avLst/>
                <a:gdLst>
                  <a:gd name="T0" fmla="*/ 2147483647 w 42"/>
                  <a:gd name="T1" fmla="*/ 2147483647 h 28"/>
                  <a:gd name="T2" fmla="*/ 2147483647 w 42"/>
                  <a:gd name="T3" fmla="*/ 0 h 28"/>
                  <a:gd name="T4" fmla="*/ 0 w 42"/>
                  <a:gd name="T5" fmla="*/ 2147483647 h 28"/>
                  <a:gd name="T6" fmla="*/ 0 w 42"/>
                  <a:gd name="T7" fmla="*/ 2147483647 h 28"/>
                  <a:gd name="T8" fmla="*/ 2147483647 w 42"/>
                  <a:gd name="T9" fmla="*/ 2147483647 h 2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2"/>
                  <a:gd name="T16" fmla="*/ 0 h 28"/>
                  <a:gd name="T17" fmla="*/ 42 w 42"/>
                  <a:gd name="T18" fmla="*/ 28 h 2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2" h="28">
                    <a:moveTo>
                      <a:pt x="42" y="14"/>
                    </a:moveTo>
                    <a:lnTo>
                      <a:pt x="42" y="0"/>
                    </a:lnTo>
                    <a:lnTo>
                      <a:pt x="0" y="14"/>
                    </a:lnTo>
                    <a:lnTo>
                      <a:pt x="0" y="28"/>
                    </a:lnTo>
                    <a:lnTo>
                      <a:pt x="42" y="14"/>
                    </a:lnTo>
                    <a:close/>
                  </a:path>
                </a:pathLst>
              </a:custGeom>
              <a:blipFill dpi="0" rotWithShape="0">
                <a:blip r:embed="rId4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17" name="Straight Arrow Connector 16"/>
            <p:cNvCxnSpPr/>
            <p:nvPr/>
          </p:nvCxnSpPr>
          <p:spPr bwMode="auto">
            <a:xfrm>
              <a:off x="8327572" y="4484348"/>
              <a:ext cx="167346" cy="0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</p:cxnSp>
      </p:grpSp>
      <p:cxnSp>
        <p:nvCxnSpPr>
          <p:cNvPr id="22" name="Straight Arrow Connector 21"/>
          <p:cNvCxnSpPr/>
          <p:nvPr/>
        </p:nvCxnSpPr>
        <p:spPr bwMode="auto">
          <a:xfrm flipH="1" flipV="1">
            <a:off x="6266031" y="2763585"/>
            <a:ext cx="657081" cy="632597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3" name="Rectangle 22"/>
          <p:cNvSpPr/>
          <p:nvPr/>
        </p:nvSpPr>
        <p:spPr bwMode="auto">
          <a:xfrm>
            <a:off x="6547335" y="2872712"/>
            <a:ext cx="940246" cy="307777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Message</a:t>
            </a:r>
            <a:endParaRPr kumimoji="0" lang="en-US" sz="1100" b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24" name="Straight Arrow Connector 23"/>
          <p:cNvCxnSpPr/>
          <p:nvPr/>
        </p:nvCxnSpPr>
        <p:spPr bwMode="auto">
          <a:xfrm flipH="1">
            <a:off x="6214005" y="2027186"/>
            <a:ext cx="1151616" cy="569565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5" name="Rectangle 24"/>
          <p:cNvSpPr/>
          <p:nvPr/>
        </p:nvSpPr>
        <p:spPr bwMode="auto">
          <a:xfrm>
            <a:off x="6547335" y="2350813"/>
            <a:ext cx="940246" cy="307777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Message</a:t>
            </a:r>
            <a:endParaRPr kumimoji="0" lang="en-US" sz="1100" b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26" name="Straight Arrow Connector 25"/>
          <p:cNvCxnSpPr/>
          <p:nvPr/>
        </p:nvCxnSpPr>
        <p:spPr bwMode="auto">
          <a:xfrm flipH="1">
            <a:off x="7017458" y="1442822"/>
            <a:ext cx="327185" cy="411420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7" name="Rectangle 26"/>
          <p:cNvSpPr/>
          <p:nvPr/>
        </p:nvSpPr>
        <p:spPr bwMode="auto">
          <a:xfrm>
            <a:off x="7356986" y="1140702"/>
            <a:ext cx="1288194" cy="52322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Background </a:t>
            </a:r>
            <a:br>
              <a:rPr kumimoji="0" lang="en-US" sz="14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</a:br>
            <a:r>
              <a:rPr kumimoji="0" lang="en-US" sz="14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Thread A</a:t>
            </a:r>
            <a:endParaRPr kumimoji="0" lang="en-US" sz="1100" b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8240114" y="1308679"/>
            <a:ext cx="300243" cy="312737"/>
            <a:chOff x="8327572" y="4328206"/>
            <a:chExt cx="300243" cy="312737"/>
          </a:xfrm>
        </p:grpSpPr>
        <p:grpSp>
          <p:nvGrpSpPr>
            <p:cNvPr id="29" name="Group 28"/>
            <p:cNvGrpSpPr/>
            <p:nvPr/>
          </p:nvGrpSpPr>
          <p:grpSpPr>
            <a:xfrm>
              <a:off x="8472240" y="4328206"/>
              <a:ext cx="155575" cy="312737"/>
              <a:chOff x="7723835" y="1770063"/>
              <a:chExt cx="155575" cy="312737"/>
            </a:xfrm>
          </p:grpSpPr>
          <p:sp>
            <p:nvSpPr>
              <p:cNvPr id="31" name="Freeform 99"/>
              <p:cNvSpPr>
                <a:spLocks/>
              </p:cNvSpPr>
              <p:nvPr/>
            </p:nvSpPr>
            <p:spPr bwMode="auto">
              <a:xfrm>
                <a:off x="7723835" y="1770063"/>
                <a:ext cx="155575" cy="290512"/>
              </a:xfrm>
              <a:custGeom>
                <a:avLst/>
                <a:gdLst>
                  <a:gd name="T0" fmla="*/ 2147483647 w 98"/>
                  <a:gd name="T1" fmla="*/ 0 h 183"/>
                  <a:gd name="T2" fmla="*/ 2147483647 w 98"/>
                  <a:gd name="T3" fmla="*/ 2147483647 h 183"/>
                  <a:gd name="T4" fmla="*/ 0 w 98"/>
                  <a:gd name="T5" fmla="*/ 2147483647 h 183"/>
                  <a:gd name="T6" fmla="*/ 0 w 98"/>
                  <a:gd name="T7" fmla="*/ 2147483647 h 183"/>
                  <a:gd name="T8" fmla="*/ 2147483647 w 98"/>
                  <a:gd name="T9" fmla="*/ 2147483647 h 183"/>
                  <a:gd name="T10" fmla="*/ 2147483647 w 98"/>
                  <a:gd name="T11" fmla="*/ 2147483647 h 183"/>
                  <a:gd name="T12" fmla="*/ 2147483647 w 98"/>
                  <a:gd name="T13" fmla="*/ 2147483647 h 183"/>
                  <a:gd name="T14" fmla="*/ 2147483647 w 98"/>
                  <a:gd name="T15" fmla="*/ 2147483647 h 183"/>
                  <a:gd name="T16" fmla="*/ 2147483647 w 98"/>
                  <a:gd name="T17" fmla="*/ 2147483647 h 183"/>
                  <a:gd name="T18" fmla="*/ 2147483647 w 98"/>
                  <a:gd name="T19" fmla="*/ 2147483647 h 183"/>
                  <a:gd name="T20" fmla="*/ 2147483647 w 98"/>
                  <a:gd name="T21" fmla="*/ 2147483647 h 183"/>
                  <a:gd name="T22" fmla="*/ 2147483647 w 98"/>
                  <a:gd name="T23" fmla="*/ 2147483647 h 183"/>
                  <a:gd name="T24" fmla="*/ 2147483647 w 98"/>
                  <a:gd name="T25" fmla="*/ 2147483647 h 183"/>
                  <a:gd name="T26" fmla="*/ 2147483647 w 98"/>
                  <a:gd name="T27" fmla="*/ 2147483647 h 183"/>
                  <a:gd name="T28" fmla="*/ 2147483647 w 98"/>
                  <a:gd name="T29" fmla="*/ 2147483647 h 183"/>
                  <a:gd name="T30" fmla="*/ 2147483647 w 98"/>
                  <a:gd name="T31" fmla="*/ 2147483647 h 183"/>
                  <a:gd name="T32" fmla="*/ 2147483647 w 98"/>
                  <a:gd name="T33" fmla="*/ 2147483647 h 183"/>
                  <a:gd name="T34" fmla="*/ 2147483647 w 98"/>
                  <a:gd name="T35" fmla="*/ 0 h 183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98"/>
                  <a:gd name="T55" fmla="*/ 0 h 183"/>
                  <a:gd name="T56" fmla="*/ 98 w 98"/>
                  <a:gd name="T57" fmla="*/ 183 h 183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98" h="183">
                    <a:moveTo>
                      <a:pt x="98" y="0"/>
                    </a:moveTo>
                    <a:lnTo>
                      <a:pt x="14" y="42"/>
                    </a:lnTo>
                    <a:lnTo>
                      <a:pt x="0" y="56"/>
                    </a:lnTo>
                    <a:lnTo>
                      <a:pt x="42" y="70"/>
                    </a:lnTo>
                    <a:lnTo>
                      <a:pt x="84" y="84"/>
                    </a:lnTo>
                    <a:lnTo>
                      <a:pt x="84" y="99"/>
                    </a:lnTo>
                    <a:lnTo>
                      <a:pt x="42" y="113"/>
                    </a:lnTo>
                    <a:lnTo>
                      <a:pt x="14" y="127"/>
                    </a:lnTo>
                    <a:lnTo>
                      <a:pt x="14" y="141"/>
                    </a:lnTo>
                    <a:lnTo>
                      <a:pt x="42" y="155"/>
                    </a:lnTo>
                    <a:lnTo>
                      <a:pt x="70" y="155"/>
                    </a:lnTo>
                    <a:lnTo>
                      <a:pt x="70" y="169"/>
                    </a:lnTo>
                    <a:lnTo>
                      <a:pt x="28" y="183"/>
                    </a:lnTo>
                    <a:lnTo>
                      <a:pt x="98" y="0"/>
                    </a:lnTo>
                    <a:close/>
                  </a:path>
                </a:pathLst>
              </a:custGeom>
              <a:blipFill dpi="0" rotWithShape="0">
                <a:blip r:embed="rId3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Freeform 100"/>
              <p:cNvSpPr>
                <a:spLocks/>
              </p:cNvSpPr>
              <p:nvPr/>
            </p:nvSpPr>
            <p:spPr bwMode="auto">
              <a:xfrm>
                <a:off x="7723835" y="1770063"/>
                <a:ext cx="155575" cy="268287"/>
              </a:xfrm>
              <a:custGeom>
                <a:avLst/>
                <a:gdLst>
                  <a:gd name="T0" fmla="*/ 2147483647 w 98"/>
                  <a:gd name="T1" fmla="*/ 2147483647 h 169"/>
                  <a:gd name="T2" fmla="*/ 2147483647 w 98"/>
                  <a:gd name="T3" fmla="*/ 2147483647 h 169"/>
                  <a:gd name="T4" fmla="*/ 2147483647 w 98"/>
                  <a:gd name="T5" fmla="*/ 2147483647 h 169"/>
                  <a:gd name="T6" fmla="*/ 2147483647 w 98"/>
                  <a:gd name="T7" fmla="*/ 2147483647 h 169"/>
                  <a:gd name="T8" fmla="*/ 0 w 98"/>
                  <a:gd name="T9" fmla="*/ 2147483647 h 169"/>
                  <a:gd name="T10" fmla="*/ 2147483647 w 98"/>
                  <a:gd name="T11" fmla="*/ 2147483647 h 169"/>
                  <a:gd name="T12" fmla="*/ 2147483647 w 98"/>
                  <a:gd name="T13" fmla="*/ 2147483647 h 169"/>
                  <a:gd name="T14" fmla="*/ 2147483647 w 98"/>
                  <a:gd name="T15" fmla="*/ 2147483647 h 169"/>
                  <a:gd name="T16" fmla="*/ 2147483647 w 98"/>
                  <a:gd name="T17" fmla="*/ 2147483647 h 169"/>
                  <a:gd name="T18" fmla="*/ 2147483647 w 98"/>
                  <a:gd name="T19" fmla="*/ 2147483647 h 169"/>
                  <a:gd name="T20" fmla="*/ 2147483647 w 98"/>
                  <a:gd name="T21" fmla="*/ 2147483647 h 169"/>
                  <a:gd name="T22" fmla="*/ 2147483647 w 98"/>
                  <a:gd name="T23" fmla="*/ 2147483647 h 169"/>
                  <a:gd name="T24" fmla="*/ 2147483647 w 98"/>
                  <a:gd name="T25" fmla="*/ 2147483647 h 169"/>
                  <a:gd name="T26" fmla="*/ 2147483647 w 98"/>
                  <a:gd name="T27" fmla="*/ 2147483647 h 169"/>
                  <a:gd name="T28" fmla="*/ 2147483647 w 98"/>
                  <a:gd name="T29" fmla="*/ 2147483647 h 169"/>
                  <a:gd name="T30" fmla="*/ 2147483647 w 98"/>
                  <a:gd name="T31" fmla="*/ 2147483647 h 169"/>
                  <a:gd name="T32" fmla="*/ 2147483647 w 98"/>
                  <a:gd name="T33" fmla="*/ 2147483647 h 169"/>
                  <a:gd name="T34" fmla="*/ 2147483647 w 98"/>
                  <a:gd name="T35" fmla="*/ 2147483647 h 169"/>
                  <a:gd name="T36" fmla="*/ 2147483647 w 98"/>
                  <a:gd name="T37" fmla="*/ 2147483647 h 169"/>
                  <a:gd name="T38" fmla="*/ 2147483647 w 98"/>
                  <a:gd name="T39" fmla="*/ 2147483647 h 169"/>
                  <a:gd name="T40" fmla="*/ 2147483647 w 98"/>
                  <a:gd name="T41" fmla="*/ 2147483647 h 169"/>
                  <a:gd name="T42" fmla="*/ 2147483647 w 98"/>
                  <a:gd name="T43" fmla="*/ 2147483647 h 169"/>
                  <a:gd name="T44" fmla="*/ 2147483647 w 98"/>
                  <a:gd name="T45" fmla="*/ 2147483647 h 169"/>
                  <a:gd name="T46" fmla="*/ 2147483647 w 98"/>
                  <a:gd name="T47" fmla="*/ 2147483647 h 169"/>
                  <a:gd name="T48" fmla="*/ 2147483647 w 98"/>
                  <a:gd name="T49" fmla="*/ 2147483647 h 169"/>
                  <a:gd name="T50" fmla="*/ 2147483647 w 98"/>
                  <a:gd name="T51" fmla="*/ 2147483647 h 169"/>
                  <a:gd name="T52" fmla="*/ 2147483647 w 98"/>
                  <a:gd name="T53" fmla="*/ 2147483647 h 169"/>
                  <a:gd name="T54" fmla="*/ 2147483647 w 98"/>
                  <a:gd name="T55" fmla="*/ 2147483647 h 169"/>
                  <a:gd name="T56" fmla="*/ 2147483647 w 98"/>
                  <a:gd name="T57" fmla="*/ 2147483647 h 169"/>
                  <a:gd name="T58" fmla="*/ 2147483647 w 98"/>
                  <a:gd name="T59" fmla="*/ 2147483647 h 169"/>
                  <a:gd name="T60" fmla="*/ 2147483647 w 98"/>
                  <a:gd name="T61" fmla="*/ 2147483647 h 169"/>
                  <a:gd name="T62" fmla="*/ 2147483647 w 98"/>
                  <a:gd name="T63" fmla="*/ 2147483647 h 169"/>
                  <a:gd name="T64" fmla="*/ 2147483647 w 98"/>
                  <a:gd name="T65" fmla="*/ 2147483647 h 169"/>
                  <a:gd name="T66" fmla="*/ 2147483647 w 98"/>
                  <a:gd name="T67" fmla="*/ 2147483647 h 169"/>
                  <a:gd name="T68" fmla="*/ 2147483647 w 98"/>
                  <a:gd name="T69" fmla="*/ 2147483647 h 169"/>
                  <a:gd name="T70" fmla="*/ 2147483647 w 98"/>
                  <a:gd name="T71" fmla="*/ 2147483647 h 169"/>
                  <a:gd name="T72" fmla="*/ 2147483647 w 98"/>
                  <a:gd name="T73" fmla="*/ 2147483647 h 169"/>
                  <a:gd name="T74" fmla="*/ 0 w 98"/>
                  <a:gd name="T75" fmla="*/ 2147483647 h 169"/>
                  <a:gd name="T76" fmla="*/ 0 w 98"/>
                  <a:gd name="T77" fmla="*/ 2147483647 h 169"/>
                  <a:gd name="T78" fmla="*/ 0 w 98"/>
                  <a:gd name="T79" fmla="*/ 2147483647 h 169"/>
                  <a:gd name="T80" fmla="*/ 2147483647 w 98"/>
                  <a:gd name="T81" fmla="*/ 2147483647 h 169"/>
                  <a:gd name="T82" fmla="*/ 2147483647 w 98"/>
                  <a:gd name="T83" fmla="*/ 0 h 169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w 98"/>
                  <a:gd name="T127" fmla="*/ 0 h 169"/>
                  <a:gd name="T128" fmla="*/ 98 w 98"/>
                  <a:gd name="T129" fmla="*/ 169 h 169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T126" t="T127" r="T128" b="T129"/>
                <a:pathLst>
                  <a:path w="98" h="169">
                    <a:moveTo>
                      <a:pt x="98" y="14"/>
                    </a:moveTo>
                    <a:lnTo>
                      <a:pt x="14" y="56"/>
                    </a:lnTo>
                    <a:lnTo>
                      <a:pt x="28" y="56"/>
                    </a:lnTo>
                    <a:lnTo>
                      <a:pt x="14" y="70"/>
                    </a:lnTo>
                    <a:lnTo>
                      <a:pt x="0" y="56"/>
                    </a:lnTo>
                    <a:lnTo>
                      <a:pt x="42" y="70"/>
                    </a:lnTo>
                    <a:lnTo>
                      <a:pt x="84" y="84"/>
                    </a:lnTo>
                    <a:lnTo>
                      <a:pt x="98" y="84"/>
                    </a:lnTo>
                    <a:lnTo>
                      <a:pt x="98" y="99"/>
                    </a:lnTo>
                    <a:lnTo>
                      <a:pt x="84" y="113"/>
                    </a:lnTo>
                    <a:lnTo>
                      <a:pt x="42" y="127"/>
                    </a:lnTo>
                    <a:lnTo>
                      <a:pt x="14" y="141"/>
                    </a:lnTo>
                    <a:lnTo>
                      <a:pt x="28" y="127"/>
                    </a:lnTo>
                    <a:lnTo>
                      <a:pt x="28" y="141"/>
                    </a:lnTo>
                    <a:lnTo>
                      <a:pt x="14" y="141"/>
                    </a:lnTo>
                    <a:lnTo>
                      <a:pt x="42" y="155"/>
                    </a:lnTo>
                    <a:lnTo>
                      <a:pt x="70" y="155"/>
                    </a:lnTo>
                    <a:lnTo>
                      <a:pt x="84" y="155"/>
                    </a:lnTo>
                    <a:lnTo>
                      <a:pt x="84" y="169"/>
                    </a:lnTo>
                    <a:lnTo>
                      <a:pt x="70" y="169"/>
                    </a:lnTo>
                    <a:lnTo>
                      <a:pt x="70" y="155"/>
                    </a:lnTo>
                    <a:lnTo>
                      <a:pt x="70" y="169"/>
                    </a:lnTo>
                    <a:lnTo>
                      <a:pt x="42" y="169"/>
                    </a:lnTo>
                    <a:lnTo>
                      <a:pt x="14" y="155"/>
                    </a:lnTo>
                    <a:lnTo>
                      <a:pt x="14" y="141"/>
                    </a:lnTo>
                    <a:lnTo>
                      <a:pt x="14" y="127"/>
                    </a:lnTo>
                    <a:lnTo>
                      <a:pt x="42" y="113"/>
                    </a:lnTo>
                    <a:lnTo>
                      <a:pt x="84" y="99"/>
                    </a:lnTo>
                    <a:lnTo>
                      <a:pt x="84" y="84"/>
                    </a:lnTo>
                    <a:lnTo>
                      <a:pt x="84" y="99"/>
                    </a:lnTo>
                    <a:lnTo>
                      <a:pt x="42" y="84"/>
                    </a:lnTo>
                    <a:lnTo>
                      <a:pt x="0" y="70"/>
                    </a:lnTo>
                    <a:lnTo>
                      <a:pt x="0" y="56"/>
                    </a:lnTo>
                    <a:lnTo>
                      <a:pt x="14" y="42"/>
                    </a:lnTo>
                    <a:lnTo>
                      <a:pt x="98" y="0"/>
                    </a:lnTo>
                    <a:lnTo>
                      <a:pt x="98" y="14"/>
                    </a:lnTo>
                    <a:close/>
                  </a:path>
                </a:pathLst>
              </a:custGeom>
              <a:blipFill dpi="0" rotWithShape="0">
                <a:blip r:embed="rId4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" name="Freeform 101"/>
              <p:cNvSpPr>
                <a:spLocks/>
              </p:cNvSpPr>
              <p:nvPr/>
            </p:nvSpPr>
            <p:spPr bwMode="auto">
              <a:xfrm>
                <a:off x="7834960" y="2038350"/>
                <a:ext cx="22225" cy="22225"/>
              </a:xfrm>
              <a:custGeom>
                <a:avLst/>
                <a:gdLst>
                  <a:gd name="T0" fmla="*/ 2147483647 w 14"/>
                  <a:gd name="T1" fmla="*/ 0 h 14"/>
                  <a:gd name="T2" fmla="*/ 2147483647 w 14"/>
                  <a:gd name="T3" fmla="*/ 0 h 14"/>
                  <a:gd name="T4" fmla="*/ 0 w 14"/>
                  <a:gd name="T5" fmla="*/ 2147483647 h 14"/>
                  <a:gd name="T6" fmla="*/ 0 w 14"/>
                  <a:gd name="T7" fmla="*/ 0 h 14"/>
                  <a:gd name="T8" fmla="*/ 0 w 14"/>
                  <a:gd name="T9" fmla="*/ 0 h 14"/>
                  <a:gd name="T10" fmla="*/ 0 w 14"/>
                  <a:gd name="T11" fmla="*/ 0 h 14"/>
                  <a:gd name="T12" fmla="*/ 2147483647 w 14"/>
                  <a:gd name="T13" fmla="*/ 0 h 1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4"/>
                  <a:gd name="T22" fmla="*/ 0 h 14"/>
                  <a:gd name="T23" fmla="*/ 14 w 14"/>
                  <a:gd name="T24" fmla="*/ 14 h 14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4" h="14">
                    <a:moveTo>
                      <a:pt x="14" y="0"/>
                    </a:moveTo>
                    <a:lnTo>
                      <a:pt x="14" y="0"/>
                    </a:lnTo>
                    <a:lnTo>
                      <a:pt x="0" y="14"/>
                    </a:lnTo>
                    <a:lnTo>
                      <a:pt x="0" y="0"/>
                    </a:lnTo>
                    <a:lnTo>
                      <a:pt x="14" y="0"/>
                    </a:lnTo>
                    <a:close/>
                  </a:path>
                </a:pathLst>
              </a:custGeom>
              <a:blipFill dpi="0" rotWithShape="0">
                <a:blip r:embed="rId4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" name="Freeform 102"/>
              <p:cNvSpPr>
                <a:spLocks/>
              </p:cNvSpPr>
              <p:nvPr/>
            </p:nvSpPr>
            <p:spPr bwMode="auto">
              <a:xfrm>
                <a:off x="7768285" y="2038350"/>
                <a:ext cx="66675" cy="44450"/>
              </a:xfrm>
              <a:custGeom>
                <a:avLst/>
                <a:gdLst>
                  <a:gd name="T0" fmla="*/ 2147483647 w 42"/>
                  <a:gd name="T1" fmla="*/ 2147483647 h 28"/>
                  <a:gd name="T2" fmla="*/ 2147483647 w 42"/>
                  <a:gd name="T3" fmla="*/ 0 h 28"/>
                  <a:gd name="T4" fmla="*/ 0 w 42"/>
                  <a:gd name="T5" fmla="*/ 2147483647 h 28"/>
                  <a:gd name="T6" fmla="*/ 0 w 42"/>
                  <a:gd name="T7" fmla="*/ 2147483647 h 28"/>
                  <a:gd name="T8" fmla="*/ 2147483647 w 42"/>
                  <a:gd name="T9" fmla="*/ 2147483647 h 2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2"/>
                  <a:gd name="T16" fmla="*/ 0 h 28"/>
                  <a:gd name="T17" fmla="*/ 42 w 42"/>
                  <a:gd name="T18" fmla="*/ 28 h 2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2" h="28">
                    <a:moveTo>
                      <a:pt x="42" y="14"/>
                    </a:moveTo>
                    <a:lnTo>
                      <a:pt x="42" y="0"/>
                    </a:lnTo>
                    <a:lnTo>
                      <a:pt x="0" y="14"/>
                    </a:lnTo>
                    <a:lnTo>
                      <a:pt x="0" y="28"/>
                    </a:lnTo>
                    <a:lnTo>
                      <a:pt x="42" y="14"/>
                    </a:lnTo>
                    <a:close/>
                  </a:path>
                </a:pathLst>
              </a:custGeom>
              <a:blipFill dpi="0" rotWithShape="0">
                <a:blip r:embed="rId4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30" name="Straight Arrow Connector 29"/>
            <p:cNvCxnSpPr/>
            <p:nvPr/>
          </p:nvCxnSpPr>
          <p:spPr bwMode="auto">
            <a:xfrm>
              <a:off x="8327572" y="4484348"/>
              <a:ext cx="167346" cy="0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sp>
        <p:nvSpPr>
          <p:cNvPr id="35" name="Rectangle 34"/>
          <p:cNvSpPr/>
          <p:nvPr/>
        </p:nvSpPr>
        <p:spPr bwMode="auto">
          <a:xfrm>
            <a:off x="6815460" y="1854242"/>
            <a:ext cx="804133" cy="307777"/>
          </a:xfrm>
          <a:prstGeom prst="rect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Handler</a:t>
            </a:r>
            <a:endParaRPr kumimoji="0" lang="en-US" sz="1100" b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Rectangle 35"/>
          <p:cNvSpPr/>
          <p:nvPr/>
        </p:nvSpPr>
        <p:spPr bwMode="auto">
          <a:xfrm>
            <a:off x="4352217" y="5043912"/>
            <a:ext cx="940246" cy="307777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Message</a:t>
            </a:r>
            <a:endParaRPr kumimoji="0" lang="en-US" sz="1100" b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Rectangle 36"/>
          <p:cNvSpPr/>
          <p:nvPr/>
        </p:nvSpPr>
        <p:spPr bwMode="auto">
          <a:xfrm>
            <a:off x="6858688" y="3368161"/>
            <a:ext cx="804133" cy="307777"/>
          </a:xfrm>
          <a:prstGeom prst="rect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Handler</a:t>
            </a:r>
            <a:endParaRPr kumimoji="0" lang="en-US" sz="1100" b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38" name="Straight Arrow Connector 37"/>
          <p:cNvCxnSpPr/>
          <p:nvPr/>
        </p:nvCxnSpPr>
        <p:spPr bwMode="auto">
          <a:xfrm flipH="1" flipV="1">
            <a:off x="7018230" y="3675938"/>
            <a:ext cx="420494" cy="386669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9" name="Rectangle 38"/>
          <p:cNvSpPr/>
          <p:nvPr/>
        </p:nvSpPr>
        <p:spPr bwMode="auto">
          <a:xfrm>
            <a:off x="7438724" y="3894630"/>
            <a:ext cx="1288194" cy="52322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Background </a:t>
            </a:r>
            <a:br>
              <a:rPr kumimoji="0" lang="en-US" sz="14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</a:br>
            <a:r>
              <a:rPr kumimoji="0" lang="en-US" sz="14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Thread B</a:t>
            </a:r>
            <a:endParaRPr kumimoji="0" lang="en-US" sz="1100" b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40" name="Group 39"/>
          <p:cNvGrpSpPr/>
          <p:nvPr/>
        </p:nvGrpSpPr>
        <p:grpSpPr>
          <a:xfrm>
            <a:off x="8321852" y="4062607"/>
            <a:ext cx="300243" cy="312737"/>
            <a:chOff x="8327572" y="4328206"/>
            <a:chExt cx="300243" cy="312737"/>
          </a:xfrm>
        </p:grpSpPr>
        <p:grpSp>
          <p:nvGrpSpPr>
            <p:cNvPr id="41" name="Group 40"/>
            <p:cNvGrpSpPr/>
            <p:nvPr/>
          </p:nvGrpSpPr>
          <p:grpSpPr>
            <a:xfrm>
              <a:off x="8472240" y="4328206"/>
              <a:ext cx="155575" cy="312737"/>
              <a:chOff x="7723835" y="1770063"/>
              <a:chExt cx="155575" cy="312737"/>
            </a:xfrm>
          </p:grpSpPr>
          <p:sp>
            <p:nvSpPr>
              <p:cNvPr id="43" name="Freeform 99"/>
              <p:cNvSpPr>
                <a:spLocks/>
              </p:cNvSpPr>
              <p:nvPr/>
            </p:nvSpPr>
            <p:spPr bwMode="auto">
              <a:xfrm>
                <a:off x="7723835" y="1770063"/>
                <a:ext cx="155575" cy="290512"/>
              </a:xfrm>
              <a:custGeom>
                <a:avLst/>
                <a:gdLst>
                  <a:gd name="T0" fmla="*/ 2147483647 w 98"/>
                  <a:gd name="T1" fmla="*/ 0 h 183"/>
                  <a:gd name="T2" fmla="*/ 2147483647 w 98"/>
                  <a:gd name="T3" fmla="*/ 2147483647 h 183"/>
                  <a:gd name="T4" fmla="*/ 0 w 98"/>
                  <a:gd name="T5" fmla="*/ 2147483647 h 183"/>
                  <a:gd name="T6" fmla="*/ 0 w 98"/>
                  <a:gd name="T7" fmla="*/ 2147483647 h 183"/>
                  <a:gd name="T8" fmla="*/ 2147483647 w 98"/>
                  <a:gd name="T9" fmla="*/ 2147483647 h 183"/>
                  <a:gd name="T10" fmla="*/ 2147483647 w 98"/>
                  <a:gd name="T11" fmla="*/ 2147483647 h 183"/>
                  <a:gd name="T12" fmla="*/ 2147483647 w 98"/>
                  <a:gd name="T13" fmla="*/ 2147483647 h 183"/>
                  <a:gd name="T14" fmla="*/ 2147483647 w 98"/>
                  <a:gd name="T15" fmla="*/ 2147483647 h 183"/>
                  <a:gd name="T16" fmla="*/ 2147483647 w 98"/>
                  <a:gd name="T17" fmla="*/ 2147483647 h 183"/>
                  <a:gd name="T18" fmla="*/ 2147483647 w 98"/>
                  <a:gd name="T19" fmla="*/ 2147483647 h 183"/>
                  <a:gd name="T20" fmla="*/ 2147483647 w 98"/>
                  <a:gd name="T21" fmla="*/ 2147483647 h 183"/>
                  <a:gd name="T22" fmla="*/ 2147483647 w 98"/>
                  <a:gd name="T23" fmla="*/ 2147483647 h 183"/>
                  <a:gd name="T24" fmla="*/ 2147483647 w 98"/>
                  <a:gd name="T25" fmla="*/ 2147483647 h 183"/>
                  <a:gd name="T26" fmla="*/ 2147483647 w 98"/>
                  <a:gd name="T27" fmla="*/ 2147483647 h 183"/>
                  <a:gd name="T28" fmla="*/ 2147483647 w 98"/>
                  <a:gd name="T29" fmla="*/ 2147483647 h 183"/>
                  <a:gd name="T30" fmla="*/ 2147483647 w 98"/>
                  <a:gd name="T31" fmla="*/ 2147483647 h 183"/>
                  <a:gd name="T32" fmla="*/ 2147483647 w 98"/>
                  <a:gd name="T33" fmla="*/ 2147483647 h 183"/>
                  <a:gd name="T34" fmla="*/ 2147483647 w 98"/>
                  <a:gd name="T35" fmla="*/ 0 h 183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98"/>
                  <a:gd name="T55" fmla="*/ 0 h 183"/>
                  <a:gd name="T56" fmla="*/ 98 w 98"/>
                  <a:gd name="T57" fmla="*/ 183 h 183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98" h="183">
                    <a:moveTo>
                      <a:pt x="98" y="0"/>
                    </a:moveTo>
                    <a:lnTo>
                      <a:pt x="14" y="42"/>
                    </a:lnTo>
                    <a:lnTo>
                      <a:pt x="0" y="56"/>
                    </a:lnTo>
                    <a:lnTo>
                      <a:pt x="42" y="70"/>
                    </a:lnTo>
                    <a:lnTo>
                      <a:pt x="84" y="84"/>
                    </a:lnTo>
                    <a:lnTo>
                      <a:pt x="84" y="99"/>
                    </a:lnTo>
                    <a:lnTo>
                      <a:pt x="42" y="113"/>
                    </a:lnTo>
                    <a:lnTo>
                      <a:pt x="14" y="127"/>
                    </a:lnTo>
                    <a:lnTo>
                      <a:pt x="14" y="141"/>
                    </a:lnTo>
                    <a:lnTo>
                      <a:pt x="42" y="155"/>
                    </a:lnTo>
                    <a:lnTo>
                      <a:pt x="70" y="155"/>
                    </a:lnTo>
                    <a:lnTo>
                      <a:pt x="70" y="169"/>
                    </a:lnTo>
                    <a:lnTo>
                      <a:pt x="28" y="183"/>
                    </a:lnTo>
                    <a:lnTo>
                      <a:pt x="98" y="0"/>
                    </a:lnTo>
                    <a:close/>
                  </a:path>
                </a:pathLst>
              </a:custGeom>
              <a:blipFill dpi="0" rotWithShape="0">
                <a:blip r:embed="rId3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Freeform 100"/>
              <p:cNvSpPr>
                <a:spLocks/>
              </p:cNvSpPr>
              <p:nvPr/>
            </p:nvSpPr>
            <p:spPr bwMode="auto">
              <a:xfrm>
                <a:off x="7723835" y="1770063"/>
                <a:ext cx="155575" cy="268287"/>
              </a:xfrm>
              <a:custGeom>
                <a:avLst/>
                <a:gdLst>
                  <a:gd name="T0" fmla="*/ 2147483647 w 98"/>
                  <a:gd name="T1" fmla="*/ 2147483647 h 169"/>
                  <a:gd name="T2" fmla="*/ 2147483647 w 98"/>
                  <a:gd name="T3" fmla="*/ 2147483647 h 169"/>
                  <a:gd name="T4" fmla="*/ 2147483647 w 98"/>
                  <a:gd name="T5" fmla="*/ 2147483647 h 169"/>
                  <a:gd name="T6" fmla="*/ 2147483647 w 98"/>
                  <a:gd name="T7" fmla="*/ 2147483647 h 169"/>
                  <a:gd name="T8" fmla="*/ 0 w 98"/>
                  <a:gd name="T9" fmla="*/ 2147483647 h 169"/>
                  <a:gd name="T10" fmla="*/ 2147483647 w 98"/>
                  <a:gd name="T11" fmla="*/ 2147483647 h 169"/>
                  <a:gd name="T12" fmla="*/ 2147483647 w 98"/>
                  <a:gd name="T13" fmla="*/ 2147483647 h 169"/>
                  <a:gd name="T14" fmla="*/ 2147483647 w 98"/>
                  <a:gd name="T15" fmla="*/ 2147483647 h 169"/>
                  <a:gd name="T16" fmla="*/ 2147483647 w 98"/>
                  <a:gd name="T17" fmla="*/ 2147483647 h 169"/>
                  <a:gd name="T18" fmla="*/ 2147483647 w 98"/>
                  <a:gd name="T19" fmla="*/ 2147483647 h 169"/>
                  <a:gd name="T20" fmla="*/ 2147483647 w 98"/>
                  <a:gd name="T21" fmla="*/ 2147483647 h 169"/>
                  <a:gd name="T22" fmla="*/ 2147483647 w 98"/>
                  <a:gd name="T23" fmla="*/ 2147483647 h 169"/>
                  <a:gd name="T24" fmla="*/ 2147483647 w 98"/>
                  <a:gd name="T25" fmla="*/ 2147483647 h 169"/>
                  <a:gd name="T26" fmla="*/ 2147483647 w 98"/>
                  <a:gd name="T27" fmla="*/ 2147483647 h 169"/>
                  <a:gd name="T28" fmla="*/ 2147483647 w 98"/>
                  <a:gd name="T29" fmla="*/ 2147483647 h 169"/>
                  <a:gd name="T30" fmla="*/ 2147483647 w 98"/>
                  <a:gd name="T31" fmla="*/ 2147483647 h 169"/>
                  <a:gd name="T32" fmla="*/ 2147483647 w 98"/>
                  <a:gd name="T33" fmla="*/ 2147483647 h 169"/>
                  <a:gd name="T34" fmla="*/ 2147483647 w 98"/>
                  <a:gd name="T35" fmla="*/ 2147483647 h 169"/>
                  <a:gd name="T36" fmla="*/ 2147483647 w 98"/>
                  <a:gd name="T37" fmla="*/ 2147483647 h 169"/>
                  <a:gd name="T38" fmla="*/ 2147483647 w 98"/>
                  <a:gd name="T39" fmla="*/ 2147483647 h 169"/>
                  <a:gd name="T40" fmla="*/ 2147483647 w 98"/>
                  <a:gd name="T41" fmla="*/ 2147483647 h 169"/>
                  <a:gd name="T42" fmla="*/ 2147483647 w 98"/>
                  <a:gd name="T43" fmla="*/ 2147483647 h 169"/>
                  <a:gd name="T44" fmla="*/ 2147483647 w 98"/>
                  <a:gd name="T45" fmla="*/ 2147483647 h 169"/>
                  <a:gd name="T46" fmla="*/ 2147483647 w 98"/>
                  <a:gd name="T47" fmla="*/ 2147483647 h 169"/>
                  <a:gd name="T48" fmla="*/ 2147483647 w 98"/>
                  <a:gd name="T49" fmla="*/ 2147483647 h 169"/>
                  <a:gd name="T50" fmla="*/ 2147483647 w 98"/>
                  <a:gd name="T51" fmla="*/ 2147483647 h 169"/>
                  <a:gd name="T52" fmla="*/ 2147483647 w 98"/>
                  <a:gd name="T53" fmla="*/ 2147483647 h 169"/>
                  <a:gd name="T54" fmla="*/ 2147483647 w 98"/>
                  <a:gd name="T55" fmla="*/ 2147483647 h 169"/>
                  <a:gd name="T56" fmla="*/ 2147483647 w 98"/>
                  <a:gd name="T57" fmla="*/ 2147483647 h 169"/>
                  <a:gd name="T58" fmla="*/ 2147483647 w 98"/>
                  <a:gd name="T59" fmla="*/ 2147483647 h 169"/>
                  <a:gd name="T60" fmla="*/ 2147483647 w 98"/>
                  <a:gd name="T61" fmla="*/ 2147483647 h 169"/>
                  <a:gd name="T62" fmla="*/ 2147483647 w 98"/>
                  <a:gd name="T63" fmla="*/ 2147483647 h 169"/>
                  <a:gd name="T64" fmla="*/ 2147483647 w 98"/>
                  <a:gd name="T65" fmla="*/ 2147483647 h 169"/>
                  <a:gd name="T66" fmla="*/ 2147483647 w 98"/>
                  <a:gd name="T67" fmla="*/ 2147483647 h 169"/>
                  <a:gd name="T68" fmla="*/ 2147483647 w 98"/>
                  <a:gd name="T69" fmla="*/ 2147483647 h 169"/>
                  <a:gd name="T70" fmla="*/ 2147483647 w 98"/>
                  <a:gd name="T71" fmla="*/ 2147483647 h 169"/>
                  <a:gd name="T72" fmla="*/ 2147483647 w 98"/>
                  <a:gd name="T73" fmla="*/ 2147483647 h 169"/>
                  <a:gd name="T74" fmla="*/ 0 w 98"/>
                  <a:gd name="T75" fmla="*/ 2147483647 h 169"/>
                  <a:gd name="T76" fmla="*/ 0 w 98"/>
                  <a:gd name="T77" fmla="*/ 2147483647 h 169"/>
                  <a:gd name="T78" fmla="*/ 0 w 98"/>
                  <a:gd name="T79" fmla="*/ 2147483647 h 169"/>
                  <a:gd name="T80" fmla="*/ 2147483647 w 98"/>
                  <a:gd name="T81" fmla="*/ 2147483647 h 169"/>
                  <a:gd name="T82" fmla="*/ 2147483647 w 98"/>
                  <a:gd name="T83" fmla="*/ 0 h 169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w 98"/>
                  <a:gd name="T127" fmla="*/ 0 h 169"/>
                  <a:gd name="T128" fmla="*/ 98 w 98"/>
                  <a:gd name="T129" fmla="*/ 169 h 169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T126" t="T127" r="T128" b="T129"/>
                <a:pathLst>
                  <a:path w="98" h="169">
                    <a:moveTo>
                      <a:pt x="98" y="14"/>
                    </a:moveTo>
                    <a:lnTo>
                      <a:pt x="14" y="56"/>
                    </a:lnTo>
                    <a:lnTo>
                      <a:pt x="28" y="56"/>
                    </a:lnTo>
                    <a:lnTo>
                      <a:pt x="14" y="70"/>
                    </a:lnTo>
                    <a:lnTo>
                      <a:pt x="0" y="56"/>
                    </a:lnTo>
                    <a:lnTo>
                      <a:pt x="42" y="70"/>
                    </a:lnTo>
                    <a:lnTo>
                      <a:pt x="84" y="84"/>
                    </a:lnTo>
                    <a:lnTo>
                      <a:pt x="98" y="84"/>
                    </a:lnTo>
                    <a:lnTo>
                      <a:pt x="98" y="99"/>
                    </a:lnTo>
                    <a:lnTo>
                      <a:pt x="84" y="113"/>
                    </a:lnTo>
                    <a:lnTo>
                      <a:pt x="42" y="127"/>
                    </a:lnTo>
                    <a:lnTo>
                      <a:pt x="14" y="141"/>
                    </a:lnTo>
                    <a:lnTo>
                      <a:pt x="28" y="127"/>
                    </a:lnTo>
                    <a:lnTo>
                      <a:pt x="28" y="141"/>
                    </a:lnTo>
                    <a:lnTo>
                      <a:pt x="14" y="141"/>
                    </a:lnTo>
                    <a:lnTo>
                      <a:pt x="42" y="155"/>
                    </a:lnTo>
                    <a:lnTo>
                      <a:pt x="70" y="155"/>
                    </a:lnTo>
                    <a:lnTo>
                      <a:pt x="84" y="155"/>
                    </a:lnTo>
                    <a:lnTo>
                      <a:pt x="84" y="169"/>
                    </a:lnTo>
                    <a:lnTo>
                      <a:pt x="70" y="169"/>
                    </a:lnTo>
                    <a:lnTo>
                      <a:pt x="70" y="155"/>
                    </a:lnTo>
                    <a:lnTo>
                      <a:pt x="70" y="169"/>
                    </a:lnTo>
                    <a:lnTo>
                      <a:pt x="42" y="169"/>
                    </a:lnTo>
                    <a:lnTo>
                      <a:pt x="14" y="155"/>
                    </a:lnTo>
                    <a:lnTo>
                      <a:pt x="14" y="141"/>
                    </a:lnTo>
                    <a:lnTo>
                      <a:pt x="14" y="127"/>
                    </a:lnTo>
                    <a:lnTo>
                      <a:pt x="42" y="113"/>
                    </a:lnTo>
                    <a:lnTo>
                      <a:pt x="84" y="99"/>
                    </a:lnTo>
                    <a:lnTo>
                      <a:pt x="84" y="84"/>
                    </a:lnTo>
                    <a:lnTo>
                      <a:pt x="84" y="99"/>
                    </a:lnTo>
                    <a:lnTo>
                      <a:pt x="42" y="84"/>
                    </a:lnTo>
                    <a:lnTo>
                      <a:pt x="0" y="70"/>
                    </a:lnTo>
                    <a:lnTo>
                      <a:pt x="0" y="56"/>
                    </a:lnTo>
                    <a:lnTo>
                      <a:pt x="14" y="42"/>
                    </a:lnTo>
                    <a:lnTo>
                      <a:pt x="98" y="0"/>
                    </a:lnTo>
                    <a:lnTo>
                      <a:pt x="98" y="14"/>
                    </a:lnTo>
                    <a:close/>
                  </a:path>
                </a:pathLst>
              </a:custGeom>
              <a:blipFill dpi="0" rotWithShape="0">
                <a:blip r:embed="rId4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Freeform 101"/>
              <p:cNvSpPr>
                <a:spLocks/>
              </p:cNvSpPr>
              <p:nvPr/>
            </p:nvSpPr>
            <p:spPr bwMode="auto">
              <a:xfrm>
                <a:off x="7834960" y="2038350"/>
                <a:ext cx="22225" cy="22225"/>
              </a:xfrm>
              <a:custGeom>
                <a:avLst/>
                <a:gdLst>
                  <a:gd name="T0" fmla="*/ 2147483647 w 14"/>
                  <a:gd name="T1" fmla="*/ 0 h 14"/>
                  <a:gd name="T2" fmla="*/ 2147483647 w 14"/>
                  <a:gd name="T3" fmla="*/ 0 h 14"/>
                  <a:gd name="T4" fmla="*/ 0 w 14"/>
                  <a:gd name="T5" fmla="*/ 2147483647 h 14"/>
                  <a:gd name="T6" fmla="*/ 0 w 14"/>
                  <a:gd name="T7" fmla="*/ 0 h 14"/>
                  <a:gd name="T8" fmla="*/ 0 w 14"/>
                  <a:gd name="T9" fmla="*/ 0 h 14"/>
                  <a:gd name="T10" fmla="*/ 0 w 14"/>
                  <a:gd name="T11" fmla="*/ 0 h 14"/>
                  <a:gd name="T12" fmla="*/ 2147483647 w 14"/>
                  <a:gd name="T13" fmla="*/ 0 h 1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4"/>
                  <a:gd name="T22" fmla="*/ 0 h 14"/>
                  <a:gd name="T23" fmla="*/ 14 w 14"/>
                  <a:gd name="T24" fmla="*/ 14 h 14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4" h="14">
                    <a:moveTo>
                      <a:pt x="14" y="0"/>
                    </a:moveTo>
                    <a:lnTo>
                      <a:pt x="14" y="0"/>
                    </a:lnTo>
                    <a:lnTo>
                      <a:pt x="0" y="14"/>
                    </a:lnTo>
                    <a:lnTo>
                      <a:pt x="0" y="0"/>
                    </a:lnTo>
                    <a:lnTo>
                      <a:pt x="14" y="0"/>
                    </a:lnTo>
                    <a:close/>
                  </a:path>
                </a:pathLst>
              </a:custGeom>
              <a:blipFill dpi="0" rotWithShape="0">
                <a:blip r:embed="rId4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Freeform 102"/>
              <p:cNvSpPr>
                <a:spLocks/>
              </p:cNvSpPr>
              <p:nvPr/>
            </p:nvSpPr>
            <p:spPr bwMode="auto">
              <a:xfrm>
                <a:off x="7768285" y="2038350"/>
                <a:ext cx="66675" cy="44450"/>
              </a:xfrm>
              <a:custGeom>
                <a:avLst/>
                <a:gdLst>
                  <a:gd name="T0" fmla="*/ 2147483647 w 42"/>
                  <a:gd name="T1" fmla="*/ 2147483647 h 28"/>
                  <a:gd name="T2" fmla="*/ 2147483647 w 42"/>
                  <a:gd name="T3" fmla="*/ 0 h 28"/>
                  <a:gd name="T4" fmla="*/ 0 w 42"/>
                  <a:gd name="T5" fmla="*/ 2147483647 h 28"/>
                  <a:gd name="T6" fmla="*/ 0 w 42"/>
                  <a:gd name="T7" fmla="*/ 2147483647 h 28"/>
                  <a:gd name="T8" fmla="*/ 2147483647 w 42"/>
                  <a:gd name="T9" fmla="*/ 2147483647 h 2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2"/>
                  <a:gd name="T16" fmla="*/ 0 h 28"/>
                  <a:gd name="T17" fmla="*/ 42 w 42"/>
                  <a:gd name="T18" fmla="*/ 28 h 2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2" h="28">
                    <a:moveTo>
                      <a:pt x="42" y="14"/>
                    </a:moveTo>
                    <a:lnTo>
                      <a:pt x="42" y="0"/>
                    </a:lnTo>
                    <a:lnTo>
                      <a:pt x="0" y="14"/>
                    </a:lnTo>
                    <a:lnTo>
                      <a:pt x="0" y="28"/>
                    </a:lnTo>
                    <a:lnTo>
                      <a:pt x="42" y="14"/>
                    </a:lnTo>
                    <a:close/>
                  </a:path>
                </a:pathLst>
              </a:custGeom>
              <a:blipFill dpi="0" rotWithShape="0">
                <a:blip r:embed="rId4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42" name="Straight Arrow Connector 41"/>
            <p:cNvCxnSpPr/>
            <p:nvPr/>
          </p:nvCxnSpPr>
          <p:spPr bwMode="auto">
            <a:xfrm>
              <a:off x="8327572" y="4484348"/>
              <a:ext cx="167346" cy="0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sp>
        <p:nvSpPr>
          <p:cNvPr id="47" name="Rectangle 46"/>
          <p:cNvSpPr/>
          <p:nvPr/>
        </p:nvSpPr>
        <p:spPr bwMode="auto">
          <a:xfrm>
            <a:off x="6728021" y="5324823"/>
            <a:ext cx="979009" cy="523220"/>
          </a:xfrm>
          <a:prstGeom prst="rect">
            <a:avLst/>
          </a:prstGeom>
          <a:solidFill>
            <a:srgbClr val="FFFF9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Async</a:t>
            </a:r>
            <a:r>
              <a:rPr kumimoji="0" lang="en-US" sz="14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/>
            </a:r>
            <a:br>
              <a:rPr kumimoji="0" lang="en-US" sz="14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</a:br>
            <a:r>
              <a:rPr kumimoji="0" lang="en-US" sz="14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Task</a:t>
            </a:r>
            <a:endParaRPr kumimoji="0" lang="en-US" sz="1100" b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48" name="Group 47"/>
          <p:cNvGrpSpPr/>
          <p:nvPr/>
        </p:nvGrpSpPr>
        <p:grpSpPr>
          <a:xfrm>
            <a:off x="7322249" y="5446588"/>
            <a:ext cx="300243" cy="312737"/>
            <a:chOff x="8327572" y="4328206"/>
            <a:chExt cx="300243" cy="312737"/>
          </a:xfrm>
        </p:grpSpPr>
        <p:grpSp>
          <p:nvGrpSpPr>
            <p:cNvPr id="49" name="Group 48"/>
            <p:cNvGrpSpPr/>
            <p:nvPr/>
          </p:nvGrpSpPr>
          <p:grpSpPr>
            <a:xfrm>
              <a:off x="8472240" y="4328206"/>
              <a:ext cx="155575" cy="312737"/>
              <a:chOff x="7723835" y="1770063"/>
              <a:chExt cx="155575" cy="312737"/>
            </a:xfrm>
          </p:grpSpPr>
          <p:sp>
            <p:nvSpPr>
              <p:cNvPr id="51" name="Freeform 99"/>
              <p:cNvSpPr>
                <a:spLocks/>
              </p:cNvSpPr>
              <p:nvPr/>
            </p:nvSpPr>
            <p:spPr bwMode="auto">
              <a:xfrm>
                <a:off x="7723835" y="1770063"/>
                <a:ext cx="155575" cy="290512"/>
              </a:xfrm>
              <a:custGeom>
                <a:avLst/>
                <a:gdLst>
                  <a:gd name="T0" fmla="*/ 2147483647 w 98"/>
                  <a:gd name="T1" fmla="*/ 0 h 183"/>
                  <a:gd name="T2" fmla="*/ 2147483647 w 98"/>
                  <a:gd name="T3" fmla="*/ 2147483647 h 183"/>
                  <a:gd name="T4" fmla="*/ 0 w 98"/>
                  <a:gd name="T5" fmla="*/ 2147483647 h 183"/>
                  <a:gd name="T6" fmla="*/ 0 w 98"/>
                  <a:gd name="T7" fmla="*/ 2147483647 h 183"/>
                  <a:gd name="T8" fmla="*/ 2147483647 w 98"/>
                  <a:gd name="T9" fmla="*/ 2147483647 h 183"/>
                  <a:gd name="T10" fmla="*/ 2147483647 w 98"/>
                  <a:gd name="T11" fmla="*/ 2147483647 h 183"/>
                  <a:gd name="T12" fmla="*/ 2147483647 w 98"/>
                  <a:gd name="T13" fmla="*/ 2147483647 h 183"/>
                  <a:gd name="T14" fmla="*/ 2147483647 w 98"/>
                  <a:gd name="T15" fmla="*/ 2147483647 h 183"/>
                  <a:gd name="T16" fmla="*/ 2147483647 w 98"/>
                  <a:gd name="T17" fmla="*/ 2147483647 h 183"/>
                  <a:gd name="T18" fmla="*/ 2147483647 w 98"/>
                  <a:gd name="T19" fmla="*/ 2147483647 h 183"/>
                  <a:gd name="T20" fmla="*/ 2147483647 w 98"/>
                  <a:gd name="T21" fmla="*/ 2147483647 h 183"/>
                  <a:gd name="T22" fmla="*/ 2147483647 w 98"/>
                  <a:gd name="T23" fmla="*/ 2147483647 h 183"/>
                  <a:gd name="T24" fmla="*/ 2147483647 w 98"/>
                  <a:gd name="T25" fmla="*/ 2147483647 h 183"/>
                  <a:gd name="T26" fmla="*/ 2147483647 w 98"/>
                  <a:gd name="T27" fmla="*/ 2147483647 h 183"/>
                  <a:gd name="T28" fmla="*/ 2147483647 w 98"/>
                  <a:gd name="T29" fmla="*/ 2147483647 h 183"/>
                  <a:gd name="T30" fmla="*/ 2147483647 w 98"/>
                  <a:gd name="T31" fmla="*/ 2147483647 h 183"/>
                  <a:gd name="T32" fmla="*/ 2147483647 w 98"/>
                  <a:gd name="T33" fmla="*/ 2147483647 h 183"/>
                  <a:gd name="T34" fmla="*/ 2147483647 w 98"/>
                  <a:gd name="T35" fmla="*/ 0 h 183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98"/>
                  <a:gd name="T55" fmla="*/ 0 h 183"/>
                  <a:gd name="T56" fmla="*/ 98 w 98"/>
                  <a:gd name="T57" fmla="*/ 183 h 183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98" h="183">
                    <a:moveTo>
                      <a:pt x="98" y="0"/>
                    </a:moveTo>
                    <a:lnTo>
                      <a:pt x="14" y="42"/>
                    </a:lnTo>
                    <a:lnTo>
                      <a:pt x="0" y="56"/>
                    </a:lnTo>
                    <a:lnTo>
                      <a:pt x="42" y="70"/>
                    </a:lnTo>
                    <a:lnTo>
                      <a:pt x="84" y="84"/>
                    </a:lnTo>
                    <a:lnTo>
                      <a:pt x="84" y="99"/>
                    </a:lnTo>
                    <a:lnTo>
                      <a:pt x="42" y="113"/>
                    </a:lnTo>
                    <a:lnTo>
                      <a:pt x="14" y="127"/>
                    </a:lnTo>
                    <a:lnTo>
                      <a:pt x="14" y="141"/>
                    </a:lnTo>
                    <a:lnTo>
                      <a:pt x="42" y="155"/>
                    </a:lnTo>
                    <a:lnTo>
                      <a:pt x="70" y="155"/>
                    </a:lnTo>
                    <a:lnTo>
                      <a:pt x="70" y="169"/>
                    </a:lnTo>
                    <a:lnTo>
                      <a:pt x="28" y="183"/>
                    </a:lnTo>
                    <a:lnTo>
                      <a:pt x="98" y="0"/>
                    </a:lnTo>
                    <a:close/>
                  </a:path>
                </a:pathLst>
              </a:custGeom>
              <a:blipFill dpi="0" rotWithShape="0">
                <a:blip r:embed="rId3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" name="Freeform 100"/>
              <p:cNvSpPr>
                <a:spLocks/>
              </p:cNvSpPr>
              <p:nvPr/>
            </p:nvSpPr>
            <p:spPr bwMode="auto">
              <a:xfrm>
                <a:off x="7723835" y="1770063"/>
                <a:ext cx="155575" cy="268287"/>
              </a:xfrm>
              <a:custGeom>
                <a:avLst/>
                <a:gdLst>
                  <a:gd name="T0" fmla="*/ 2147483647 w 98"/>
                  <a:gd name="T1" fmla="*/ 2147483647 h 169"/>
                  <a:gd name="T2" fmla="*/ 2147483647 w 98"/>
                  <a:gd name="T3" fmla="*/ 2147483647 h 169"/>
                  <a:gd name="T4" fmla="*/ 2147483647 w 98"/>
                  <a:gd name="T5" fmla="*/ 2147483647 h 169"/>
                  <a:gd name="T6" fmla="*/ 2147483647 w 98"/>
                  <a:gd name="T7" fmla="*/ 2147483647 h 169"/>
                  <a:gd name="T8" fmla="*/ 0 w 98"/>
                  <a:gd name="T9" fmla="*/ 2147483647 h 169"/>
                  <a:gd name="T10" fmla="*/ 2147483647 w 98"/>
                  <a:gd name="T11" fmla="*/ 2147483647 h 169"/>
                  <a:gd name="T12" fmla="*/ 2147483647 w 98"/>
                  <a:gd name="T13" fmla="*/ 2147483647 h 169"/>
                  <a:gd name="T14" fmla="*/ 2147483647 w 98"/>
                  <a:gd name="T15" fmla="*/ 2147483647 h 169"/>
                  <a:gd name="T16" fmla="*/ 2147483647 w 98"/>
                  <a:gd name="T17" fmla="*/ 2147483647 h 169"/>
                  <a:gd name="T18" fmla="*/ 2147483647 w 98"/>
                  <a:gd name="T19" fmla="*/ 2147483647 h 169"/>
                  <a:gd name="T20" fmla="*/ 2147483647 w 98"/>
                  <a:gd name="T21" fmla="*/ 2147483647 h 169"/>
                  <a:gd name="T22" fmla="*/ 2147483647 w 98"/>
                  <a:gd name="T23" fmla="*/ 2147483647 h 169"/>
                  <a:gd name="T24" fmla="*/ 2147483647 w 98"/>
                  <a:gd name="T25" fmla="*/ 2147483647 h 169"/>
                  <a:gd name="T26" fmla="*/ 2147483647 w 98"/>
                  <a:gd name="T27" fmla="*/ 2147483647 h 169"/>
                  <a:gd name="T28" fmla="*/ 2147483647 w 98"/>
                  <a:gd name="T29" fmla="*/ 2147483647 h 169"/>
                  <a:gd name="T30" fmla="*/ 2147483647 w 98"/>
                  <a:gd name="T31" fmla="*/ 2147483647 h 169"/>
                  <a:gd name="T32" fmla="*/ 2147483647 w 98"/>
                  <a:gd name="T33" fmla="*/ 2147483647 h 169"/>
                  <a:gd name="T34" fmla="*/ 2147483647 w 98"/>
                  <a:gd name="T35" fmla="*/ 2147483647 h 169"/>
                  <a:gd name="T36" fmla="*/ 2147483647 w 98"/>
                  <a:gd name="T37" fmla="*/ 2147483647 h 169"/>
                  <a:gd name="T38" fmla="*/ 2147483647 w 98"/>
                  <a:gd name="T39" fmla="*/ 2147483647 h 169"/>
                  <a:gd name="T40" fmla="*/ 2147483647 w 98"/>
                  <a:gd name="T41" fmla="*/ 2147483647 h 169"/>
                  <a:gd name="T42" fmla="*/ 2147483647 w 98"/>
                  <a:gd name="T43" fmla="*/ 2147483647 h 169"/>
                  <a:gd name="T44" fmla="*/ 2147483647 w 98"/>
                  <a:gd name="T45" fmla="*/ 2147483647 h 169"/>
                  <a:gd name="T46" fmla="*/ 2147483647 w 98"/>
                  <a:gd name="T47" fmla="*/ 2147483647 h 169"/>
                  <a:gd name="T48" fmla="*/ 2147483647 w 98"/>
                  <a:gd name="T49" fmla="*/ 2147483647 h 169"/>
                  <a:gd name="T50" fmla="*/ 2147483647 w 98"/>
                  <a:gd name="T51" fmla="*/ 2147483647 h 169"/>
                  <a:gd name="T52" fmla="*/ 2147483647 w 98"/>
                  <a:gd name="T53" fmla="*/ 2147483647 h 169"/>
                  <a:gd name="T54" fmla="*/ 2147483647 w 98"/>
                  <a:gd name="T55" fmla="*/ 2147483647 h 169"/>
                  <a:gd name="T56" fmla="*/ 2147483647 w 98"/>
                  <a:gd name="T57" fmla="*/ 2147483647 h 169"/>
                  <a:gd name="T58" fmla="*/ 2147483647 w 98"/>
                  <a:gd name="T59" fmla="*/ 2147483647 h 169"/>
                  <a:gd name="T60" fmla="*/ 2147483647 w 98"/>
                  <a:gd name="T61" fmla="*/ 2147483647 h 169"/>
                  <a:gd name="T62" fmla="*/ 2147483647 w 98"/>
                  <a:gd name="T63" fmla="*/ 2147483647 h 169"/>
                  <a:gd name="T64" fmla="*/ 2147483647 w 98"/>
                  <a:gd name="T65" fmla="*/ 2147483647 h 169"/>
                  <a:gd name="T66" fmla="*/ 2147483647 w 98"/>
                  <a:gd name="T67" fmla="*/ 2147483647 h 169"/>
                  <a:gd name="T68" fmla="*/ 2147483647 w 98"/>
                  <a:gd name="T69" fmla="*/ 2147483647 h 169"/>
                  <a:gd name="T70" fmla="*/ 2147483647 w 98"/>
                  <a:gd name="T71" fmla="*/ 2147483647 h 169"/>
                  <a:gd name="T72" fmla="*/ 2147483647 w 98"/>
                  <a:gd name="T73" fmla="*/ 2147483647 h 169"/>
                  <a:gd name="T74" fmla="*/ 0 w 98"/>
                  <a:gd name="T75" fmla="*/ 2147483647 h 169"/>
                  <a:gd name="T76" fmla="*/ 0 w 98"/>
                  <a:gd name="T77" fmla="*/ 2147483647 h 169"/>
                  <a:gd name="T78" fmla="*/ 0 w 98"/>
                  <a:gd name="T79" fmla="*/ 2147483647 h 169"/>
                  <a:gd name="T80" fmla="*/ 2147483647 w 98"/>
                  <a:gd name="T81" fmla="*/ 2147483647 h 169"/>
                  <a:gd name="T82" fmla="*/ 2147483647 w 98"/>
                  <a:gd name="T83" fmla="*/ 0 h 169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w 98"/>
                  <a:gd name="T127" fmla="*/ 0 h 169"/>
                  <a:gd name="T128" fmla="*/ 98 w 98"/>
                  <a:gd name="T129" fmla="*/ 169 h 169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T126" t="T127" r="T128" b="T129"/>
                <a:pathLst>
                  <a:path w="98" h="169">
                    <a:moveTo>
                      <a:pt x="98" y="14"/>
                    </a:moveTo>
                    <a:lnTo>
                      <a:pt x="14" y="56"/>
                    </a:lnTo>
                    <a:lnTo>
                      <a:pt x="28" y="56"/>
                    </a:lnTo>
                    <a:lnTo>
                      <a:pt x="14" y="70"/>
                    </a:lnTo>
                    <a:lnTo>
                      <a:pt x="0" y="56"/>
                    </a:lnTo>
                    <a:lnTo>
                      <a:pt x="42" y="70"/>
                    </a:lnTo>
                    <a:lnTo>
                      <a:pt x="84" y="84"/>
                    </a:lnTo>
                    <a:lnTo>
                      <a:pt x="98" y="84"/>
                    </a:lnTo>
                    <a:lnTo>
                      <a:pt x="98" y="99"/>
                    </a:lnTo>
                    <a:lnTo>
                      <a:pt x="84" y="113"/>
                    </a:lnTo>
                    <a:lnTo>
                      <a:pt x="42" y="127"/>
                    </a:lnTo>
                    <a:lnTo>
                      <a:pt x="14" y="141"/>
                    </a:lnTo>
                    <a:lnTo>
                      <a:pt x="28" y="127"/>
                    </a:lnTo>
                    <a:lnTo>
                      <a:pt x="28" y="141"/>
                    </a:lnTo>
                    <a:lnTo>
                      <a:pt x="14" y="141"/>
                    </a:lnTo>
                    <a:lnTo>
                      <a:pt x="42" y="155"/>
                    </a:lnTo>
                    <a:lnTo>
                      <a:pt x="70" y="155"/>
                    </a:lnTo>
                    <a:lnTo>
                      <a:pt x="84" y="155"/>
                    </a:lnTo>
                    <a:lnTo>
                      <a:pt x="84" y="169"/>
                    </a:lnTo>
                    <a:lnTo>
                      <a:pt x="70" y="169"/>
                    </a:lnTo>
                    <a:lnTo>
                      <a:pt x="70" y="155"/>
                    </a:lnTo>
                    <a:lnTo>
                      <a:pt x="70" y="169"/>
                    </a:lnTo>
                    <a:lnTo>
                      <a:pt x="42" y="169"/>
                    </a:lnTo>
                    <a:lnTo>
                      <a:pt x="14" y="155"/>
                    </a:lnTo>
                    <a:lnTo>
                      <a:pt x="14" y="141"/>
                    </a:lnTo>
                    <a:lnTo>
                      <a:pt x="14" y="127"/>
                    </a:lnTo>
                    <a:lnTo>
                      <a:pt x="42" y="113"/>
                    </a:lnTo>
                    <a:lnTo>
                      <a:pt x="84" y="99"/>
                    </a:lnTo>
                    <a:lnTo>
                      <a:pt x="84" y="84"/>
                    </a:lnTo>
                    <a:lnTo>
                      <a:pt x="84" y="99"/>
                    </a:lnTo>
                    <a:lnTo>
                      <a:pt x="42" y="84"/>
                    </a:lnTo>
                    <a:lnTo>
                      <a:pt x="0" y="70"/>
                    </a:lnTo>
                    <a:lnTo>
                      <a:pt x="0" y="56"/>
                    </a:lnTo>
                    <a:lnTo>
                      <a:pt x="14" y="42"/>
                    </a:lnTo>
                    <a:lnTo>
                      <a:pt x="98" y="0"/>
                    </a:lnTo>
                    <a:lnTo>
                      <a:pt x="98" y="14"/>
                    </a:lnTo>
                    <a:close/>
                  </a:path>
                </a:pathLst>
              </a:custGeom>
              <a:blipFill dpi="0" rotWithShape="0">
                <a:blip r:embed="rId4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" name="Freeform 101"/>
              <p:cNvSpPr>
                <a:spLocks/>
              </p:cNvSpPr>
              <p:nvPr/>
            </p:nvSpPr>
            <p:spPr bwMode="auto">
              <a:xfrm>
                <a:off x="7834960" y="2038350"/>
                <a:ext cx="22225" cy="22225"/>
              </a:xfrm>
              <a:custGeom>
                <a:avLst/>
                <a:gdLst>
                  <a:gd name="T0" fmla="*/ 2147483647 w 14"/>
                  <a:gd name="T1" fmla="*/ 0 h 14"/>
                  <a:gd name="T2" fmla="*/ 2147483647 w 14"/>
                  <a:gd name="T3" fmla="*/ 0 h 14"/>
                  <a:gd name="T4" fmla="*/ 0 w 14"/>
                  <a:gd name="T5" fmla="*/ 2147483647 h 14"/>
                  <a:gd name="T6" fmla="*/ 0 w 14"/>
                  <a:gd name="T7" fmla="*/ 0 h 14"/>
                  <a:gd name="T8" fmla="*/ 0 w 14"/>
                  <a:gd name="T9" fmla="*/ 0 h 14"/>
                  <a:gd name="T10" fmla="*/ 0 w 14"/>
                  <a:gd name="T11" fmla="*/ 0 h 14"/>
                  <a:gd name="T12" fmla="*/ 2147483647 w 14"/>
                  <a:gd name="T13" fmla="*/ 0 h 1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4"/>
                  <a:gd name="T22" fmla="*/ 0 h 14"/>
                  <a:gd name="T23" fmla="*/ 14 w 14"/>
                  <a:gd name="T24" fmla="*/ 14 h 14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4" h="14">
                    <a:moveTo>
                      <a:pt x="14" y="0"/>
                    </a:moveTo>
                    <a:lnTo>
                      <a:pt x="14" y="0"/>
                    </a:lnTo>
                    <a:lnTo>
                      <a:pt x="0" y="14"/>
                    </a:lnTo>
                    <a:lnTo>
                      <a:pt x="0" y="0"/>
                    </a:lnTo>
                    <a:lnTo>
                      <a:pt x="14" y="0"/>
                    </a:lnTo>
                    <a:close/>
                  </a:path>
                </a:pathLst>
              </a:custGeom>
              <a:blipFill dpi="0" rotWithShape="0">
                <a:blip r:embed="rId4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" name="Freeform 102"/>
              <p:cNvSpPr>
                <a:spLocks/>
              </p:cNvSpPr>
              <p:nvPr/>
            </p:nvSpPr>
            <p:spPr bwMode="auto">
              <a:xfrm>
                <a:off x="7768285" y="2038350"/>
                <a:ext cx="66675" cy="44450"/>
              </a:xfrm>
              <a:custGeom>
                <a:avLst/>
                <a:gdLst>
                  <a:gd name="T0" fmla="*/ 2147483647 w 42"/>
                  <a:gd name="T1" fmla="*/ 2147483647 h 28"/>
                  <a:gd name="T2" fmla="*/ 2147483647 w 42"/>
                  <a:gd name="T3" fmla="*/ 0 h 28"/>
                  <a:gd name="T4" fmla="*/ 0 w 42"/>
                  <a:gd name="T5" fmla="*/ 2147483647 h 28"/>
                  <a:gd name="T6" fmla="*/ 0 w 42"/>
                  <a:gd name="T7" fmla="*/ 2147483647 h 28"/>
                  <a:gd name="T8" fmla="*/ 2147483647 w 42"/>
                  <a:gd name="T9" fmla="*/ 2147483647 h 2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2"/>
                  <a:gd name="T16" fmla="*/ 0 h 28"/>
                  <a:gd name="T17" fmla="*/ 42 w 42"/>
                  <a:gd name="T18" fmla="*/ 28 h 2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2" h="28">
                    <a:moveTo>
                      <a:pt x="42" y="14"/>
                    </a:moveTo>
                    <a:lnTo>
                      <a:pt x="42" y="0"/>
                    </a:lnTo>
                    <a:lnTo>
                      <a:pt x="0" y="14"/>
                    </a:lnTo>
                    <a:lnTo>
                      <a:pt x="0" y="28"/>
                    </a:lnTo>
                    <a:lnTo>
                      <a:pt x="42" y="14"/>
                    </a:lnTo>
                    <a:close/>
                  </a:path>
                </a:pathLst>
              </a:custGeom>
              <a:blipFill dpi="0" rotWithShape="0">
                <a:blip r:embed="rId4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50" name="Straight Arrow Connector 49"/>
            <p:cNvCxnSpPr/>
            <p:nvPr/>
          </p:nvCxnSpPr>
          <p:spPr bwMode="auto">
            <a:xfrm>
              <a:off x="8327572" y="4484348"/>
              <a:ext cx="167346" cy="0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cxnSp>
        <p:nvCxnSpPr>
          <p:cNvPr id="55" name="Straight Arrow Connector 54"/>
          <p:cNvCxnSpPr/>
          <p:nvPr/>
        </p:nvCxnSpPr>
        <p:spPr bwMode="auto">
          <a:xfrm flipV="1">
            <a:off x="5922563" y="5591844"/>
            <a:ext cx="805458" cy="234200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316798218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488135"/>
            <a:ext cx="8839200" cy="381000"/>
          </a:xfrm>
        </p:spPr>
        <p:txBody>
          <a:bodyPr/>
          <a:lstStyle/>
          <a:p>
            <a:pPr eaLnBrk="1" hangingPunct="1"/>
            <a:r>
              <a:rPr lang="en-US" sz="3200" dirty="0" smtClean="0"/>
              <a:t>Summary</a:t>
            </a:r>
          </a:p>
        </p:txBody>
      </p:sp>
      <p:sp>
        <p:nvSpPr>
          <p:cNvPr id="2" name="Rectangle 1"/>
          <p:cNvSpPr/>
          <p:nvPr/>
        </p:nvSpPr>
        <p:spPr>
          <a:xfrm>
            <a:off x="0" y="1054631"/>
            <a:ext cx="3818965" cy="46320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1" indent="-228600" eaLnBrk="0" hangingPunct="0">
              <a:lnSpc>
                <a:spcPct val="100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Arial" pitchFamily="34" charset="0"/>
              <a:buChar char="•"/>
              <a:tabLst>
                <a:tab pos="4175125" algn="l"/>
              </a:tabLst>
              <a:defRPr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Android provides a range of concurrency mechanisms that apps can use to manage multiple threads that run concurrently within a process</a:t>
            </a:r>
          </a:p>
          <a:p>
            <a:pPr marL="228600" lvl="1" indent="-228600" eaLnBrk="0" hangingPunct="0">
              <a:lnSpc>
                <a:spcPct val="100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Arial" pitchFamily="34" charset="0"/>
              <a:buChar char="•"/>
              <a:tabLst>
                <a:tab pos="4175125" algn="l"/>
              </a:tabLst>
              <a:defRPr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Some mechanisms are based on standard Java threading &amp; synchronization mechanisms</a:t>
            </a:r>
          </a:p>
          <a:p>
            <a:pPr marL="228600" lvl="1" indent="-228600" eaLnBrk="0" hangingPunct="0">
              <a:lnSpc>
                <a:spcPct val="100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Arial" pitchFamily="34" charset="0"/>
              <a:buChar char="•"/>
              <a:tabLst>
                <a:tab pos="4175125" algn="l"/>
              </a:tabLst>
              <a:defRPr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Other mechanisms are based on Android concurrency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idioms</a:t>
            </a:r>
          </a:p>
          <a:p>
            <a:pPr marL="228600" lvl="1" indent="-228600" eaLnBrk="0" hangingPunct="0">
              <a:lnSpc>
                <a:spcPct val="100000"/>
              </a:lnSpc>
              <a:spcBef>
                <a:spcPts val="600"/>
              </a:spcBef>
              <a:buClrTx/>
              <a:buFont typeface="Arial" pitchFamily="34" charset="0"/>
              <a:buChar char="•"/>
              <a:tabLst>
                <a:tab pos="4175125" algn="l"/>
              </a:tabLst>
              <a:defRPr/>
            </a:pPr>
            <a:r>
              <a:rPr lang="en-US" sz="2000" dirty="0" smtClean="0">
                <a:latin typeface="+mn-lt"/>
                <a:ea typeface="+mn-ea"/>
                <a:cs typeface="+mn-cs"/>
              </a:rPr>
              <a:t>There are many patterns underlying these Android concurrency mechanisms</a:t>
            </a:r>
            <a:endParaRPr lang="en-US" sz="2000" dirty="0">
              <a:latin typeface="+mn-lt"/>
              <a:ea typeface="+mn-ea"/>
              <a:cs typeface="+mn-cs"/>
            </a:endParaRPr>
          </a:p>
        </p:txBody>
      </p:sp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9624" y="1278872"/>
            <a:ext cx="4634753" cy="2321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3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5956" y="4123420"/>
            <a:ext cx="5540469" cy="2113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8" name="Rectangle 57"/>
          <p:cNvSpPr/>
          <p:nvPr/>
        </p:nvSpPr>
        <p:spPr bwMode="auto">
          <a:xfrm>
            <a:off x="12700" y="6393447"/>
            <a:ext cx="9144000" cy="553453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9" name="Rectangle 4"/>
          <p:cNvSpPr>
            <a:spLocks noChangeArrowheads="1"/>
          </p:cNvSpPr>
          <p:nvPr/>
        </p:nvSpPr>
        <p:spPr bwMode="auto">
          <a:xfrm>
            <a:off x="440466" y="6418380"/>
            <a:ext cx="8288185" cy="369332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algn="ctr"/>
            <a:r>
              <a:rPr lang="en-US" sz="2000" dirty="0" smtClean="0"/>
              <a:t>See </a:t>
            </a:r>
            <a:r>
              <a:rPr lang="en-US" sz="2000" dirty="0"/>
              <a:t>m</a:t>
            </a:r>
            <a:r>
              <a:rPr lang="en-US" sz="2000" dirty="0" smtClean="0"/>
              <a:t>onitor.pdf &amp; HS-HA.pdf at </a:t>
            </a:r>
            <a:r>
              <a:rPr lang="en-US" sz="2000" dirty="0" smtClean="0">
                <a:hlinkClick r:id="rId5"/>
              </a:rPr>
              <a:t>www.dre.vanderbilt.edu</a:t>
            </a:r>
            <a:r>
              <a:rPr lang="en-US" sz="2000" dirty="0">
                <a:hlinkClick r:id="rId5"/>
              </a:rPr>
              <a:t>/~</a:t>
            </a:r>
            <a:r>
              <a:rPr lang="en-US" sz="2000" dirty="0" smtClean="0">
                <a:hlinkClick r:id="rId5"/>
              </a:rPr>
              <a:t>schmidt/PDF</a:t>
            </a:r>
            <a:r>
              <a:rPr lang="en-US" sz="2000" dirty="0" smtClean="0"/>
              <a:t> </a:t>
            </a:r>
            <a:endParaRPr lang="en-US" sz="2000" dirty="0"/>
          </a:p>
        </p:txBody>
      </p:sp>
      <p:sp>
        <p:nvSpPr>
          <p:cNvPr id="8" name="Rectangle 7"/>
          <p:cNvSpPr/>
          <p:nvPr/>
        </p:nvSpPr>
        <p:spPr>
          <a:xfrm>
            <a:off x="4159624" y="1994415"/>
            <a:ext cx="115608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i="1" dirty="0" smtClean="0"/>
              <a:t>Monitor </a:t>
            </a:r>
          </a:p>
          <a:p>
            <a:pPr algn="ctr"/>
            <a:r>
              <a:rPr lang="en-US" b="1" i="1" dirty="0" smtClean="0"/>
              <a:t>Object</a:t>
            </a:r>
            <a:endParaRPr lang="en-US" b="1" i="1" dirty="0"/>
          </a:p>
        </p:txBody>
      </p:sp>
      <p:sp>
        <p:nvSpPr>
          <p:cNvPr id="9" name="Rectangle 8"/>
          <p:cNvSpPr/>
          <p:nvPr/>
        </p:nvSpPr>
        <p:spPr>
          <a:xfrm>
            <a:off x="2881888" y="5717148"/>
            <a:ext cx="1436612" cy="5909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i="1" dirty="0" smtClean="0"/>
              <a:t>Half-Sync/</a:t>
            </a:r>
            <a:br>
              <a:rPr lang="en-US" b="1" i="1" dirty="0" smtClean="0"/>
            </a:br>
            <a:r>
              <a:rPr lang="en-US" b="1" i="1" dirty="0" smtClean="0"/>
              <a:t>Half-</a:t>
            </a:r>
            <a:r>
              <a:rPr lang="en-US" b="1" i="1" dirty="0" err="1" smtClean="0"/>
              <a:t>Async</a:t>
            </a:r>
            <a:endParaRPr lang="en-US" b="1" i="1" dirty="0"/>
          </a:p>
        </p:txBody>
      </p:sp>
    </p:spTree>
    <p:extLst>
      <p:ext uri="{BB962C8B-B14F-4D97-AF65-F5344CB8AC3E}">
        <p14:creationId xmlns:p14="http://schemas.microsoft.com/office/powerpoint/2010/main" val="401213910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  <p:bldP spid="59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488135"/>
            <a:ext cx="8839200" cy="381000"/>
          </a:xfrm>
        </p:spPr>
        <p:txBody>
          <a:bodyPr/>
          <a:lstStyle/>
          <a:p>
            <a:pPr eaLnBrk="1" hangingPunct="1"/>
            <a:r>
              <a:rPr lang="en-US" sz="3200" dirty="0" smtClean="0"/>
              <a:t>Summary</a:t>
            </a:r>
          </a:p>
        </p:txBody>
      </p:sp>
      <p:sp>
        <p:nvSpPr>
          <p:cNvPr id="2" name="Rectangle 1"/>
          <p:cNvSpPr/>
          <p:nvPr/>
        </p:nvSpPr>
        <p:spPr>
          <a:xfrm>
            <a:off x="0" y="1054631"/>
            <a:ext cx="3818965" cy="5324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1" indent="-228600" eaLnBrk="0" hangingPunct="0">
              <a:lnSpc>
                <a:spcPct val="100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Arial" pitchFamily="34" charset="0"/>
              <a:buChar char="•"/>
              <a:tabLst>
                <a:tab pos="4175125" algn="l"/>
              </a:tabLst>
              <a:defRPr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Android provides a range of concurrency mechanisms that apps can use to manage multiple threads that run concurrently within a process</a:t>
            </a:r>
          </a:p>
          <a:p>
            <a:pPr marL="228600" lvl="1" indent="-228600" eaLnBrk="0" hangingPunct="0">
              <a:lnSpc>
                <a:spcPct val="100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Arial" pitchFamily="34" charset="0"/>
              <a:buChar char="•"/>
              <a:tabLst>
                <a:tab pos="4175125" algn="l"/>
              </a:tabLst>
              <a:defRPr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Some mechanisms are based on standard Java threading &amp; synchronization mechanisms</a:t>
            </a:r>
          </a:p>
          <a:p>
            <a:pPr marL="228600" lvl="1" indent="-228600" eaLnBrk="0" hangingPunct="0">
              <a:lnSpc>
                <a:spcPct val="100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Arial" pitchFamily="34" charset="0"/>
              <a:buChar char="•"/>
              <a:tabLst>
                <a:tab pos="4175125" algn="l"/>
              </a:tabLst>
              <a:defRPr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Other mechanisms are based on Android concurrency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idioms</a:t>
            </a:r>
          </a:p>
          <a:p>
            <a:pPr marL="228600" lvl="1" indent="-228600" eaLnBrk="0" hangingPunct="0">
              <a:lnSpc>
                <a:spcPct val="100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Arial" pitchFamily="34" charset="0"/>
              <a:buChar char="•"/>
              <a:tabLst>
                <a:tab pos="4175125" algn="l"/>
              </a:tabLst>
              <a:defRPr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There are many patterns underlying these Android concurrency mechanisms</a:t>
            </a:r>
          </a:p>
          <a:p>
            <a:pPr marL="228600" lvl="1" indent="-228600" eaLnBrk="0" hangingPunct="0">
              <a:lnSpc>
                <a:spcPct val="100000"/>
              </a:lnSpc>
              <a:spcBef>
                <a:spcPts val="600"/>
              </a:spcBef>
              <a:buClrTx/>
              <a:buFont typeface="Arial" pitchFamily="34" charset="0"/>
              <a:buChar char="•"/>
              <a:tabLst>
                <a:tab pos="4175125" algn="l"/>
              </a:tabLst>
              <a:defRPr/>
            </a:pPr>
            <a:r>
              <a:rPr lang="en-US" sz="2000" dirty="0" smtClean="0">
                <a:latin typeface="+mn-lt"/>
                <a:ea typeface="+mn-ea"/>
                <a:cs typeface="+mn-cs"/>
              </a:rPr>
              <a:t>There are good books on Java concurrency &amp; patterns</a:t>
            </a:r>
            <a:endParaRPr lang="en-US" sz="2000" dirty="0">
              <a:latin typeface="+mn-lt"/>
              <a:ea typeface="+mn-ea"/>
              <a:cs typeface="+mn-cs"/>
            </a:endParaRPr>
          </a:p>
        </p:txBody>
      </p:sp>
      <p:pic>
        <p:nvPicPr>
          <p:cNvPr id="8" name="Picture 2" descr="http://www.informit.com/ShowCover.aspx?isbn=020131009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6312" y="2929687"/>
            <a:ext cx="2174540" cy="2719273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://www.informit.com/ShowCover.aspx?isbn=032134960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5977" y="1307122"/>
            <a:ext cx="2121577" cy="2803828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1198562" y="6428340"/>
            <a:ext cx="6085448" cy="369332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See online supplement at </a:t>
            </a:r>
            <a:r>
              <a:rPr lang="en-US" sz="2000" dirty="0">
                <a:hlinkClick r:id="rId5"/>
              </a:rPr>
              <a:t>gee.cs.oswego.edu/dl/</a:t>
            </a:r>
            <a:r>
              <a:rPr lang="en-US" sz="2000" dirty="0" err="1">
                <a:hlinkClick r:id="rId5"/>
              </a:rPr>
              <a:t>cpj</a:t>
            </a:r>
            <a:r>
              <a:rPr lang="en-US" sz="2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5404855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 smtClean="0"/>
              <a:t>Hardware Abstraction Layer (HAL) </a:t>
            </a:r>
            <a:endParaRPr lang="en-US" sz="320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032" y="1123698"/>
            <a:ext cx="8875859" cy="8430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53790" y="2196954"/>
            <a:ext cx="4087904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30188" lvl="3" indent="-228600" eaLnBrk="0" hangingPunc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SzPct val="100000"/>
              <a:buFont typeface="Arial" pitchFamily="34" charset="0"/>
              <a:buChar char="•"/>
              <a:defRPr/>
            </a:pPr>
            <a:r>
              <a:rPr lang="en-US" sz="2000" dirty="0"/>
              <a:t>User space C/C++ library </a:t>
            </a:r>
            <a:r>
              <a:rPr lang="en-US" sz="2000" dirty="0" smtClean="0"/>
              <a:t>layer that defines </a:t>
            </a:r>
            <a:r>
              <a:rPr lang="en-US" sz="2000" dirty="0"/>
              <a:t>the interface </a:t>
            </a:r>
            <a:r>
              <a:rPr lang="en-US" sz="2000" dirty="0" smtClean="0"/>
              <a:t>Android </a:t>
            </a:r>
            <a:r>
              <a:rPr lang="en-US" sz="2000" dirty="0"/>
              <a:t>requires hardware “drivers” to </a:t>
            </a:r>
            <a:r>
              <a:rPr lang="en-US" sz="2000" dirty="0" smtClean="0"/>
              <a:t>implement</a:t>
            </a:r>
          </a:p>
          <a:p>
            <a:pPr marL="230188" lvl="3" indent="-228600" eaLnBrk="0" hangingPunc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SzPct val="100000"/>
              <a:buFont typeface="Arial" pitchFamily="34" charset="0"/>
              <a:buChar char="•"/>
              <a:defRPr/>
            </a:pPr>
            <a:r>
              <a:rPr lang="en-US" sz="2000" dirty="0" smtClean="0"/>
              <a:t>The HAL helps to decouple</a:t>
            </a:r>
            <a:endParaRPr lang="en-US" sz="2000" dirty="0"/>
          </a:p>
          <a:p>
            <a:pPr marL="454025" lvl="3" indent="-228600" eaLnBrk="0" hangingPunc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SzPct val="100000"/>
              <a:buFont typeface="Arial" pitchFamily="34" charset="0"/>
              <a:buChar char="•"/>
              <a:defRPr/>
            </a:pPr>
            <a:r>
              <a:rPr lang="en-US" sz="2000" dirty="0" smtClean="0"/>
              <a:t>Android </a:t>
            </a:r>
            <a:r>
              <a:rPr lang="en-US" sz="2000" dirty="0"/>
              <a:t>platform logic from hardware </a:t>
            </a:r>
            <a:r>
              <a:rPr lang="en-US" sz="2000" dirty="0" smtClean="0"/>
              <a:t>interface</a:t>
            </a:r>
          </a:p>
          <a:p>
            <a:pPr marL="454025" lvl="3" indent="-228600" eaLnBrk="0" hangingPunc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SzPct val="100000"/>
              <a:buFont typeface="Arial" pitchFamily="34" charset="0"/>
              <a:buChar char="•"/>
              <a:defRPr/>
            </a:pPr>
            <a:r>
              <a:rPr lang="en-US" sz="2000" dirty="0" smtClean="0"/>
              <a:t>Android frameworks from Linux kernel</a:t>
            </a:r>
            <a:endParaRPr lang="en-US" sz="2000" dirty="0"/>
          </a:p>
        </p:txBody>
      </p:sp>
      <p:sp>
        <p:nvSpPr>
          <p:cNvPr id="7" name="Rectangle 6"/>
          <p:cNvSpPr/>
          <p:nvPr/>
        </p:nvSpPr>
        <p:spPr>
          <a:xfrm rot="16200000">
            <a:off x="-503111" y="1382738"/>
            <a:ext cx="1347854" cy="341632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solidFill>
                  <a:srgbClr val="00B050"/>
                </a:solidFill>
              </a:rPr>
              <a:t>C++/C</a:t>
            </a:r>
            <a:endParaRPr 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145045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OC-Traditional">
  <a:themeElements>
    <a:clrScheme name="DOC-Traditional 8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0000FF"/>
      </a:hlink>
      <a:folHlink>
        <a:srgbClr val="B2B2B2"/>
      </a:folHlink>
    </a:clrScheme>
    <a:fontScheme name="Tahoma">
      <a:majorFont>
        <a:latin typeface="Tahoma"/>
        <a:ea typeface="Arial Unicode MS"/>
        <a:cs typeface="Arial Unicode MS"/>
      </a:majorFont>
      <a:minorFont>
        <a:latin typeface="Tahoma"/>
        <a:ea typeface="Arial Unicode MS"/>
        <a:cs typeface="Arial Unicode M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OC-Traditional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OC-Traditional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OC-Traditional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OC-Traditional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OC-Traditional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OC-Traditional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OC-Traditional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OC-Traditional 8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0000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Capsules">
  <a:themeElements>
    <a:clrScheme name="Capsules 1">
      <a:dk1>
        <a:srgbClr val="003366"/>
      </a:dk1>
      <a:lt1>
        <a:srgbClr val="FFFFFF"/>
      </a:lt1>
      <a:dk2>
        <a:srgbClr val="006666"/>
      </a:dk2>
      <a:lt2>
        <a:srgbClr val="666699"/>
      </a:lt2>
      <a:accent1>
        <a:srgbClr val="33CCCC"/>
      </a:accent1>
      <a:accent2>
        <a:srgbClr val="99CC99"/>
      </a:accent2>
      <a:accent3>
        <a:srgbClr val="FFFFFF"/>
      </a:accent3>
      <a:accent4>
        <a:srgbClr val="002A56"/>
      </a:accent4>
      <a:accent5>
        <a:srgbClr val="ADE2E2"/>
      </a:accent5>
      <a:accent6>
        <a:srgbClr val="8AB98A"/>
      </a:accent6>
      <a:hlink>
        <a:srgbClr val="003366"/>
      </a:hlink>
      <a:folHlink>
        <a:srgbClr val="CC99FF"/>
      </a:folHlink>
    </a:clrScheme>
    <a:fontScheme name="Capsule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Capsules 1">
        <a:dk1>
          <a:srgbClr val="003366"/>
        </a:dk1>
        <a:lt1>
          <a:srgbClr val="FFFFFF"/>
        </a:lt1>
        <a:dk2>
          <a:srgbClr val="006666"/>
        </a:dk2>
        <a:lt2>
          <a:srgbClr val="666699"/>
        </a:lt2>
        <a:accent1>
          <a:srgbClr val="33CCCC"/>
        </a:accent1>
        <a:accent2>
          <a:srgbClr val="99CC99"/>
        </a:accent2>
        <a:accent3>
          <a:srgbClr val="FFFFFF"/>
        </a:accent3>
        <a:accent4>
          <a:srgbClr val="002A56"/>
        </a:accent4>
        <a:accent5>
          <a:srgbClr val="ADE2E2"/>
        </a:accent5>
        <a:accent6>
          <a:srgbClr val="8AB98A"/>
        </a:accent6>
        <a:hlink>
          <a:srgbClr val="003366"/>
        </a:hlink>
        <a:folHlink>
          <a:srgbClr val="CC99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apsules 2">
        <a:dk1>
          <a:srgbClr val="000000"/>
        </a:dk1>
        <a:lt1>
          <a:srgbClr val="FFFFFF"/>
        </a:lt1>
        <a:dk2>
          <a:srgbClr val="000000"/>
        </a:dk2>
        <a:lt2>
          <a:srgbClr val="808000"/>
        </a:lt2>
        <a:accent1>
          <a:srgbClr val="FFCC99"/>
        </a:accent1>
        <a:accent2>
          <a:srgbClr val="99CC00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8AB900"/>
        </a:accent6>
        <a:hlink>
          <a:srgbClr val="336600"/>
        </a:hlink>
        <a:folHlink>
          <a:srgbClr val="FF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apsules 3">
        <a:dk1>
          <a:srgbClr val="006699"/>
        </a:dk1>
        <a:lt1>
          <a:srgbClr val="FFFFFF"/>
        </a:lt1>
        <a:dk2>
          <a:srgbClr val="6699FF"/>
        </a:dk2>
        <a:lt2>
          <a:srgbClr val="FFFFFF"/>
        </a:lt2>
        <a:accent1>
          <a:srgbClr val="33CCCC"/>
        </a:accent1>
        <a:accent2>
          <a:srgbClr val="006699"/>
        </a:accent2>
        <a:accent3>
          <a:srgbClr val="B8CAFF"/>
        </a:accent3>
        <a:accent4>
          <a:srgbClr val="DADADA"/>
        </a:accent4>
        <a:accent5>
          <a:srgbClr val="ADE2E2"/>
        </a:accent5>
        <a:accent6>
          <a:srgbClr val="005C8A"/>
        </a:accent6>
        <a:hlink>
          <a:srgbClr val="99CC00"/>
        </a:hlink>
        <a:folHlink>
          <a:srgbClr val="FFFF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psules 4">
        <a:dk1>
          <a:srgbClr val="000000"/>
        </a:dk1>
        <a:lt1>
          <a:srgbClr val="FFFFFF"/>
        </a:lt1>
        <a:dk2>
          <a:srgbClr val="9900CC"/>
        </a:dk2>
        <a:lt2>
          <a:srgbClr val="006600"/>
        </a:lt2>
        <a:accent1>
          <a:srgbClr val="33CC33"/>
        </a:accent1>
        <a:accent2>
          <a:srgbClr val="FFCC66"/>
        </a:accent2>
        <a:accent3>
          <a:srgbClr val="FFFFFF"/>
        </a:accent3>
        <a:accent4>
          <a:srgbClr val="000000"/>
        </a:accent4>
        <a:accent5>
          <a:srgbClr val="ADE2AD"/>
        </a:accent5>
        <a:accent6>
          <a:srgbClr val="E7B95C"/>
        </a:accent6>
        <a:hlink>
          <a:srgbClr val="0033CC"/>
        </a:hlink>
        <a:folHlink>
          <a:srgbClr val="CC00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apsules 5">
        <a:dk1>
          <a:srgbClr val="000066"/>
        </a:dk1>
        <a:lt1>
          <a:srgbClr val="FFFFFF"/>
        </a:lt1>
        <a:dk2>
          <a:srgbClr val="336699"/>
        </a:dk2>
        <a:lt2>
          <a:srgbClr val="FFFFEB"/>
        </a:lt2>
        <a:accent1>
          <a:srgbClr val="99CCFF"/>
        </a:accent1>
        <a:accent2>
          <a:srgbClr val="9999FF"/>
        </a:accent2>
        <a:accent3>
          <a:srgbClr val="ADB8CA"/>
        </a:accent3>
        <a:accent4>
          <a:srgbClr val="DADADA"/>
        </a:accent4>
        <a:accent5>
          <a:srgbClr val="CAE2FF"/>
        </a:accent5>
        <a:accent6>
          <a:srgbClr val="8A8AE7"/>
        </a:accent6>
        <a:hlink>
          <a:srgbClr val="CCCCFF"/>
        </a:hlink>
        <a:folHlink>
          <a:srgbClr val="C68D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psules 6">
        <a:dk1>
          <a:srgbClr val="808000"/>
        </a:dk1>
        <a:lt1>
          <a:srgbClr val="FFFFFF"/>
        </a:lt1>
        <a:dk2>
          <a:srgbClr val="006666"/>
        </a:dk2>
        <a:lt2>
          <a:srgbClr val="FFFFFF"/>
        </a:lt2>
        <a:accent1>
          <a:srgbClr val="FFCC66"/>
        </a:accent1>
        <a:accent2>
          <a:srgbClr val="00ACA8"/>
        </a:accent2>
        <a:accent3>
          <a:srgbClr val="AAB8B8"/>
        </a:accent3>
        <a:accent4>
          <a:srgbClr val="DADADA"/>
        </a:accent4>
        <a:accent5>
          <a:srgbClr val="FFE2B8"/>
        </a:accent5>
        <a:accent6>
          <a:srgbClr val="009B98"/>
        </a:accent6>
        <a:hlink>
          <a:srgbClr val="CCCC00"/>
        </a:hlink>
        <a:folHlink>
          <a:srgbClr val="33CC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psules 7">
        <a:dk1>
          <a:srgbClr val="FFFFCC"/>
        </a:dk1>
        <a:lt1>
          <a:srgbClr val="FFFFFF"/>
        </a:lt1>
        <a:dk2>
          <a:srgbClr val="660033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B8AAAD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FFCC00"/>
        </a:hlink>
        <a:folHlink>
          <a:srgbClr val="FF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psules 8">
        <a:dk1>
          <a:srgbClr val="FF0000"/>
        </a:dk1>
        <a:lt1>
          <a:srgbClr val="FFFFFF"/>
        </a:lt1>
        <a:dk2>
          <a:srgbClr val="000000"/>
        </a:dk2>
        <a:lt2>
          <a:srgbClr val="FFFFFF"/>
        </a:lt2>
        <a:accent1>
          <a:srgbClr val="FFCC00"/>
        </a:accent1>
        <a:accent2>
          <a:srgbClr val="CC3300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B92D00"/>
        </a:accent6>
        <a:hlink>
          <a:srgbClr val="FF6600"/>
        </a:hlink>
        <a:folHlink>
          <a:srgbClr val="FF7C8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psules 9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0000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OMG-CCM-Tutorial</Template>
  <TotalTime>48956</TotalTime>
  <Words>4135</Words>
  <Application>Microsoft Office PowerPoint</Application>
  <PresentationFormat>On-screen Show (4:3)</PresentationFormat>
  <Paragraphs>1160</Paragraphs>
  <Slides>84</Slides>
  <Notes>84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84</vt:i4>
      </vt:variant>
    </vt:vector>
  </HeadingPairs>
  <TitlesOfParts>
    <vt:vector size="86" baseType="lpstr">
      <vt:lpstr>DOC-Traditional</vt:lpstr>
      <vt:lpstr>Capsules</vt:lpstr>
      <vt:lpstr>PowerPoint Presentation</vt:lpstr>
      <vt:lpstr>Topics Covered in this Part of the Module</vt:lpstr>
      <vt:lpstr>What is Android?</vt:lpstr>
      <vt:lpstr>What is Android?</vt:lpstr>
      <vt:lpstr>What is Android?</vt:lpstr>
      <vt:lpstr>What is Android?</vt:lpstr>
      <vt:lpstr>Linux Kernel</vt:lpstr>
      <vt:lpstr>Linux Kernel</vt:lpstr>
      <vt:lpstr>Hardware Abstraction Layer (HAL) </vt:lpstr>
      <vt:lpstr>Hardware Abstraction Layer (HAL) </vt:lpstr>
      <vt:lpstr>Native C/C++ Libraries</vt:lpstr>
      <vt:lpstr>Native C/C++ Libraries</vt:lpstr>
      <vt:lpstr>Android Runtime</vt:lpstr>
      <vt:lpstr>Android Runtime</vt:lpstr>
      <vt:lpstr>Android Runtime</vt:lpstr>
      <vt:lpstr>Android Runtime</vt:lpstr>
      <vt:lpstr>Android Runtime</vt:lpstr>
      <vt:lpstr>Application Frameworks</vt:lpstr>
      <vt:lpstr>Application Frameworks</vt:lpstr>
      <vt:lpstr>Applications</vt:lpstr>
      <vt:lpstr>Key Types of Android Components</vt:lpstr>
      <vt:lpstr>Key Types of Android Components</vt:lpstr>
      <vt:lpstr>Key Types of Android Components</vt:lpstr>
      <vt:lpstr>Key Types of Android Components</vt:lpstr>
      <vt:lpstr>Key Types of Android Components</vt:lpstr>
      <vt:lpstr>Key Types of Android Components</vt:lpstr>
      <vt:lpstr>Key Types of Android Components</vt:lpstr>
      <vt:lpstr>Key Types of Android Components</vt:lpstr>
      <vt:lpstr>Key Types of Android Components</vt:lpstr>
      <vt:lpstr>Key Types of Android Components</vt:lpstr>
      <vt:lpstr>Key Types of Android Components</vt:lpstr>
      <vt:lpstr>Summary</vt:lpstr>
      <vt:lpstr>Summary</vt:lpstr>
      <vt:lpstr>Summary</vt:lpstr>
      <vt:lpstr>PowerPoint Presentation</vt:lpstr>
      <vt:lpstr>Topics Covered in this Part of the Module</vt:lpstr>
      <vt:lpstr>Overview of Android Communication Mechanisms</vt:lpstr>
      <vt:lpstr>Overview of Android Communication Mechanisms</vt:lpstr>
      <vt:lpstr>Overview of Android Binder &amp; AIDL IPC</vt:lpstr>
      <vt:lpstr>Overview of Android Binder &amp; AIDL IPC</vt:lpstr>
      <vt:lpstr>Overview of Android Binder &amp; AIDL IPC</vt:lpstr>
      <vt:lpstr>Overview of Android Binder &amp; AIDL IPC</vt:lpstr>
      <vt:lpstr>Overview of Android Binder &amp; AIDL IPC</vt:lpstr>
      <vt:lpstr>Overview of Android Binder &amp; AIDL IPC</vt:lpstr>
      <vt:lpstr>Overview of Android Binder &amp; AIDL IPC</vt:lpstr>
      <vt:lpstr>Overview of Android Network Programming</vt:lpstr>
      <vt:lpstr>Overview of Android Network Programming</vt:lpstr>
      <vt:lpstr>Overview of Android Network Programming</vt:lpstr>
      <vt:lpstr>Overview of Android Network Programming</vt:lpstr>
      <vt:lpstr>Overview of Java Sockets</vt:lpstr>
      <vt:lpstr>Summary</vt:lpstr>
      <vt:lpstr>Summary</vt:lpstr>
      <vt:lpstr>Summary</vt:lpstr>
      <vt:lpstr>PowerPoint Presentation</vt:lpstr>
      <vt:lpstr>Topics Covered in this Part of the Module</vt:lpstr>
      <vt:lpstr>Overview of Java Threads in Android</vt:lpstr>
      <vt:lpstr>Overview of Java Threads in Android</vt:lpstr>
      <vt:lpstr>Using Java Threads in Android</vt:lpstr>
      <vt:lpstr>Using Java Threads in Android</vt:lpstr>
      <vt:lpstr>Using Java Threads in Android</vt:lpstr>
      <vt:lpstr>Using Java Threads in Android</vt:lpstr>
      <vt:lpstr>State Machine for Java Threads in Android</vt:lpstr>
      <vt:lpstr>State Machine for Java Threads in Android</vt:lpstr>
      <vt:lpstr>State Machine for Java Threads in Android</vt:lpstr>
      <vt:lpstr>State Machine for Java Threads in Android</vt:lpstr>
      <vt:lpstr>State Machine for Java Threads in Android</vt:lpstr>
      <vt:lpstr>State Machine for Java Threads in Android</vt:lpstr>
      <vt:lpstr>State Machine for Java Threads in Android</vt:lpstr>
      <vt:lpstr>State Machine for Java Threads in Android</vt:lpstr>
      <vt:lpstr>Synchronizing Java Threads in Android</vt:lpstr>
      <vt:lpstr>Synchronizing Java Threads in Android</vt:lpstr>
      <vt:lpstr>Synchronizing Java Threads in Android</vt:lpstr>
      <vt:lpstr>Synchronizing Java Threads in Android</vt:lpstr>
      <vt:lpstr>Motivating Android Concurrency Idioms</vt:lpstr>
      <vt:lpstr>Motivating Android Concurrency Idioms</vt:lpstr>
      <vt:lpstr>PowerPoint Presentation</vt:lpstr>
      <vt:lpstr>PowerPoint Presentation</vt:lpstr>
      <vt:lpstr>Handlers, Messages, &amp; Runnables</vt:lpstr>
      <vt:lpstr>Handlers, Messages, &amp; Runnables</vt:lpstr>
      <vt:lpstr>Summary</vt:lpstr>
      <vt:lpstr>Summary</vt:lpstr>
      <vt:lpstr>Summary</vt:lpstr>
      <vt:lpstr>Summary</vt:lpstr>
      <vt:lpstr>Summary</vt:lpstr>
    </vt:vector>
  </TitlesOfParts>
  <Company>Vanderbilt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 Introduction to Design Patterns</dc:title>
  <dc:creator>Douglas C. Schmidt</dc:creator>
  <cp:lastModifiedBy>Douglas Schmidt</cp:lastModifiedBy>
  <cp:revision>2025</cp:revision>
  <cp:lastPrinted>1601-01-01T00:00:00Z</cp:lastPrinted>
  <dcterms:created xsi:type="dcterms:W3CDTF">2001-07-09T14:42:07Z</dcterms:created>
  <dcterms:modified xsi:type="dcterms:W3CDTF">2013-02-18T01:18:57Z</dcterms:modified>
</cp:coreProperties>
</file>